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7" r:id="rId4"/>
    <p:sldId id="279" r:id="rId5"/>
    <p:sldId id="274" r:id="rId6"/>
    <p:sldId id="277" r:id="rId7"/>
    <p:sldId id="275" r:id="rId8"/>
    <p:sldId id="276" r:id="rId9"/>
    <p:sldId id="278" r:id="rId10"/>
    <p:sldId id="27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" y="1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6E8C-ABA4-432E-AE22-AD73587291BB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0217-411D-4A3D-8699-E4AA27939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766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6E8C-ABA4-432E-AE22-AD73587291BB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0217-411D-4A3D-8699-E4AA27939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815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6E8C-ABA4-432E-AE22-AD73587291BB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0217-411D-4A3D-8699-E4AA279397B3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91316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6E8C-ABA4-432E-AE22-AD73587291BB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0217-411D-4A3D-8699-E4AA27939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2444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6E8C-ABA4-432E-AE22-AD73587291BB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0217-411D-4A3D-8699-E4AA279397B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265552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6E8C-ABA4-432E-AE22-AD73587291BB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0217-411D-4A3D-8699-E4AA27939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1711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6E8C-ABA4-432E-AE22-AD73587291BB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0217-411D-4A3D-8699-E4AA27939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1083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6E8C-ABA4-432E-AE22-AD73587291BB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0217-411D-4A3D-8699-E4AA27939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760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6E8C-ABA4-432E-AE22-AD73587291BB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0217-411D-4A3D-8699-E4AA27939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304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6E8C-ABA4-432E-AE22-AD73587291BB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0217-411D-4A3D-8699-E4AA27939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072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6E8C-ABA4-432E-AE22-AD73587291BB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0217-411D-4A3D-8699-E4AA27939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54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6E8C-ABA4-432E-AE22-AD73587291BB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0217-411D-4A3D-8699-E4AA27939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474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6E8C-ABA4-432E-AE22-AD73587291BB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0217-411D-4A3D-8699-E4AA27939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4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6E8C-ABA4-432E-AE22-AD73587291BB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0217-411D-4A3D-8699-E4AA27939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931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6E8C-ABA4-432E-AE22-AD73587291BB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0217-411D-4A3D-8699-E4AA27939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196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6E8C-ABA4-432E-AE22-AD73587291BB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0217-411D-4A3D-8699-E4AA27939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778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D6E8C-ABA4-432E-AE22-AD73587291BB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1F90217-411D-4A3D-8699-E4AA27939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244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2419" y="1783851"/>
            <a:ext cx="9543318" cy="1646302"/>
          </a:xfrm>
        </p:spPr>
        <p:txBody>
          <a:bodyPr/>
          <a:lstStyle/>
          <a:p>
            <a:pPr algn="l"/>
            <a:r>
              <a:rPr lang="en-US" sz="4000" dirty="0" smtClean="0"/>
              <a:t>Google </a:t>
            </a:r>
            <a:r>
              <a:rPr lang="en-US" sz="4000" dirty="0" err="1" smtClean="0"/>
              <a:t>Adwords</a:t>
            </a:r>
            <a:r>
              <a:rPr lang="en-US" sz="4000" dirty="0" smtClean="0"/>
              <a:t> Report</a:t>
            </a:r>
            <a:br>
              <a:rPr lang="en-US" sz="4000" dirty="0" smtClean="0"/>
            </a:br>
            <a:r>
              <a:rPr lang="en-US" sz="4000" dirty="0" smtClean="0"/>
              <a:t>10/06/2017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18728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2419" y="1783851"/>
            <a:ext cx="9543318" cy="1646302"/>
          </a:xfrm>
        </p:spPr>
        <p:txBody>
          <a:bodyPr/>
          <a:lstStyle/>
          <a:p>
            <a:pPr algn="l"/>
            <a:r>
              <a:rPr lang="en-US" sz="4000" dirty="0" smtClean="0"/>
              <a:t>Thank You!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39241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Recent Activities: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8665" y="1562072"/>
            <a:ext cx="8596668" cy="5243281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Implementation of Analytic tools</a:t>
            </a:r>
          </a:p>
          <a:p>
            <a:r>
              <a:rPr lang="en-US" sz="2400" b="1" dirty="0" smtClean="0">
                <a:solidFill>
                  <a:schemeClr val="accent1"/>
                </a:solidFill>
              </a:rPr>
              <a:t>Better search terms</a:t>
            </a:r>
          </a:p>
          <a:p>
            <a:r>
              <a:rPr lang="en-US" sz="2400" b="1" dirty="0" smtClean="0">
                <a:solidFill>
                  <a:schemeClr val="accent1"/>
                </a:solidFill>
              </a:rPr>
              <a:t>Changing match type from broad match to phrase match</a:t>
            </a:r>
          </a:p>
          <a:p>
            <a:r>
              <a:rPr lang="en-US" sz="2400" b="1" dirty="0" smtClean="0">
                <a:solidFill>
                  <a:schemeClr val="accent1"/>
                </a:solidFill>
              </a:rPr>
              <a:t>Definition of negative keywords</a:t>
            </a:r>
          </a:p>
          <a:p>
            <a:r>
              <a:rPr lang="en-US" sz="2400" b="1" dirty="0">
                <a:solidFill>
                  <a:schemeClr val="accent1"/>
                </a:solidFill>
              </a:rPr>
              <a:t>Checking </a:t>
            </a:r>
            <a:r>
              <a:rPr lang="en-US" sz="2400" b="1" dirty="0" smtClean="0">
                <a:solidFill>
                  <a:schemeClr val="accent1"/>
                </a:solidFill>
              </a:rPr>
              <a:t>site link and call extensions</a:t>
            </a:r>
          </a:p>
          <a:p>
            <a:r>
              <a:rPr lang="en-US" sz="2400" b="1" dirty="0">
                <a:solidFill>
                  <a:schemeClr val="accent1"/>
                </a:solidFill>
              </a:rPr>
              <a:t>Running Google Search Console</a:t>
            </a:r>
            <a:endParaRPr lang="en-US" sz="2400" b="1" dirty="0" smtClean="0">
              <a:solidFill>
                <a:schemeClr val="accent1"/>
              </a:solidFill>
            </a:endParaRPr>
          </a:p>
          <a:p>
            <a:endParaRPr lang="en-US" sz="2400" b="1" dirty="0" smtClean="0">
              <a:solidFill>
                <a:schemeClr val="accent1"/>
              </a:solidFill>
            </a:endParaRPr>
          </a:p>
          <a:p>
            <a:endParaRPr lang="en-US" sz="2400" b="1" dirty="0">
              <a:solidFill>
                <a:schemeClr val="accent1"/>
              </a:solidFill>
            </a:endParaRPr>
          </a:p>
          <a:p>
            <a:endParaRPr lang="en-US" sz="2800" b="1" u="sng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2400" b="1" dirty="0" smtClean="0">
              <a:solidFill>
                <a:schemeClr val="accent1"/>
              </a:solidFill>
            </a:endParaRPr>
          </a:p>
          <a:p>
            <a:endParaRPr lang="en-US" sz="2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331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10079335" cy="1320800"/>
          </a:xfrm>
        </p:spPr>
        <p:txBody>
          <a:bodyPr/>
          <a:lstStyle/>
          <a:p>
            <a:r>
              <a:rPr lang="en-US" b="1" dirty="0" smtClean="0"/>
              <a:t>Implementation of </a:t>
            </a:r>
            <a:r>
              <a:rPr lang="en-US" b="1" dirty="0"/>
              <a:t>Analytic tools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2259135"/>
            <a:ext cx="8000323" cy="3888464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77333" y="1438213"/>
            <a:ext cx="8596668" cy="3880773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Definition of 9 URL goals</a:t>
            </a:r>
          </a:p>
        </p:txBody>
      </p:sp>
    </p:spTree>
    <p:extLst>
      <p:ext uri="{BB962C8B-B14F-4D97-AF65-F5344CB8AC3E}">
        <p14:creationId xmlns:p14="http://schemas.microsoft.com/office/powerpoint/2010/main" val="993734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9353"/>
          </a:xfrm>
        </p:spPr>
        <p:txBody>
          <a:bodyPr/>
          <a:lstStyle/>
          <a:p>
            <a:r>
              <a:rPr lang="en-US" b="1" dirty="0"/>
              <a:t>Implementation of Analytic tools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3" y="1506653"/>
            <a:ext cx="8250535" cy="5130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798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3" y="2442464"/>
            <a:ext cx="8596312" cy="3144247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10079335" cy="1320800"/>
          </a:xfrm>
        </p:spPr>
        <p:txBody>
          <a:bodyPr/>
          <a:lstStyle/>
          <a:p>
            <a:r>
              <a:rPr lang="en-US" b="1" dirty="0"/>
              <a:t>Implement Analytic tools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77333" y="1438213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smtClean="0">
                <a:solidFill>
                  <a:schemeClr val="accent1"/>
                </a:solidFill>
              </a:rPr>
              <a:t>Tracking conversions to the goals</a:t>
            </a:r>
          </a:p>
        </p:txBody>
      </p:sp>
    </p:spTree>
    <p:extLst>
      <p:ext uri="{BB962C8B-B14F-4D97-AF65-F5344CB8AC3E}">
        <p14:creationId xmlns:p14="http://schemas.microsoft.com/office/powerpoint/2010/main" val="4050466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Better search terms this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22261"/>
            <a:ext cx="8596668" cy="3880773"/>
          </a:xfrm>
        </p:spPr>
        <p:txBody>
          <a:bodyPr/>
          <a:lstStyle/>
          <a:p>
            <a:r>
              <a:rPr lang="en-US" dirty="0"/>
              <a:t>online courses in </a:t>
            </a:r>
            <a:r>
              <a:rPr lang="en-US" dirty="0" err="1"/>
              <a:t>usa</a:t>
            </a:r>
            <a:endParaRPr lang="en-US" dirty="0"/>
          </a:p>
          <a:p>
            <a:r>
              <a:rPr lang="en-US" dirty="0" err="1"/>
              <a:t>siu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 courses</a:t>
            </a:r>
          </a:p>
          <a:p>
            <a:r>
              <a:rPr lang="en-US" dirty="0"/>
              <a:t>online universities in </a:t>
            </a:r>
            <a:r>
              <a:rPr lang="en-US" dirty="0" err="1"/>
              <a:t>illinois</a:t>
            </a:r>
            <a:endParaRPr lang="en-US" dirty="0"/>
          </a:p>
          <a:p>
            <a:r>
              <a:rPr lang="en-US" dirty="0"/>
              <a:t>computer information technology vocational certificate</a:t>
            </a:r>
          </a:p>
          <a:p>
            <a:r>
              <a:rPr lang="en-US" dirty="0"/>
              <a:t>computer science bachelor's </a:t>
            </a:r>
            <a:r>
              <a:rPr lang="en-US" dirty="0" smtClean="0"/>
              <a:t>Illinois</a:t>
            </a:r>
          </a:p>
          <a:p>
            <a:r>
              <a:rPr lang="en-US" dirty="0"/>
              <a:t>information technology </a:t>
            </a:r>
            <a:r>
              <a:rPr lang="en-US" dirty="0" err="1"/>
              <a:t>coursesillinois</a:t>
            </a:r>
            <a:r>
              <a:rPr lang="en-US" dirty="0"/>
              <a:t> </a:t>
            </a:r>
            <a:r>
              <a:rPr lang="en-US" dirty="0"/>
              <a:t>state university</a:t>
            </a:r>
          </a:p>
          <a:p>
            <a:r>
              <a:rPr lang="en-US" dirty="0"/>
              <a:t>online colleges in </a:t>
            </a:r>
            <a:r>
              <a:rPr lang="en-US" dirty="0" smtClean="0"/>
              <a:t>Illinois</a:t>
            </a:r>
          </a:p>
          <a:p>
            <a:r>
              <a:rPr lang="en-US" dirty="0"/>
              <a:t>online universities undergraduate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314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10079335" cy="1320800"/>
          </a:xfrm>
        </p:spPr>
        <p:txBody>
          <a:bodyPr/>
          <a:lstStyle/>
          <a:p>
            <a:r>
              <a:rPr lang="en-US" b="1" dirty="0"/>
              <a:t>Implement Analytic tools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77333" y="1438213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chemeClr val="accent1"/>
                </a:solidFill>
              </a:rPr>
              <a:t>Definition of negative </a:t>
            </a:r>
            <a:r>
              <a:rPr lang="en-US" sz="2400" b="1" dirty="0" smtClean="0">
                <a:solidFill>
                  <a:schemeClr val="accent1"/>
                </a:solidFill>
              </a:rPr>
              <a:t>keywords based on search terms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9878" y="2124460"/>
            <a:ext cx="10688914" cy="4331204"/>
          </a:xfrm>
        </p:spPr>
        <p:txBody>
          <a:bodyPr numCol="5">
            <a:normAutofit fontScale="92500" lnSpcReduction="10000"/>
          </a:bodyPr>
          <a:lstStyle/>
          <a:p>
            <a:r>
              <a:rPr lang="en-US" dirty="0"/>
              <a:t>architecture</a:t>
            </a:r>
          </a:p>
          <a:p>
            <a:r>
              <a:rPr lang="en-US" dirty="0"/>
              <a:t>meteorology</a:t>
            </a:r>
          </a:p>
          <a:p>
            <a:r>
              <a:rPr lang="en-US" dirty="0"/>
              <a:t>salary</a:t>
            </a:r>
          </a:p>
          <a:p>
            <a:r>
              <a:rPr lang="en-US" dirty="0"/>
              <a:t>cosmetology</a:t>
            </a:r>
          </a:p>
          <a:p>
            <a:r>
              <a:rPr lang="en-US" dirty="0"/>
              <a:t>sonography</a:t>
            </a:r>
          </a:p>
          <a:p>
            <a:r>
              <a:rPr lang="en-US" dirty="0"/>
              <a:t>nutrition</a:t>
            </a:r>
          </a:p>
          <a:p>
            <a:r>
              <a:rPr lang="en-US" dirty="0" err="1"/>
              <a:t>purdue</a:t>
            </a:r>
            <a:endParaRPr lang="en-US" dirty="0"/>
          </a:p>
          <a:p>
            <a:r>
              <a:rPr lang="en-US" dirty="0" err="1"/>
              <a:t>aiu</a:t>
            </a:r>
            <a:endParaRPr lang="en-US" dirty="0"/>
          </a:p>
          <a:p>
            <a:r>
              <a:rPr lang="en-US" dirty="0"/>
              <a:t>sport</a:t>
            </a:r>
          </a:p>
          <a:p>
            <a:r>
              <a:rPr lang="en-US" dirty="0"/>
              <a:t>master</a:t>
            </a:r>
          </a:p>
          <a:p>
            <a:r>
              <a:rPr lang="en-US" dirty="0"/>
              <a:t>masters</a:t>
            </a:r>
          </a:p>
          <a:p>
            <a:r>
              <a:rPr lang="en-US" dirty="0"/>
              <a:t>master's</a:t>
            </a:r>
          </a:p>
          <a:p>
            <a:r>
              <a:rPr lang="en-US" dirty="0"/>
              <a:t>dental</a:t>
            </a:r>
          </a:p>
          <a:p>
            <a:r>
              <a:rPr lang="en-US" dirty="0"/>
              <a:t>hygienist</a:t>
            </a:r>
          </a:p>
          <a:p>
            <a:r>
              <a:rPr lang="en-US" dirty="0"/>
              <a:t>marine</a:t>
            </a:r>
          </a:p>
          <a:p>
            <a:r>
              <a:rPr lang="en-US" dirty="0"/>
              <a:t>zoology</a:t>
            </a:r>
          </a:p>
          <a:p>
            <a:r>
              <a:rPr lang="en-US" dirty="0"/>
              <a:t>poultry</a:t>
            </a:r>
          </a:p>
          <a:p>
            <a:r>
              <a:rPr lang="en-US" dirty="0"/>
              <a:t>animal</a:t>
            </a:r>
          </a:p>
          <a:p>
            <a:r>
              <a:rPr lang="en-US" dirty="0" smtClean="0"/>
              <a:t>Biology</a:t>
            </a:r>
          </a:p>
          <a:p>
            <a:r>
              <a:rPr lang="en-US" dirty="0"/>
              <a:t>free</a:t>
            </a:r>
          </a:p>
          <a:p>
            <a:r>
              <a:rPr lang="en-US" dirty="0"/>
              <a:t>graphic </a:t>
            </a:r>
          </a:p>
          <a:p>
            <a:r>
              <a:rPr lang="en-US" dirty="0"/>
              <a:t>agriculture</a:t>
            </a:r>
          </a:p>
          <a:p>
            <a:r>
              <a:rPr lang="en-US" dirty="0"/>
              <a:t>architecture</a:t>
            </a:r>
          </a:p>
          <a:p>
            <a:r>
              <a:rPr lang="en-US" dirty="0"/>
              <a:t>art</a:t>
            </a:r>
          </a:p>
          <a:p>
            <a:r>
              <a:rPr lang="en-US" dirty="0"/>
              <a:t>physics </a:t>
            </a:r>
          </a:p>
          <a:p>
            <a:r>
              <a:rPr lang="en-US" dirty="0"/>
              <a:t>forestry </a:t>
            </a:r>
          </a:p>
          <a:p>
            <a:r>
              <a:rPr lang="en-US" dirty="0"/>
              <a:t>doctor</a:t>
            </a:r>
          </a:p>
          <a:p>
            <a:r>
              <a:rPr lang="en-US" dirty="0"/>
              <a:t>law</a:t>
            </a:r>
          </a:p>
          <a:p>
            <a:r>
              <a:rPr lang="en-US" dirty="0" err="1"/>
              <a:t>devry</a:t>
            </a:r>
            <a:endParaRPr lang="en-US" dirty="0"/>
          </a:p>
          <a:p>
            <a:r>
              <a:rPr lang="en-US" dirty="0"/>
              <a:t>park</a:t>
            </a:r>
          </a:p>
          <a:p>
            <a:r>
              <a:rPr lang="en-US" dirty="0" err="1"/>
              <a:t>lpn</a:t>
            </a:r>
            <a:endParaRPr lang="en-US" dirty="0"/>
          </a:p>
          <a:p>
            <a:r>
              <a:rPr lang="en-US" dirty="0" err="1"/>
              <a:t>rn</a:t>
            </a:r>
            <a:endParaRPr lang="en-US" dirty="0"/>
          </a:p>
          <a:p>
            <a:r>
              <a:rPr lang="en-US" dirty="0"/>
              <a:t>niche </a:t>
            </a:r>
          </a:p>
          <a:p>
            <a:r>
              <a:rPr lang="en-US" dirty="0" err="1"/>
              <a:t>phd</a:t>
            </a:r>
            <a:endParaRPr lang="en-US" dirty="0"/>
          </a:p>
          <a:p>
            <a:r>
              <a:rPr lang="en-US" dirty="0" err="1"/>
              <a:t>uic</a:t>
            </a:r>
            <a:endParaRPr lang="en-US" dirty="0"/>
          </a:p>
          <a:p>
            <a:r>
              <a:rPr lang="en-US" dirty="0"/>
              <a:t>diploma </a:t>
            </a:r>
          </a:p>
          <a:p>
            <a:r>
              <a:rPr lang="en-US" dirty="0"/>
              <a:t>ultrasound </a:t>
            </a:r>
          </a:p>
          <a:p>
            <a:r>
              <a:rPr lang="en-US" dirty="0" err="1"/>
              <a:t>bradley</a:t>
            </a:r>
            <a:endParaRPr lang="en-US" dirty="0"/>
          </a:p>
          <a:p>
            <a:r>
              <a:rPr lang="en-US" dirty="0"/>
              <a:t>intercontinental </a:t>
            </a:r>
          </a:p>
          <a:p>
            <a:r>
              <a:rPr lang="en-US" dirty="0"/>
              <a:t>language </a:t>
            </a:r>
          </a:p>
          <a:p>
            <a:r>
              <a:rPr lang="en-US" dirty="0"/>
              <a:t>interpretation</a:t>
            </a:r>
          </a:p>
          <a:p>
            <a:r>
              <a:rPr lang="en-US" dirty="0"/>
              <a:t>mechanical</a:t>
            </a:r>
          </a:p>
          <a:p>
            <a:r>
              <a:rPr lang="en-US" dirty="0"/>
              <a:t>engineering </a:t>
            </a:r>
          </a:p>
          <a:p>
            <a:r>
              <a:rPr lang="en-US" dirty="0"/>
              <a:t>paramedic </a:t>
            </a:r>
          </a:p>
          <a:p>
            <a:r>
              <a:rPr lang="en-US" dirty="0"/>
              <a:t>computer science</a:t>
            </a:r>
          </a:p>
          <a:p>
            <a:r>
              <a:rPr lang="en-US" dirty="0" err="1"/>
              <a:t>walden</a:t>
            </a:r>
            <a:r>
              <a:rPr lang="en-US" dirty="0"/>
              <a:t> </a:t>
            </a:r>
          </a:p>
          <a:p>
            <a:r>
              <a:rPr lang="en-US" dirty="0"/>
              <a:t>turf </a:t>
            </a:r>
          </a:p>
          <a:p>
            <a:r>
              <a:rPr lang="en-US" dirty="0" err="1"/>
              <a:t>psg</a:t>
            </a:r>
            <a:endParaRPr lang="en-US" dirty="0"/>
          </a:p>
          <a:p>
            <a:r>
              <a:rPr lang="en-US" dirty="0"/>
              <a:t>kinesiology</a:t>
            </a:r>
          </a:p>
          <a:p>
            <a:r>
              <a:rPr lang="en-US" dirty="0"/>
              <a:t>meteorology </a:t>
            </a:r>
          </a:p>
          <a:p>
            <a:r>
              <a:rPr lang="en-US" dirty="0"/>
              <a:t>welding</a:t>
            </a:r>
          </a:p>
          <a:p>
            <a:r>
              <a:rPr lang="en-US" dirty="0"/>
              <a:t>animation</a:t>
            </a:r>
          </a:p>
          <a:p>
            <a:r>
              <a:rPr lang="en-US" dirty="0"/>
              <a:t>theater</a:t>
            </a:r>
          </a:p>
          <a:p>
            <a:r>
              <a:rPr lang="en-US" dirty="0"/>
              <a:t>cooking </a:t>
            </a:r>
          </a:p>
          <a:p>
            <a:r>
              <a:rPr lang="en-US" dirty="0"/>
              <a:t>chef </a:t>
            </a:r>
          </a:p>
          <a:p>
            <a:r>
              <a:rPr lang="en-US" dirty="0"/>
              <a:t>ranking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543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10079335" cy="1320800"/>
          </a:xfrm>
        </p:spPr>
        <p:txBody>
          <a:bodyPr/>
          <a:lstStyle/>
          <a:p>
            <a:r>
              <a:rPr lang="en-US" b="1" dirty="0" smtClean="0"/>
              <a:t>Checking site link and call extensions</a:t>
            </a:r>
            <a:endParaRPr lang="en-US" b="1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77333" y="1438213"/>
            <a:ext cx="8596668" cy="3880773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smtClean="0">
                <a:solidFill>
                  <a:schemeClr val="accent1"/>
                </a:solidFill>
              </a:rPr>
              <a:t>Site link extensions</a:t>
            </a:r>
          </a:p>
          <a:p>
            <a:endParaRPr lang="en-US" sz="2400" b="1" dirty="0" smtClean="0">
              <a:solidFill>
                <a:schemeClr val="accent1"/>
              </a:solidFill>
            </a:endParaRPr>
          </a:p>
          <a:p>
            <a:endParaRPr lang="en-US" sz="2400" b="1" dirty="0">
              <a:solidFill>
                <a:schemeClr val="accent1"/>
              </a:solidFill>
            </a:endParaRPr>
          </a:p>
          <a:p>
            <a:endParaRPr lang="en-US" sz="2400" b="1" dirty="0" smtClean="0">
              <a:solidFill>
                <a:schemeClr val="accent1"/>
              </a:solidFill>
            </a:endParaRPr>
          </a:p>
          <a:p>
            <a:endParaRPr lang="en-US" sz="2400" b="1" dirty="0">
              <a:solidFill>
                <a:schemeClr val="accent1"/>
              </a:solidFill>
            </a:endParaRPr>
          </a:p>
          <a:p>
            <a:endParaRPr lang="en-US" sz="2400" b="1" dirty="0" smtClean="0">
              <a:solidFill>
                <a:schemeClr val="accent1"/>
              </a:solidFill>
            </a:endParaRPr>
          </a:p>
          <a:p>
            <a:endParaRPr lang="en-US" sz="2400" b="1" dirty="0">
              <a:solidFill>
                <a:schemeClr val="accent1"/>
              </a:solidFill>
            </a:endParaRPr>
          </a:p>
          <a:p>
            <a:r>
              <a:rPr lang="en-US" sz="2400" b="1" dirty="0" smtClean="0">
                <a:solidFill>
                  <a:schemeClr val="accent1"/>
                </a:solidFill>
              </a:rPr>
              <a:t>Call extension</a:t>
            </a:r>
            <a:endParaRPr lang="en-US" sz="2400" b="1" dirty="0">
              <a:solidFill>
                <a:schemeClr val="accent1"/>
              </a:solidFill>
            </a:endParaRPr>
          </a:p>
          <a:p>
            <a:endParaRPr lang="en-US" sz="2400" b="1" dirty="0">
              <a:solidFill>
                <a:schemeClr val="accent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3713" y="2234043"/>
            <a:ext cx="2476500" cy="2781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8732" y="2234043"/>
            <a:ext cx="2085975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463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552280"/>
            <a:ext cx="8596668" cy="3880773"/>
          </a:xfrm>
        </p:spPr>
        <p:txBody>
          <a:bodyPr>
            <a:normAutofit/>
          </a:bodyPr>
          <a:lstStyle/>
          <a:p>
            <a:pPr lvl="0"/>
            <a:r>
              <a:rPr lang="en-US" sz="1100" b="1" dirty="0">
                <a:solidFill>
                  <a:schemeClr val="accent1"/>
                </a:solidFill>
              </a:rPr>
              <a:t>Submit and check a sitemap.</a:t>
            </a:r>
          </a:p>
          <a:p>
            <a:pPr lvl="0"/>
            <a:r>
              <a:rPr lang="en-US" sz="1100" b="1" dirty="0">
                <a:solidFill>
                  <a:schemeClr val="accent1"/>
                </a:solidFill>
              </a:rPr>
              <a:t>Check and set the crawl rate, and view </a:t>
            </a:r>
          </a:p>
          <a:p>
            <a:pPr lvl="0"/>
            <a:r>
              <a:rPr lang="en-US" sz="1100" b="1" dirty="0">
                <a:solidFill>
                  <a:schemeClr val="accent1"/>
                </a:solidFill>
              </a:rPr>
              <a:t>List internal and external pages that link to the site</a:t>
            </a:r>
          </a:p>
          <a:p>
            <a:pPr lvl="0"/>
            <a:r>
              <a:rPr lang="en-US" sz="1200" b="1" dirty="0">
                <a:solidFill>
                  <a:schemeClr val="accent1"/>
                </a:solidFill>
              </a:rPr>
              <a:t>See what keyword searches on Google led to the </a:t>
            </a:r>
          </a:p>
          <a:p>
            <a:pPr lvl="0"/>
            <a:r>
              <a:rPr lang="en-US" sz="1200" b="1" dirty="0">
                <a:solidFill>
                  <a:schemeClr val="accent1"/>
                </a:solidFill>
              </a:rPr>
              <a:t>Highlight to Google Search elements of structured data which are used to enrich search hit </a:t>
            </a:r>
          </a:p>
          <a:p>
            <a:pPr lvl="0"/>
            <a:r>
              <a:rPr lang="en-US" sz="1200" b="1" dirty="0">
                <a:solidFill>
                  <a:schemeClr val="accent1"/>
                </a:solidFill>
              </a:rPr>
              <a:t>Provide access to an API to add, change and delete listings</a:t>
            </a:r>
          </a:p>
          <a:p>
            <a:pPr lvl="0"/>
            <a:r>
              <a:rPr lang="en-US" sz="1200" b="1" dirty="0">
                <a:solidFill>
                  <a:schemeClr val="accent1"/>
                </a:solidFill>
              </a:rPr>
              <a:t>Rich Cards a new section added, for better mobile user experience</a:t>
            </a:r>
          </a:p>
          <a:p>
            <a:endParaRPr lang="en-US" sz="1200" b="1" dirty="0">
              <a:solidFill>
                <a:schemeClr val="accent1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10079335" cy="789432"/>
          </a:xfrm>
        </p:spPr>
        <p:txBody>
          <a:bodyPr/>
          <a:lstStyle/>
          <a:p>
            <a:r>
              <a:rPr lang="en-US" b="1" dirty="0" smtClean="0"/>
              <a:t>Running Google Search Console</a:t>
            </a:r>
            <a:endParaRPr lang="en-US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5" y="3880091"/>
            <a:ext cx="8597265" cy="284989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2251032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812</TotalTime>
  <Words>148</Words>
  <Application>Microsoft Office PowerPoint</Application>
  <PresentationFormat>Widescreen</PresentationFormat>
  <Paragraphs>101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Google Adwords Report 10/06/2017</vt:lpstr>
      <vt:lpstr>Recent Activities: </vt:lpstr>
      <vt:lpstr>Implementation of Analytic tools</vt:lpstr>
      <vt:lpstr>Implementation of Analytic tools</vt:lpstr>
      <vt:lpstr>Implement Analytic tools</vt:lpstr>
      <vt:lpstr>Better search terms this week</vt:lpstr>
      <vt:lpstr>Implement Analytic tools</vt:lpstr>
      <vt:lpstr>Checking site link and call extensions</vt:lpstr>
      <vt:lpstr>Running Google Search Console</vt:lpstr>
      <vt:lpstr>Thank You!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Optimizing Current Useful Keywords</dc:title>
  <dc:creator>Mahdi Moradi</dc:creator>
  <cp:lastModifiedBy>Mahdi Moradi</cp:lastModifiedBy>
  <cp:revision>32</cp:revision>
  <dcterms:created xsi:type="dcterms:W3CDTF">2017-09-08T04:41:33Z</dcterms:created>
  <dcterms:modified xsi:type="dcterms:W3CDTF">2017-10-06T01:06:51Z</dcterms:modified>
</cp:coreProperties>
</file>