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changing the bid strategy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The effect of changing the bid strategy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Sheet1!$H$3:$H$4</c:f>
              <c:strCache>
                <c:ptCount val="2"/>
                <c:pt idx="0">
                  <c:v>From 6/1/2017 to 6/17/2017</c:v>
                </c:pt>
                <c:pt idx="1">
                  <c:v>from 6/18/2017 to 6/30/2017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5</c:v>
                </c:pt>
                <c:pt idx="1">
                  <c:v>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65213808"/>
        <c:axId val="1165212176"/>
      </c:barChart>
      <c:catAx>
        <c:axId val="11652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420000" spcFirstLastPara="1" vertOverflow="ellipsis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212176"/>
        <c:crosses val="autoZero"/>
        <c:auto val="1"/>
        <c:lblAlgn val="ctr"/>
        <c:lblOffset val="100"/>
        <c:noMultiLvlLbl val="0"/>
      </c:catAx>
      <c:valAx>
        <c:axId val="11652121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652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Contacts/program </a:t>
            </a:r>
            <a:r>
              <a:rPr lang="en-US" sz="1600" b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changing bid strategy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Sheet1!$H$3</c:f>
              <c:strCache>
                <c:ptCount val="1"/>
                <c:pt idx="0">
                  <c:v>From 6/1/2017 to 6/17/2017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Sheet1!$A$26:$A$29</c:f>
              <c:strCache>
                <c:ptCount val="4"/>
                <c:pt idx="0">
                  <c:v>TRM Online</c:v>
                </c:pt>
                <c:pt idx="1">
                  <c:v>EST Online</c:v>
                </c:pt>
                <c:pt idx="2">
                  <c:v>IST On campus</c:v>
                </c:pt>
                <c:pt idx="3">
                  <c:v>IST Online</c:v>
                </c:pt>
              </c:strCache>
            </c:strRef>
          </c:cat>
          <c:val>
            <c:numRef>
              <c:f>Sheet1!$C$26:$C$29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2"/>
          <c:order val="1"/>
          <c:tx>
            <c:strRef>
              <c:f>Sheet1!$H$4</c:f>
              <c:strCache>
                <c:ptCount val="1"/>
                <c:pt idx="0">
                  <c:v>from 6/18/2017 to 6/30/2017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Sheet1!$A$26:$A$29</c:f>
              <c:strCache>
                <c:ptCount val="4"/>
                <c:pt idx="0">
                  <c:v>TRM Online</c:v>
                </c:pt>
                <c:pt idx="1">
                  <c:v>EST Online</c:v>
                </c:pt>
                <c:pt idx="2">
                  <c:v>IST On campus</c:v>
                </c:pt>
                <c:pt idx="3">
                  <c:v>IST Online</c:v>
                </c:pt>
              </c:strCache>
            </c:strRef>
          </c:cat>
          <c:val>
            <c:numRef>
              <c:f>Sheet1!$D$26:$D$29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65214352"/>
        <c:axId val="1165217616"/>
      </c:barChart>
      <c:catAx>
        <c:axId val="116521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360000" spcFirstLastPara="1" vertOverflow="ellipsis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217616"/>
        <c:crosses val="autoZero"/>
        <c:auto val="1"/>
        <c:lblAlgn val="ctr"/>
        <c:lblOffset val="100"/>
        <c:noMultiLvlLbl val="0"/>
      </c:catAx>
      <c:valAx>
        <c:axId val="11652176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6521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6/30/2017</a:t>
            </a:r>
          </a:p>
          <a:p>
            <a:r>
              <a:rPr lang="en-US" dirty="0" smtClean="0"/>
              <a:t>Alireza Khamesipour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SEM Report</a:t>
            </a:r>
          </a:p>
          <a:p>
            <a:r>
              <a:rPr lang="en-US" sz="2800" dirty="0" smtClean="0"/>
              <a:t>SIU-ODIRS(Online-Degree Information Request System)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Quality Score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1900" dirty="0" smtClean="0"/>
              <a:t>Bid</a:t>
            </a:r>
            <a:endParaRPr lang="en-US" sz="2200" dirty="0"/>
          </a:p>
          <a:p>
            <a:pPr lvl="1"/>
            <a:r>
              <a:rPr lang="en-US" sz="1700" dirty="0" smtClean="0"/>
              <a:t>Expected </a:t>
            </a:r>
            <a:r>
              <a:rPr lang="en-US" sz="1700" dirty="0"/>
              <a:t>CTR</a:t>
            </a:r>
          </a:p>
          <a:p>
            <a:pPr lvl="1"/>
            <a:r>
              <a:rPr lang="en-US" sz="1700" dirty="0" smtClean="0"/>
              <a:t>Ad </a:t>
            </a:r>
            <a:r>
              <a:rPr lang="en-US" sz="1700" dirty="0"/>
              <a:t>relevance</a:t>
            </a:r>
          </a:p>
          <a:p>
            <a:pPr lvl="1"/>
            <a:r>
              <a:rPr lang="en-US" sz="1700" dirty="0" smtClean="0"/>
              <a:t>Landing </a:t>
            </a:r>
            <a:r>
              <a:rPr lang="en-US" sz="1700" dirty="0"/>
              <a:t>page experience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Effect of the Bid:</a:t>
            </a:r>
          </a:p>
          <a:p>
            <a:pPr lvl="1"/>
            <a:r>
              <a:rPr lang="en-US" sz="1900" dirty="0" smtClean="0"/>
              <a:t>IST (20$) </a:t>
            </a:r>
            <a:r>
              <a:rPr lang="en-US" sz="1900" dirty="0"/>
              <a:t>→ </a:t>
            </a:r>
            <a:r>
              <a:rPr lang="en-US" sz="1900" dirty="0" smtClean="0"/>
              <a:t> IST (58$)</a:t>
            </a:r>
          </a:p>
          <a:p>
            <a:pPr lvl="1"/>
            <a:r>
              <a:rPr lang="en-US" sz="1900" dirty="0" smtClean="0"/>
              <a:t>EST (0$) </a:t>
            </a:r>
            <a:r>
              <a:rPr lang="en-US" sz="1900" dirty="0"/>
              <a:t>→ </a:t>
            </a:r>
            <a:r>
              <a:rPr lang="en-US" sz="1900" dirty="0" smtClean="0"/>
              <a:t>EST (1$)</a:t>
            </a:r>
          </a:p>
          <a:p>
            <a:pPr lvl="1"/>
            <a:r>
              <a:rPr lang="en-US" sz="1900" dirty="0" smtClean="0"/>
              <a:t>TRM (0$) → TRM (1$)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921354"/>
              </p:ext>
            </p:extLst>
          </p:nvPr>
        </p:nvGraphicFramePr>
        <p:xfrm>
          <a:off x="6540322" y="31680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63944"/>
              </p:ext>
            </p:extLst>
          </p:nvPr>
        </p:nvGraphicFramePr>
        <p:xfrm>
          <a:off x="1736501" y="31680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74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Relevance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Keywords</a:t>
            </a:r>
          </a:p>
          <a:p>
            <a:pPr lvl="1"/>
            <a:r>
              <a:rPr lang="en-US" sz="1800" dirty="0" smtClean="0"/>
              <a:t>Effectiveness by bid simulator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28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 experience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53010"/>
              </a:buClr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Successful SIU website Platforms</a:t>
            </a:r>
          </a:p>
          <a:p>
            <a:pPr lvl="1"/>
            <a:r>
              <a:rPr lang="en-US" sz="1800" dirty="0"/>
              <a:t>Based on successful Local websites (Liz Hunter – Lead Web Strategist)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SIU - ODIRS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without Database</a:t>
            </a:r>
          </a:p>
          <a:p>
            <a:r>
              <a:rPr lang="en-US" dirty="0" smtClean="0"/>
              <a:t>Console with Database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178" t="21435" r="17467" b="9374"/>
          <a:stretch/>
        </p:blipFill>
        <p:spPr>
          <a:xfrm>
            <a:off x="6029492" y="1264555"/>
            <a:ext cx="5640947" cy="50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105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Weekly Report</vt:lpstr>
      <vt:lpstr>Outline</vt:lpstr>
      <vt:lpstr>SEM</vt:lpstr>
      <vt:lpstr>Ad Relevance </vt:lpstr>
      <vt:lpstr>Landing page experience </vt:lpstr>
      <vt:lpstr>SIU - ODIRS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Alireza Khamesipour</dc:creator>
  <cp:lastModifiedBy>Alireza Khamesipour</cp:lastModifiedBy>
  <cp:revision>12</cp:revision>
  <dcterms:created xsi:type="dcterms:W3CDTF">2017-06-30T14:10:02Z</dcterms:created>
  <dcterms:modified xsi:type="dcterms:W3CDTF">2017-06-30T16:08:49Z</dcterms:modified>
</cp:coreProperties>
</file>