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70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u852343578\Downloads\SEM%20Inform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u852343578\Downloads\SEM%20Inform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contact forms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Analysis'!$A$21:$A$32</c:f>
              <c:strCache>
                <c:ptCount val="12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  <c:pt idx="5">
                  <c:v>January</c:v>
                </c:pt>
                <c:pt idx="6">
                  <c:v>February</c:v>
                </c:pt>
                <c:pt idx="7">
                  <c:v>March</c:v>
                </c:pt>
                <c:pt idx="8">
                  <c:v>April</c:v>
                </c:pt>
                <c:pt idx="9">
                  <c:v>May</c:v>
                </c:pt>
                <c:pt idx="10">
                  <c:v>June</c:v>
                </c:pt>
                <c:pt idx="11">
                  <c:v>total</c:v>
                </c:pt>
              </c:strCache>
            </c:strRef>
          </c:cat>
          <c:val>
            <c:numRef>
              <c:f>'Monthly Analysis'!$I$21:$I$32</c:f>
              <c:numCache>
                <c:formatCode>General</c:formatCode>
                <c:ptCount val="12"/>
                <c:pt idx="0">
                  <c:v>2</c:v>
                </c:pt>
                <c:pt idx="1">
                  <c:v>7</c:v>
                </c:pt>
                <c:pt idx="2">
                  <c:v>12</c:v>
                </c:pt>
                <c:pt idx="3">
                  <c:v>15</c:v>
                </c:pt>
                <c:pt idx="4">
                  <c:v>7</c:v>
                </c:pt>
                <c:pt idx="5">
                  <c:v>19</c:v>
                </c:pt>
                <c:pt idx="6">
                  <c:v>13</c:v>
                </c:pt>
                <c:pt idx="7">
                  <c:v>18</c:v>
                </c:pt>
                <c:pt idx="8">
                  <c:v>18</c:v>
                </c:pt>
                <c:pt idx="9">
                  <c:v>14</c:v>
                </c:pt>
                <c:pt idx="10">
                  <c:v>8</c:v>
                </c:pt>
                <c:pt idx="11">
                  <c:v>133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76-4452-93B0-5EF6E1AFB6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43118160"/>
        <c:axId val="1543118704"/>
      </c:barChart>
      <c:catAx>
        <c:axId val="154311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118704"/>
        <c:crosses val="autoZero"/>
        <c:auto val="1"/>
        <c:lblAlgn val="ctr"/>
        <c:lblOffset val="100"/>
        <c:noMultiLvlLbl val="0"/>
      </c:catAx>
      <c:valAx>
        <c:axId val="154311870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4311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Analysis'!$A$21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Analysis'!$B$21:$H$21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33-438B-AD02-7B736164D32E}"/>
            </c:ext>
          </c:extLst>
        </c:ser>
        <c:ser>
          <c:idx val="1"/>
          <c:order val="1"/>
          <c:tx>
            <c:strRef>
              <c:f>'Monthly Analysis'!$A$22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Analysis'!$B$22:$H$22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33-438B-AD02-7B736164D32E}"/>
            </c:ext>
          </c:extLst>
        </c:ser>
        <c:ser>
          <c:idx val="2"/>
          <c:order val="2"/>
          <c:tx>
            <c:strRef>
              <c:f>'Monthly Analysis'!$A$23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Analysis'!$B$23:$H$23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C33-438B-AD02-7B736164D32E}"/>
            </c:ext>
          </c:extLst>
        </c:ser>
        <c:ser>
          <c:idx val="3"/>
          <c:order val="3"/>
          <c:tx>
            <c:strRef>
              <c:f>'Monthly Analysis'!$A$24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Analysis'!$B$24:$H$24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C33-438B-AD02-7B736164D32E}"/>
            </c:ext>
          </c:extLst>
        </c:ser>
        <c:ser>
          <c:idx val="4"/>
          <c:order val="4"/>
          <c:tx>
            <c:strRef>
              <c:f>'Monthly Analysis'!$A$25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rgbClr val="7030A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Analysis'!$B$25:$H$25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C33-438B-AD02-7B736164D32E}"/>
            </c:ext>
          </c:extLst>
        </c:ser>
        <c:ser>
          <c:idx val="5"/>
          <c:order val="5"/>
          <c:tx>
            <c:strRef>
              <c:f>'Monthly Analysis'!$A$26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Analysis'!$B$26:$H$26</c:f>
              <c:numCache>
                <c:formatCode>General</c:formatCode>
                <c:ptCount val="7"/>
                <c:pt idx="0">
                  <c:v>8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C33-438B-AD02-7B736164D32E}"/>
            </c:ext>
          </c:extLst>
        </c:ser>
        <c:ser>
          <c:idx val="6"/>
          <c:order val="6"/>
          <c:tx>
            <c:strRef>
              <c:f>'Monthly Analysis'!$A$27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8C8-4DC8-8E44-498896D9B7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Analysis'!$B$27:$H$27</c:f>
              <c:numCache>
                <c:formatCode>General</c:formatCode>
                <c:ptCount val="7"/>
                <c:pt idx="0">
                  <c:v>8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8C8-4DC8-8E44-498896D9B79B}"/>
            </c:ext>
          </c:extLst>
        </c:ser>
        <c:ser>
          <c:idx val="7"/>
          <c:order val="7"/>
          <c:tx>
            <c:strRef>
              <c:f>'Monthly Analysis'!$A$28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Analysis'!$B$28:$H$28</c:f>
              <c:numCache>
                <c:formatCode>General</c:formatCode>
                <c:ptCount val="7"/>
                <c:pt idx="0">
                  <c:v>10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8C8-4DC8-8E44-498896D9B79B}"/>
            </c:ext>
          </c:extLst>
        </c:ser>
        <c:ser>
          <c:idx val="8"/>
          <c:order val="8"/>
          <c:tx>
            <c:strRef>
              <c:f>'Monthly Analysis'!$A$29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Analysis'!$B$29:$H$29</c:f>
              <c:numCache>
                <c:formatCode>General</c:formatCode>
                <c:ptCount val="7"/>
                <c:pt idx="0">
                  <c:v>12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8C8-4DC8-8E44-498896D9B79B}"/>
            </c:ext>
          </c:extLst>
        </c:ser>
        <c:ser>
          <c:idx val="9"/>
          <c:order val="9"/>
          <c:tx>
            <c:strRef>
              <c:f>'Monthly Analysis'!$A$30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Analysis'!$B$30:$H$30</c:f>
              <c:numCache>
                <c:formatCode>General</c:formatCode>
                <c:ptCount val="7"/>
                <c:pt idx="0">
                  <c:v>9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8C8-4DC8-8E44-498896D9B79B}"/>
            </c:ext>
          </c:extLst>
        </c:ser>
        <c:ser>
          <c:idx val="10"/>
          <c:order val="10"/>
          <c:tx>
            <c:strRef>
              <c:f>'Monthly Analysis'!$A$31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Analysis'!$B$20:$H$20</c:f>
              <c:strCache>
                <c:ptCount val="7"/>
                <c:pt idx="0">
                  <c:v>IST Online</c:v>
                </c:pt>
                <c:pt idx="1">
                  <c:v>IST On-Campus</c:v>
                </c:pt>
                <c:pt idx="2">
                  <c:v>EST Off-Campus</c:v>
                </c:pt>
                <c:pt idx="3">
                  <c:v>EST On-Campus</c:v>
                </c:pt>
                <c:pt idx="4">
                  <c:v>EST Online</c:v>
                </c:pt>
                <c:pt idx="5">
                  <c:v>TRM Online</c:v>
                </c:pt>
                <c:pt idx="6">
                  <c:v>TRM On-Campus</c:v>
                </c:pt>
              </c:strCache>
            </c:strRef>
          </c:cat>
          <c:val>
            <c:numRef>
              <c:f>'Monthly Analysis'!$B$31:$H$31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64E-4293-8E71-933E697355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43108912"/>
        <c:axId val="1543111632"/>
      </c:barChart>
      <c:catAx>
        <c:axId val="15431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111632"/>
        <c:crosses val="autoZero"/>
        <c:auto val="1"/>
        <c:lblAlgn val="ctr"/>
        <c:lblOffset val="100"/>
        <c:noMultiLvlLbl val="0"/>
      </c:catAx>
      <c:valAx>
        <c:axId val="15431116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4310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vXkY-134R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7/11/2017</a:t>
            </a:r>
          </a:p>
          <a:p>
            <a:r>
              <a:rPr lang="en-US" dirty="0" smtClean="0"/>
              <a:t>Alireza Khamesipour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1" t="29963" r="14275" b="18015"/>
          <a:stretch/>
        </p:blipFill>
        <p:spPr>
          <a:xfrm>
            <a:off x="981635" y="2133600"/>
            <a:ext cx="10892118" cy="38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</a:t>
            </a:r>
            <a:r>
              <a:rPr lang="en-US" dirty="0"/>
              <a:t>website speed: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page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Compress images</a:t>
            </a:r>
          </a:p>
          <a:p>
            <a:pPr lvl="1"/>
            <a:r>
              <a:rPr lang="en-US" dirty="0" smtClean="0"/>
              <a:t>Compress </a:t>
            </a:r>
            <a:r>
              <a:rPr lang="en-US" dirty="0"/>
              <a:t>resource with GZIP</a:t>
            </a:r>
          </a:p>
          <a:p>
            <a:pPr lvl="1"/>
            <a:r>
              <a:rPr lang="en-US" dirty="0" smtClean="0"/>
              <a:t>Minify resources</a:t>
            </a:r>
          </a:p>
          <a:p>
            <a:r>
              <a:rPr lang="en-US" dirty="0" smtClean="0"/>
              <a:t>Reduce </a:t>
            </a:r>
            <a:r>
              <a:rPr lang="en-US" dirty="0"/>
              <a:t>number of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/>
              <a:t>Leverage browser caching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render-blocking JavaScript and CSS in above-the-fold content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landing page </a:t>
            </a:r>
            <a:r>
              <a:rPr lang="en-US" dirty="0" smtClean="0"/>
              <a:t>redirects</a:t>
            </a:r>
            <a:endParaRPr lang="en-US" dirty="0"/>
          </a:p>
          <a:p>
            <a:r>
              <a:rPr lang="en-US" dirty="0"/>
              <a:t>Make a quick first impression</a:t>
            </a:r>
          </a:p>
          <a:p>
            <a:pPr lvl="1"/>
            <a:r>
              <a:rPr lang="en-US" dirty="0"/>
              <a:t>Load visible content before CSS and JS files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server response time o Make your page lightning fast with AMP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189852"/>
              </p:ext>
            </p:extLst>
          </p:nvPr>
        </p:nvGraphicFramePr>
        <p:xfrm>
          <a:off x="3579812" y="2003425"/>
          <a:ext cx="5032375" cy="285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8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502221"/>
              </p:ext>
            </p:extLst>
          </p:nvPr>
        </p:nvGraphicFramePr>
        <p:xfrm>
          <a:off x="3178175" y="2008187"/>
          <a:ext cx="5835650" cy="284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27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SIU-ODIRS(Online-Degree Information Request System)</a:t>
            </a:r>
          </a:p>
          <a:p>
            <a:pPr lvl="1"/>
            <a:r>
              <a:rPr lang="en-US" sz="2600" dirty="0"/>
              <a:t>E-mail Auto-response</a:t>
            </a:r>
          </a:p>
          <a:p>
            <a:pPr lvl="1"/>
            <a:r>
              <a:rPr lang="en-US" sz="2600" dirty="0"/>
              <a:t>Text message </a:t>
            </a:r>
            <a:r>
              <a:rPr lang="en-US" sz="2600" dirty="0" smtClean="0"/>
              <a:t>Auto-response</a:t>
            </a:r>
          </a:p>
          <a:p>
            <a:pPr lvl="2"/>
            <a:r>
              <a:rPr lang="en-US" sz="2400" dirty="0" smtClean="0"/>
              <a:t>How to choose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company</a:t>
            </a:r>
          </a:p>
          <a:p>
            <a:r>
              <a:rPr lang="en-US" sz="2800" dirty="0" smtClean="0"/>
              <a:t>Web Server Management</a:t>
            </a:r>
            <a:endParaRPr lang="en-US" sz="2600" dirty="0" smtClean="0"/>
          </a:p>
          <a:p>
            <a:r>
              <a:rPr lang="en-US" sz="2800" dirty="0" smtClean="0"/>
              <a:t>Website Speed</a:t>
            </a:r>
          </a:p>
          <a:p>
            <a:pPr lvl="1"/>
            <a:r>
              <a:rPr lang="en-US" sz="2600" dirty="0" smtClean="0"/>
              <a:t>Indication</a:t>
            </a:r>
          </a:p>
          <a:p>
            <a:pPr lvl="1"/>
            <a:r>
              <a:rPr lang="en-US" sz="2600" dirty="0" smtClean="0"/>
              <a:t>How to improve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SIU - ODIRS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stored into our database</a:t>
            </a:r>
          </a:p>
          <a:p>
            <a:r>
              <a:rPr lang="en-US" dirty="0" smtClean="0"/>
              <a:t>Academic Student </a:t>
            </a:r>
            <a:r>
              <a:rPr lang="en-US" dirty="0"/>
              <a:t>A</a:t>
            </a:r>
            <a:r>
              <a:rPr lang="en-US" dirty="0" smtClean="0"/>
              <a:t>dvisor contacts students individually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178" t="21435" r="17467" b="9374"/>
          <a:stretch/>
        </p:blipFill>
        <p:spPr>
          <a:xfrm>
            <a:off x="6029492" y="1264555"/>
            <a:ext cx="5640947" cy="50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Auto-response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work load</a:t>
            </a:r>
          </a:p>
          <a:p>
            <a:r>
              <a:rPr lang="en-US" dirty="0" smtClean="0"/>
              <a:t>Contact student while the Student advisor contacts</a:t>
            </a:r>
          </a:p>
          <a:p>
            <a:r>
              <a:rPr lang="en-US" dirty="0" smtClean="0"/>
              <a:t>Provide student with some helpful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868" t="29963" r="736" b="22610"/>
          <a:stretch/>
        </p:blipFill>
        <p:spPr>
          <a:xfrm>
            <a:off x="2952282" y="1905000"/>
            <a:ext cx="7207624" cy="34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Text-message Auto-response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student with some helpful information</a:t>
            </a:r>
          </a:p>
          <a:p>
            <a:r>
              <a:rPr lang="en-US" dirty="0" smtClean="0"/>
              <a:t>Introduce our social media channels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76" y="1210236"/>
            <a:ext cx="3007595" cy="53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83" t="31250" r="30191" b="19118"/>
          <a:stretch/>
        </p:blipFill>
        <p:spPr>
          <a:xfrm>
            <a:off x="2138082" y="2207058"/>
            <a:ext cx="7328648" cy="3630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3</a:t>
            </a:r>
            <a:r>
              <a:rPr lang="en-US" baseline="30000" dirty="0" smtClean="0"/>
              <a:t>rd</a:t>
            </a:r>
            <a:r>
              <a:rPr lang="en-US" dirty="0" smtClean="0"/>
              <a:t> party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proper programming language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,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youtu.be/7vXkY-134R0</a:t>
            </a:r>
            <a:endParaRPr lang="en-US" dirty="0" smtClean="0"/>
          </a:p>
          <a:p>
            <a:r>
              <a:rPr lang="en-US" dirty="0" smtClean="0"/>
              <a:t>The cost</a:t>
            </a:r>
          </a:p>
          <a:p>
            <a:pPr lvl="1"/>
            <a:r>
              <a:rPr lang="en-US" dirty="0" smtClean="0"/>
              <a:t>Credit-based</a:t>
            </a:r>
          </a:p>
          <a:p>
            <a:pPr lvl="1"/>
            <a:r>
              <a:rPr lang="en-US" dirty="0" smtClean="0"/>
              <a:t>SMS-based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3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SMS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5" t="9463" b="31382"/>
          <a:stretch/>
        </p:blipFill>
        <p:spPr>
          <a:xfrm>
            <a:off x="1068947" y="2279535"/>
            <a:ext cx="10856890" cy="36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web App</a:t>
            </a:r>
          </a:p>
          <a:p>
            <a:pPr lvl="1"/>
            <a:r>
              <a:rPr lang="en-US" dirty="0" smtClean="0"/>
              <a:t>MongoDB – Database </a:t>
            </a:r>
          </a:p>
          <a:p>
            <a:pPr lvl="2"/>
            <a:r>
              <a:rPr lang="en-US" dirty="0"/>
              <a:t>MongoDB Atlas → cloud database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Node.js</a:t>
            </a:r>
          </a:p>
          <a:p>
            <a:pPr marL="511175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93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Website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191" r="1254"/>
          <a:stretch/>
        </p:blipFill>
        <p:spPr>
          <a:xfrm>
            <a:off x="1882588" y="1905000"/>
            <a:ext cx="9189600" cy="4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1035</TotalTime>
  <Words>185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Weekly Report</vt:lpstr>
      <vt:lpstr>Outline</vt:lpstr>
      <vt:lpstr>SIU - ODIRS</vt:lpstr>
      <vt:lpstr>E-mail Auto-response</vt:lpstr>
      <vt:lpstr>Text-message Auto-response</vt:lpstr>
      <vt:lpstr>Choosing the right 3rd party company</vt:lpstr>
      <vt:lpstr>Programmable SMS pricing</vt:lpstr>
      <vt:lpstr>Web Server Management</vt:lpstr>
      <vt:lpstr>Our Website speed</vt:lpstr>
      <vt:lpstr>PowerPoint Presentation</vt:lpstr>
      <vt:lpstr>Improving website speed: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Alireza Khamesipour</dc:creator>
  <cp:lastModifiedBy>Alireza Khamesipour</cp:lastModifiedBy>
  <cp:revision>27</cp:revision>
  <dcterms:created xsi:type="dcterms:W3CDTF">2017-06-30T14:10:02Z</dcterms:created>
  <dcterms:modified xsi:type="dcterms:W3CDTF">2017-07-13T01:35:38Z</dcterms:modified>
</cp:coreProperties>
</file>