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aluki-my.sharepoint.com/personal/samchung_siu_edu/Documents/Admin/Staff/Academic%20Advisor%20-%20Shannon%20Gwaltney/SEM%20Form/SEM%20Inform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saluki-my.sharepoint.com/personal/samchung_siu_edu/Documents/Admin/Staff/Academic%20Advisor%20-%20Shannon%20Gwaltney/SEM%20Form/SEM%20Inform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contact forms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Analysis'!$A$21:$A$34</c:f>
              <c:strCache>
                <c:ptCount val="1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  <c:pt idx="4">
                  <c:v>December</c:v>
                </c:pt>
                <c:pt idx="5">
                  <c:v>January</c:v>
                </c:pt>
                <c:pt idx="6">
                  <c:v>February</c:v>
                </c:pt>
                <c:pt idx="7">
                  <c:v>March</c:v>
                </c:pt>
                <c:pt idx="8">
                  <c:v>April</c:v>
                </c:pt>
                <c:pt idx="9">
                  <c:v>May</c:v>
                </c:pt>
                <c:pt idx="10">
                  <c:v>June</c:v>
                </c:pt>
                <c:pt idx="11">
                  <c:v>July</c:v>
                </c:pt>
                <c:pt idx="12">
                  <c:v>August</c:v>
                </c:pt>
                <c:pt idx="13">
                  <c:v>total</c:v>
                </c:pt>
              </c:strCache>
            </c:strRef>
          </c:cat>
          <c:val>
            <c:numRef>
              <c:f>'Monthly Analysis'!$I$21:$I$34</c:f>
              <c:numCache>
                <c:formatCode>General</c:formatCode>
                <c:ptCount val="14"/>
                <c:pt idx="0">
                  <c:v>2</c:v>
                </c:pt>
                <c:pt idx="1">
                  <c:v>7</c:v>
                </c:pt>
                <c:pt idx="2">
                  <c:v>12</c:v>
                </c:pt>
                <c:pt idx="3">
                  <c:v>15</c:v>
                </c:pt>
                <c:pt idx="4">
                  <c:v>7</c:v>
                </c:pt>
                <c:pt idx="5">
                  <c:v>19</c:v>
                </c:pt>
                <c:pt idx="6">
                  <c:v>13</c:v>
                </c:pt>
                <c:pt idx="7">
                  <c:v>18</c:v>
                </c:pt>
                <c:pt idx="8">
                  <c:v>18</c:v>
                </c:pt>
                <c:pt idx="9">
                  <c:v>14</c:v>
                </c:pt>
                <c:pt idx="10">
                  <c:v>16</c:v>
                </c:pt>
                <c:pt idx="11">
                  <c:v>19</c:v>
                </c:pt>
                <c:pt idx="13">
                  <c:v>160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E76-4452-93B0-5EF6E1AFB6B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92864896"/>
        <c:axId val="1192865984"/>
      </c:barChart>
      <c:catAx>
        <c:axId val="119286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2865984"/>
        <c:crosses val="autoZero"/>
        <c:auto val="1"/>
        <c:lblAlgn val="ctr"/>
        <c:lblOffset val="100"/>
        <c:noMultiLvlLbl val="0"/>
      </c:catAx>
      <c:valAx>
        <c:axId val="11928659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92864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'Monthly Analysis'!$A$21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Analysis'!$B$21:$H$21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C33-438B-AD02-7B736164D32E}"/>
            </c:ext>
          </c:extLst>
        </c:ser>
        <c:ser>
          <c:idx val="1"/>
          <c:order val="1"/>
          <c:tx>
            <c:strRef>
              <c:f>'Monthly Analysis'!$A$22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Analysis'!$B$22:$H$22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C33-438B-AD02-7B736164D32E}"/>
            </c:ext>
          </c:extLst>
        </c:ser>
        <c:ser>
          <c:idx val="2"/>
          <c:order val="2"/>
          <c:tx>
            <c:strRef>
              <c:f>'Monthly Analysis'!$A$23</c:f>
              <c:strCache>
                <c:ptCount val="1"/>
                <c:pt idx="0">
                  <c:v>October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Analysis'!$B$23:$H$23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C33-438B-AD02-7B736164D32E}"/>
            </c:ext>
          </c:extLst>
        </c:ser>
        <c:ser>
          <c:idx val="3"/>
          <c:order val="3"/>
          <c:tx>
            <c:strRef>
              <c:f>'Monthly Analysis'!$A$24</c:f>
              <c:strCache>
                <c:ptCount val="1"/>
                <c:pt idx="0">
                  <c:v>November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Analysis'!$B$24:$H$24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C33-438B-AD02-7B736164D32E}"/>
            </c:ext>
          </c:extLst>
        </c:ser>
        <c:ser>
          <c:idx val="4"/>
          <c:order val="4"/>
          <c:tx>
            <c:strRef>
              <c:f>'Monthly Analysis'!$A$25</c:f>
              <c:strCache>
                <c:ptCount val="1"/>
                <c:pt idx="0">
                  <c:v>December</c:v>
                </c:pt>
              </c:strCache>
            </c:strRef>
          </c:tx>
          <c:spPr>
            <a:solidFill>
              <a:srgbClr val="7030A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Analysis'!$B$25:$H$25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C33-438B-AD02-7B736164D32E}"/>
            </c:ext>
          </c:extLst>
        </c:ser>
        <c:ser>
          <c:idx val="5"/>
          <c:order val="5"/>
          <c:tx>
            <c:strRef>
              <c:f>'Monthly Analysis'!$A$26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Analysis'!$B$26:$H$26</c:f>
              <c:numCache>
                <c:formatCode>General</c:formatCode>
                <c:ptCount val="7"/>
                <c:pt idx="0">
                  <c:v>8</c:v>
                </c:pt>
                <c:pt idx="1">
                  <c:v>5</c:v>
                </c:pt>
                <c:pt idx="2">
                  <c:v>1</c:v>
                </c:pt>
                <c:pt idx="3">
                  <c:v>0</c:v>
                </c:pt>
                <c:pt idx="5">
                  <c:v>5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0C33-438B-AD02-7B736164D32E}"/>
            </c:ext>
          </c:extLst>
        </c:ser>
        <c:ser>
          <c:idx val="6"/>
          <c:order val="6"/>
          <c:tx>
            <c:strRef>
              <c:f>'Monthly Analysis'!$A$27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8C8-4DC8-8E44-498896D9B7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Analysis'!$B$27:$H$27</c:f>
              <c:numCache>
                <c:formatCode>General</c:formatCode>
                <c:ptCount val="7"/>
                <c:pt idx="0">
                  <c:v>8</c:v>
                </c:pt>
                <c:pt idx="1">
                  <c:v>2</c:v>
                </c:pt>
                <c:pt idx="2">
                  <c:v>3</c:v>
                </c:pt>
                <c:pt idx="3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8C8-4DC8-8E44-498896D9B79B}"/>
            </c:ext>
          </c:extLst>
        </c:ser>
        <c:ser>
          <c:idx val="7"/>
          <c:order val="7"/>
          <c:tx>
            <c:strRef>
              <c:f>'Monthly Analysis'!$A$28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Analysis'!$B$28:$H$28</c:f>
              <c:numCache>
                <c:formatCode>General</c:formatCode>
                <c:ptCount val="7"/>
                <c:pt idx="0">
                  <c:v>10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8C8-4DC8-8E44-498896D9B79B}"/>
            </c:ext>
          </c:extLst>
        </c:ser>
        <c:ser>
          <c:idx val="8"/>
          <c:order val="8"/>
          <c:tx>
            <c:strRef>
              <c:f>'Monthly Analysis'!$A$29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Analysis'!$B$29:$H$29</c:f>
              <c:numCache>
                <c:formatCode>General</c:formatCode>
                <c:ptCount val="7"/>
                <c:pt idx="0">
                  <c:v>12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8C8-4DC8-8E44-498896D9B79B}"/>
            </c:ext>
          </c:extLst>
        </c:ser>
        <c:ser>
          <c:idx val="9"/>
          <c:order val="9"/>
          <c:tx>
            <c:strRef>
              <c:f>'Monthly Analysis'!$A$30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Analysis'!$B$30:$H$30</c:f>
              <c:numCache>
                <c:formatCode>General</c:formatCode>
                <c:ptCount val="7"/>
                <c:pt idx="0">
                  <c:v>9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68C8-4DC8-8E44-498896D9B79B}"/>
            </c:ext>
          </c:extLst>
        </c:ser>
        <c:ser>
          <c:idx val="10"/>
          <c:order val="10"/>
          <c:tx>
            <c:strRef>
              <c:f>'Monthly Analysis'!$A$31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Analysis'!$B$31:$H$31</c:f>
              <c:numCache>
                <c:formatCode>General</c:formatCode>
                <c:ptCount val="7"/>
                <c:pt idx="0">
                  <c:v>8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64E-4293-8E71-933E6973550A}"/>
            </c:ext>
          </c:extLst>
        </c:ser>
        <c:ser>
          <c:idx val="11"/>
          <c:order val="11"/>
          <c:tx>
            <c:strRef>
              <c:f>'Monthly Analysis'!$A$32</c:f>
              <c:strCache>
                <c:ptCount val="1"/>
                <c:pt idx="0">
                  <c:v>July</c:v>
                </c:pt>
              </c:strCache>
            </c:strRef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'Monthly Analysis'!$B$32:$H$32</c:f>
              <c:numCache>
                <c:formatCode>General</c:formatCode>
                <c:ptCount val="7"/>
                <c:pt idx="0">
                  <c:v>12</c:v>
                </c:pt>
                <c:pt idx="1">
                  <c:v>4</c:v>
                </c:pt>
                <c:pt idx="5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D93-4E82-8B20-B8813885AD9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92867616"/>
        <c:axId val="1192869248"/>
      </c:barChart>
      <c:catAx>
        <c:axId val="119286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2869248"/>
        <c:crosses val="autoZero"/>
        <c:auto val="1"/>
        <c:lblAlgn val="ctr"/>
        <c:lblOffset val="100"/>
        <c:noMultiLvlLbl val="0"/>
      </c:catAx>
      <c:valAx>
        <c:axId val="119286924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9286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aluki-my.sharepoint.com/personal/samchung_siu_edu/_layouts/15/WopiFrame.aspx?sourcedoc=%7bE568B615-26BC-4023-825E-10126CFC5F68%7d&amp;file=7-7-2017%20Google%20Adwords%20Report.docx&amp;action=defaul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Alireza Khamesipour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Adwords</a:t>
            </a:r>
            <a:r>
              <a:rPr lang="en-US" dirty="0" smtClean="0"/>
              <a:t>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Callout </a:t>
            </a:r>
            <a:r>
              <a:rPr lang="en-US" b="1" dirty="0" smtClean="0"/>
              <a:t>Extension</a:t>
            </a:r>
          </a:p>
          <a:p>
            <a:r>
              <a:rPr lang="en-US" b="1" dirty="0"/>
              <a:t>Sitelinks </a:t>
            </a:r>
            <a:r>
              <a:rPr lang="en-US" b="1" dirty="0" smtClean="0"/>
              <a:t>Extensions</a:t>
            </a:r>
          </a:p>
          <a:p>
            <a:r>
              <a:rPr lang="en-US" b="1" dirty="0"/>
              <a:t>Structured Snippets </a:t>
            </a:r>
            <a:r>
              <a:rPr lang="en-US" b="1" dirty="0" smtClean="0"/>
              <a:t>Extensions</a:t>
            </a:r>
          </a:p>
          <a:p>
            <a:r>
              <a:rPr lang="en-US" b="1" dirty="0"/>
              <a:t>Implement and Grow </a:t>
            </a:r>
            <a:r>
              <a:rPr lang="en-US" b="1" dirty="0" smtClean="0"/>
              <a:t>ETA</a:t>
            </a:r>
          </a:p>
          <a:p>
            <a:r>
              <a:rPr lang="en-US" b="1" dirty="0"/>
              <a:t>Website Conversion </a:t>
            </a:r>
            <a:r>
              <a:rPr lang="en-US" b="1" dirty="0" smtClean="0"/>
              <a:t>Tracking</a:t>
            </a:r>
          </a:p>
          <a:p>
            <a:r>
              <a:rPr lang="en-US" b="1" dirty="0">
                <a:solidFill>
                  <a:srgbClr val="FF0000"/>
                </a:solidFill>
              </a:rPr>
              <a:t>ANALYTICS </a:t>
            </a:r>
            <a:r>
              <a:rPr lang="en-US" b="1" dirty="0" smtClean="0">
                <a:solidFill>
                  <a:srgbClr val="FF0000"/>
                </a:solidFill>
              </a:rPr>
              <a:t>linking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hlinkClick r:id="rId2"/>
              </a:rPr>
              <a:t>https://saluki-my.sharepoint.com/personal/samchung_siu_edu/_layouts/15/WopiFrame.aspx?sourcedoc=%7BE568B615-26BC-4023-825E-10126CFC5F68%7D&amp;file=7-7-2017%20Google%20Adwords%20Report.docx&amp;action=default</a:t>
            </a:r>
            <a:endParaRPr lang="en-U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7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681" t="33456" r="29985" b="2941"/>
          <a:stretch/>
        </p:blipFill>
        <p:spPr>
          <a:xfrm>
            <a:off x="2589212" y="1545911"/>
            <a:ext cx="836407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8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371" t="34559" r="29571" b="1838"/>
          <a:stretch/>
        </p:blipFill>
        <p:spPr>
          <a:xfrm>
            <a:off x="2526459" y="1264555"/>
            <a:ext cx="9040906" cy="519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268" t="32721" r="29777" b="2390"/>
          <a:stretch/>
        </p:blipFill>
        <p:spPr>
          <a:xfrm>
            <a:off x="1957200" y="1633317"/>
            <a:ext cx="9547412" cy="47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Bounce </a:t>
            </a:r>
            <a:r>
              <a:rPr lang="en-US" b="1" dirty="0" smtClean="0"/>
              <a:t>rate : </a:t>
            </a:r>
            <a:r>
              <a:rPr lang="en-US" dirty="0" smtClean="0"/>
              <a:t>the </a:t>
            </a:r>
            <a:r>
              <a:rPr lang="en-US" dirty="0"/>
              <a:t>percentage of visitors who enter the site and then leave ("bounce") rather than continuing to view other pages within the same site.</a:t>
            </a:r>
          </a:p>
        </p:txBody>
      </p:sp>
    </p:spTree>
    <p:extLst>
      <p:ext uri="{BB962C8B-B14F-4D97-AF65-F5344CB8AC3E}">
        <p14:creationId xmlns:p14="http://schemas.microsoft.com/office/powerpoint/2010/main" val="40550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we are sure that we have targeted the right audience, we can start “Remarketing” the users who have visited our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8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student contacts/month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128834"/>
              </p:ext>
            </p:extLst>
          </p:nvPr>
        </p:nvGraphicFramePr>
        <p:xfrm>
          <a:off x="1990164" y="1694142"/>
          <a:ext cx="9749118" cy="4114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31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contacts/program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742639"/>
              </p:ext>
            </p:extLst>
          </p:nvPr>
        </p:nvGraphicFramePr>
        <p:xfrm>
          <a:off x="2589212" y="2070893"/>
          <a:ext cx="8326437" cy="3903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47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77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SEM Report</vt:lpstr>
      <vt:lpstr>Google Adwords Changes</vt:lpstr>
      <vt:lpstr>Google Analytics</vt:lpstr>
      <vt:lpstr>PowerPoint Presentation</vt:lpstr>
      <vt:lpstr>PowerPoint Presentation</vt:lpstr>
      <vt:lpstr>PowerPoint Presentation</vt:lpstr>
      <vt:lpstr>PowerPoint Presentation</vt:lpstr>
      <vt:lpstr>Number of student contacts/month</vt:lpstr>
      <vt:lpstr>Student contacts/program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Khamesipour</dc:creator>
  <cp:lastModifiedBy>Alireza Khamesipour</cp:lastModifiedBy>
  <cp:revision>4</cp:revision>
  <dcterms:created xsi:type="dcterms:W3CDTF">2017-07-25T15:21:38Z</dcterms:created>
  <dcterms:modified xsi:type="dcterms:W3CDTF">2017-07-25T15:43:50Z</dcterms:modified>
</cp:coreProperties>
</file>