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5" r:id="rId4"/>
    <p:sldId id="282" r:id="rId5"/>
    <p:sldId id="277" r:id="rId6"/>
    <p:sldId id="275" r:id="rId7"/>
    <p:sldId id="27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6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1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9131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44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6555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71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08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6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04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7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7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3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9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78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D6E8C-ABA4-432E-AE22-AD73587291B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4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419" y="1783851"/>
            <a:ext cx="9543318" cy="1646302"/>
          </a:xfrm>
        </p:spPr>
        <p:txBody>
          <a:bodyPr/>
          <a:lstStyle/>
          <a:p>
            <a:pPr algn="l"/>
            <a:r>
              <a:rPr lang="en-US" sz="4000" dirty="0" smtClean="0"/>
              <a:t>Google </a:t>
            </a:r>
            <a:r>
              <a:rPr lang="en-US" sz="4000" dirty="0" err="1" smtClean="0"/>
              <a:t>Adwords</a:t>
            </a:r>
            <a:r>
              <a:rPr lang="en-US" sz="4000" dirty="0" smtClean="0"/>
              <a:t> Report</a:t>
            </a:r>
            <a:br>
              <a:rPr lang="en-US" sz="4000" dirty="0" smtClean="0"/>
            </a:br>
            <a:r>
              <a:rPr lang="en-US" sz="4000" dirty="0" smtClean="0"/>
              <a:t>10/27/2017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8728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Activities: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665" y="1562072"/>
            <a:ext cx="8596668" cy="5243281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Creating new ad group Illinois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Setting up new alerts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Creating submission tracking form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Weekly cost and cost per click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Search </a:t>
            </a:r>
            <a:r>
              <a:rPr lang="en-US" sz="2400" b="1" dirty="0">
                <a:solidFill>
                  <a:schemeClr val="accent1"/>
                </a:solidFill>
              </a:rPr>
              <a:t>terms of this week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New negative </a:t>
            </a:r>
            <a:r>
              <a:rPr lang="en-US" sz="2400" b="1" dirty="0" smtClean="0">
                <a:solidFill>
                  <a:schemeClr val="accent1"/>
                </a:solidFill>
              </a:rPr>
              <a:t>keywords</a:t>
            </a:r>
          </a:p>
          <a:p>
            <a:r>
              <a:rPr lang="en-US" sz="2400" b="1" dirty="0"/>
              <a:t/>
            </a:r>
            <a:br>
              <a:rPr lang="en-US" sz="2400" b="1" dirty="0"/>
            </a:br>
            <a:endParaRPr lang="en-US" sz="2400" b="1" dirty="0" smtClean="0">
              <a:solidFill>
                <a:schemeClr val="accent1"/>
              </a:solidFill>
            </a:endParaRPr>
          </a:p>
          <a:p>
            <a:endParaRPr lang="en-US" sz="2400" b="1" dirty="0" smtClean="0">
              <a:solidFill>
                <a:schemeClr val="accent1"/>
              </a:solidFill>
            </a:endParaRP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endParaRPr lang="en-US" sz="2800" b="1" u="sng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b="1" dirty="0" smtClean="0">
              <a:solidFill>
                <a:schemeClr val="accent1"/>
              </a:solidFill>
            </a:endParaRPr>
          </a:p>
          <a:p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31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new ad group Illinois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51235"/>
            <a:ext cx="8710506" cy="535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16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5424"/>
          </a:xfrm>
        </p:spPr>
        <p:txBody>
          <a:bodyPr/>
          <a:lstStyle/>
          <a:p>
            <a:r>
              <a:rPr lang="en-US" dirty="0" smtClean="0"/>
              <a:t>Keywords Status </a:t>
            </a:r>
            <a:r>
              <a:rPr lang="en-US" sz="1200" dirty="0" smtClean="0"/>
              <a:t>(Oct </a:t>
            </a:r>
            <a:r>
              <a:rPr lang="en-US" sz="1200" dirty="0" smtClean="0"/>
              <a:t>12 </a:t>
            </a:r>
            <a:r>
              <a:rPr lang="en-US" sz="1200" dirty="0" smtClean="0"/>
              <a:t>to Oct </a:t>
            </a:r>
            <a:r>
              <a:rPr lang="en-US" sz="1200" dirty="0" smtClean="0"/>
              <a:t>25)</a:t>
            </a:r>
            <a:endParaRPr lang="en-US" sz="1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5831539"/>
              </p:ext>
            </p:extLst>
          </p:nvPr>
        </p:nvGraphicFramePr>
        <p:xfrm>
          <a:off x="366967" y="1611622"/>
          <a:ext cx="8596313" cy="2035000"/>
        </p:xfrm>
        <a:graphic>
          <a:graphicData uri="http://schemas.openxmlformats.org/drawingml/2006/table">
            <a:tbl>
              <a:tblPr/>
              <a:tblGrid>
                <a:gridCol w="1947964">
                  <a:extLst>
                    <a:ext uri="{9D8B030D-6E8A-4147-A177-3AD203B41FA5}">
                      <a16:colId xmlns:a16="http://schemas.microsoft.com/office/drawing/2014/main" val="481948461"/>
                    </a:ext>
                  </a:extLst>
                </a:gridCol>
                <a:gridCol w="1581179">
                  <a:extLst>
                    <a:ext uri="{9D8B030D-6E8A-4147-A177-3AD203B41FA5}">
                      <a16:colId xmlns:a16="http://schemas.microsoft.com/office/drawing/2014/main" val="4217633917"/>
                    </a:ext>
                  </a:extLst>
                </a:gridCol>
                <a:gridCol w="591786">
                  <a:extLst>
                    <a:ext uri="{9D8B030D-6E8A-4147-A177-3AD203B41FA5}">
                      <a16:colId xmlns:a16="http://schemas.microsoft.com/office/drawing/2014/main" val="3107782327"/>
                    </a:ext>
                  </a:extLst>
                </a:gridCol>
                <a:gridCol w="875351">
                  <a:extLst>
                    <a:ext uri="{9D8B030D-6E8A-4147-A177-3AD203B41FA5}">
                      <a16:colId xmlns:a16="http://schemas.microsoft.com/office/drawing/2014/main" val="3346902229"/>
                    </a:ext>
                  </a:extLst>
                </a:gridCol>
                <a:gridCol w="591786">
                  <a:extLst>
                    <a:ext uri="{9D8B030D-6E8A-4147-A177-3AD203B41FA5}">
                      <a16:colId xmlns:a16="http://schemas.microsoft.com/office/drawing/2014/main" val="3896351762"/>
                    </a:ext>
                  </a:extLst>
                </a:gridCol>
                <a:gridCol w="591786">
                  <a:extLst>
                    <a:ext uri="{9D8B030D-6E8A-4147-A177-3AD203B41FA5}">
                      <a16:colId xmlns:a16="http://schemas.microsoft.com/office/drawing/2014/main" val="3844434066"/>
                    </a:ext>
                  </a:extLst>
                </a:gridCol>
                <a:gridCol w="678089">
                  <a:extLst>
                    <a:ext uri="{9D8B030D-6E8A-4147-A177-3AD203B41FA5}">
                      <a16:colId xmlns:a16="http://schemas.microsoft.com/office/drawing/2014/main" val="2747075752"/>
                    </a:ext>
                  </a:extLst>
                </a:gridCol>
                <a:gridCol w="1146586">
                  <a:extLst>
                    <a:ext uri="{9D8B030D-6E8A-4147-A177-3AD203B41FA5}">
                      <a16:colId xmlns:a16="http://schemas.microsoft.com/office/drawing/2014/main" val="1739110352"/>
                    </a:ext>
                  </a:extLst>
                </a:gridCol>
                <a:gridCol w="591786">
                  <a:extLst>
                    <a:ext uri="{9D8B030D-6E8A-4147-A177-3AD203B41FA5}">
                      <a16:colId xmlns:a16="http://schemas.microsoft.com/office/drawing/2014/main" val="2693865275"/>
                    </a:ext>
                  </a:extLst>
                </a:gridCol>
              </a:tblGrid>
              <a:tr h="185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Search keyword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Clicks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Impressions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CTR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CPC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 Submission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074069"/>
                  </a:ext>
                </a:extLst>
              </a:tr>
              <a:tr h="185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Online Programs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1,882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$127.90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0.48%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$14.21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Paused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667708"/>
                  </a:ext>
                </a:extLst>
              </a:tr>
              <a:tr h="185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 offered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$25.03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10.45%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$3.58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Paused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666679"/>
                  </a:ext>
                </a:extLst>
              </a:tr>
              <a:tr h="185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degree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$22.99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1.60%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$7.66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270615"/>
                  </a:ext>
                </a:extLst>
              </a:tr>
              <a:tr h="185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Online IT Degree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$22.40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3.23%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$22.40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338842"/>
                  </a:ext>
                </a:extLst>
              </a:tr>
              <a:tr h="185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 in information technology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$11.80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10.00%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$5.90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822166"/>
                  </a:ext>
                </a:extLst>
              </a:tr>
              <a:tr h="185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science degree programs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$7.38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4.55%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$7.38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106319"/>
                  </a:ext>
                </a:extLst>
              </a:tr>
              <a:tr h="185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 in information security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$2.16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$2.16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359012"/>
                  </a:ext>
                </a:extLst>
              </a:tr>
              <a:tr h="185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technical resource management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#3 - TRM Online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$2.12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50.00%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$1.06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216289"/>
                  </a:ext>
                </a:extLst>
              </a:tr>
              <a:tr h="185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management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#3 - TRM Online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$1.19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3.85%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$1.19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31718"/>
                  </a:ext>
                </a:extLst>
              </a:tr>
              <a:tr h="185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2,240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$222.97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1.21%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$8.26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807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009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terms of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894" y="1474789"/>
            <a:ext cx="8596668" cy="502659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siu</a:t>
            </a:r>
            <a:r>
              <a:rPr lang="en-US" dirty="0"/>
              <a:t> it degree</a:t>
            </a:r>
          </a:p>
          <a:p>
            <a:r>
              <a:rPr lang="en-US" dirty="0"/>
              <a:t>majors and degrees offered at </a:t>
            </a:r>
            <a:r>
              <a:rPr lang="en-US" dirty="0" err="1"/>
              <a:t>unc</a:t>
            </a:r>
            <a:r>
              <a:rPr lang="en-US" dirty="0"/>
              <a:t> chapel hill</a:t>
            </a:r>
          </a:p>
          <a:p>
            <a:r>
              <a:rPr lang="en-US" dirty="0" err="1"/>
              <a:t>alabama</a:t>
            </a:r>
            <a:r>
              <a:rPr lang="en-US" dirty="0"/>
              <a:t> </a:t>
            </a:r>
            <a:r>
              <a:rPr lang="en-US" dirty="0" err="1"/>
              <a:t>a&amp;m</a:t>
            </a:r>
            <a:r>
              <a:rPr lang="en-US" dirty="0"/>
              <a:t> degrees offered</a:t>
            </a:r>
          </a:p>
          <a:p>
            <a:r>
              <a:rPr lang="en-US" dirty="0"/>
              <a:t>number of degrees offered at </a:t>
            </a:r>
            <a:r>
              <a:rPr lang="en-US" dirty="0" err="1"/>
              <a:t>ohio</a:t>
            </a:r>
            <a:r>
              <a:rPr lang="en-US" dirty="0"/>
              <a:t> state university</a:t>
            </a:r>
          </a:p>
          <a:p>
            <a:r>
              <a:rPr lang="en-US" dirty="0" err="1"/>
              <a:t>umkc</a:t>
            </a:r>
            <a:r>
              <a:rPr lang="en-US" dirty="0"/>
              <a:t> college prowler science degree programs</a:t>
            </a:r>
          </a:p>
          <a:p>
            <a:r>
              <a:rPr lang="en-US" dirty="0"/>
              <a:t>degree in information security</a:t>
            </a:r>
          </a:p>
          <a:p>
            <a:r>
              <a:rPr lang="en-US" dirty="0" err="1"/>
              <a:t>indiana</a:t>
            </a:r>
            <a:r>
              <a:rPr lang="en-US" dirty="0"/>
              <a:t> university </a:t>
            </a:r>
            <a:r>
              <a:rPr lang="en-US" dirty="0" err="1"/>
              <a:t>bloomington</a:t>
            </a:r>
            <a:r>
              <a:rPr lang="en-US" dirty="0"/>
              <a:t> different degrees offered</a:t>
            </a:r>
          </a:p>
          <a:p>
            <a:r>
              <a:rPr lang="en-US" dirty="0"/>
              <a:t>vet tech online programs</a:t>
            </a:r>
          </a:p>
          <a:p>
            <a:r>
              <a:rPr lang="en-US" dirty="0"/>
              <a:t>online programs</a:t>
            </a:r>
          </a:p>
          <a:p>
            <a:r>
              <a:rPr lang="en-US" dirty="0"/>
              <a:t>online programs</a:t>
            </a:r>
          </a:p>
          <a:p>
            <a:r>
              <a:rPr lang="en-US" dirty="0"/>
              <a:t>how can a </a:t>
            </a:r>
            <a:r>
              <a:rPr lang="en-US" dirty="0" err="1"/>
              <a:t>ged</a:t>
            </a:r>
            <a:r>
              <a:rPr lang="en-US" dirty="0"/>
              <a:t> have an it degree</a:t>
            </a:r>
          </a:p>
          <a:p>
            <a:r>
              <a:rPr lang="en-US" dirty="0"/>
              <a:t>degrees offered at ivy tech </a:t>
            </a:r>
            <a:r>
              <a:rPr lang="en-US" dirty="0" err="1"/>
              <a:t>bloomington</a:t>
            </a:r>
            <a:endParaRPr lang="en-US" dirty="0"/>
          </a:p>
          <a:p>
            <a:r>
              <a:rPr lang="en-US" dirty="0" err="1"/>
              <a:t>siu</a:t>
            </a:r>
            <a:r>
              <a:rPr lang="en-US" dirty="0"/>
              <a:t> online programs</a:t>
            </a:r>
          </a:p>
          <a:p>
            <a:r>
              <a:rPr lang="en-US" dirty="0"/>
              <a:t>online programs in 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413314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079335" cy="1320800"/>
          </a:xfrm>
        </p:spPr>
        <p:txBody>
          <a:bodyPr>
            <a:normAutofit/>
          </a:bodyPr>
          <a:lstStyle/>
          <a:p>
            <a:r>
              <a:rPr lang="en-US" b="1" dirty="0" smtClean="0"/>
              <a:t>New negative keywords: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7333" y="1438213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9878" y="2124460"/>
            <a:ext cx="10688914" cy="4331204"/>
          </a:xfrm>
        </p:spPr>
        <p:txBody>
          <a:bodyPr numCol="5">
            <a:normAutofit/>
          </a:bodyPr>
          <a:lstStyle/>
          <a:p>
            <a:r>
              <a:rPr lang="en-US" dirty="0"/>
              <a:t>chapel hill</a:t>
            </a:r>
          </a:p>
          <a:p>
            <a:r>
              <a:rPr lang="en-US" dirty="0" err="1"/>
              <a:t>alabama</a:t>
            </a:r>
            <a:endParaRPr lang="en-US" dirty="0"/>
          </a:p>
          <a:p>
            <a:r>
              <a:rPr lang="en-US" dirty="0" err="1"/>
              <a:t>ohio</a:t>
            </a:r>
            <a:endParaRPr lang="en-US" dirty="0"/>
          </a:p>
          <a:p>
            <a:r>
              <a:rPr lang="en-US" dirty="0"/>
              <a:t>broadcasting</a:t>
            </a:r>
          </a:p>
          <a:p>
            <a:r>
              <a:rPr lang="en-US" dirty="0"/>
              <a:t>news</a:t>
            </a:r>
          </a:p>
          <a:p>
            <a:r>
              <a:rPr lang="en-US" dirty="0"/>
              <a:t>radiology</a:t>
            </a:r>
          </a:p>
        </p:txBody>
      </p:sp>
    </p:spTree>
    <p:extLst>
      <p:ext uri="{BB962C8B-B14F-4D97-AF65-F5344CB8AC3E}">
        <p14:creationId xmlns:p14="http://schemas.microsoft.com/office/powerpoint/2010/main" val="3759543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419" y="1783851"/>
            <a:ext cx="9543318" cy="1646302"/>
          </a:xfrm>
        </p:spPr>
        <p:txBody>
          <a:bodyPr/>
          <a:lstStyle/>
          <a:p>
            <a:pPr algn="l"/>
            <a:r>
              <a:rPr lang="en-US" sz="4000" dirty="0" smtClean="0"/>
              <a:t>Thank You!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9241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</TotalTime>
  <Words>328</Words>
  <Application>Microsoft Office PowerPoint</Application>
  <PresentationFormat>Widescreen</PresentationFormat>
  <Paragraphs>136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Google Adwords Report 10/27/2017</vt:lpstr>
      <vt:lpstr>Recent Activities: </vt:lpstr>
      <vt:lpstr>Creating new ad group Illinois</vt:lpstr>
      <vt:lpstr>Keywords Status (Oct 12 to Oct 25)</vt:lpstr>
      <vt:lpstr>Search terms of this week</vt:lpstr>
      <vt:lpstr>New negative keywords: </vt:lpstr>
      <vt:lpstr>Thank You!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Current Useful Keywords</dc:title>
  <dc:creator>Mahdi Moradi</dc:creator>
  <cp:lastModifiedBy>Mahdi Moradi</cp:lastModifiedBy>
  <cp:revision>61</cp:revision>
  <dcterms:created xsi:type="dcterms:W3CDTF">2017-09-08T04:41:33Z</dcterms:created>
  <dcterms:modified xsi:type="dcterms:W3CDTF">2017-10-26T13:31:04Z</dcterms:modified>
</cp:coreProperties>
</file>