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90" r:id="rId5"/>
    <p:sldId id="285" r:id="rId6"/>
    <p:sldId id="291" r:id="rId7"/>
    <p:sldId id="282" r:id="rId8"/>
    <p:sldId id="277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ooh/computer-and-information-technology/network-and-computer-systems-administrators.htm" TargetMode="External"/><Relationship Id="rId7" Type="http://schemas.openxmlformats.org/officeDocument/2006/relationships/hyperlink" Target="https://www.bls.gov/ooh/computer-and-information-technology/database-administrators.htm" TargetMode="External"/><Relationship Id="rId2" Type="http://schemas.openxmlformats.org/officeDocument/2006/relationships/hyperlink" Target="https://www.bls.gov/ooh/computer-and-information-technology/information-security-analyst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s.gov/ooh/management/computer-and-information-systems-managers.htm" TargetMode="External"/><Relationship Id="rId5" Type="http://schemas.openxmlformats.org/officeDocument/2006/relationships/hyperlink" Target="https://www.bls.gov/ooh/computer-and-information-technology/software-developers.htm" TargetMode="External"/><Relationship Id="rId4" Type="http://schemas.openxmlformats.org/officeDocument/2006/relationships/hyperlink" Target="https://www.bls.gov/ooh/computer-and-information-technology/web-developer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11/10/2017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 smtClean="0"/>
              <a:t>Recent Activities: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85" y="1440180"/>
            <a:ext cx="8596668" cy="5243281"/>
          </a:xfrm>
        </p:spPr>
        <p:txBody>
          <a:bodyPr>
            <a:normAutofit lnSpcReduction="10000"/>
          </a:bodyPr>
          <a:lstStyle/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Google </a:t>
            </a:r>
            <a:r>
              <a:rPr lang="en-US" sz="2400" b="1" dirty="0" err="1" smtClean="0">
                <a:solidFill>
                  <a:schemeClr val="accent1"/>
                </a:solidFill>
              </a:rPr>
              <a:t>Adwords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Ads </a:t>
            </a:r>
            <a:r>
              <a:rPr lang="en-US" sz="2200" b="1" dirty="0" smtClean="0">
                <a:solidFill>
                  <a:schemeClr val="accent1"/>
                </a:solidFill>
              </a:rPr>
              <a:t>Changes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P</a:t>
            </a:r>
            <a:r>
              <a:rPr lang="en-US" sz="2200" b="1" dirty="0" smtClean="0">
                <a:solidFill>
                  <a:schemeClr val="accent1"/>
                </a:solidFill>
              </a:rPr>
              <a:t>erformance of paid search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Content </a:t>
            </a:r>
            <a:r>
              <a:rPr lang="en-US" sz="2400" b="1" dirty="0" smtClean="0">
                <a:solidFill>
                  <a:schemeClr val="accent1"/>
                </a:solidFill>
              </a:rPr>
              <a:t>update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Job table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Weekly Analysis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Cost and Cost per Click (CPC)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Search terms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New </a:t>
            </a:r>
            <a:r>
              <a:rPr lang="en-US" sz="2200" b="1" dirty="0">
                <a:solidFill>
                  <a:schemeClr val="accent1"/>
                </a:solidFill>
              </a:rPr>
              <a:t>negative </a:t>
            </a:r>
            <a:r>
              <a:rPr lang="en-US" sz="2200" b="1" dirty="0" smtClean="0">
                <a:solidFill>
                  <a:schemeClr val="accent1"/>
                </a:solidFill>
              </a:rPr>
              <a:t>keywords</a:t>
            </a:r>
          </a:p>
          <a:p>
            <a:pPr marL="0" indent="0"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Ads </a:t>
            </a:r>
            <a:r>
              <a:rPr lang="en-US" b="1" dirty="0" smtClean="0"/>
              <a:t>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19" y="2074862"/>
            <a:ext cx="754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>
            <a:norm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  <a:latin typeface="+mj-lt"/>
              </a:rPr>
              <a:t>Performance of paid search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6658" y="1278636"/>
            <a:ext cx="8596668" cy="4116324"/>
          </a:xfrm>
        </p:spPr>
        <p:txBody>
          <a:bodyPr>
            <a:normAutofit/>
          </a:bodyPr>
          <a:lstStyle/>
          <a:p>
            <a:r>
              <a:rPr lang="en-US" dirty="0" smtClean="0"/>
              <a:t>Three form submissions</a:t>
            </a:r>
          </a:p>
          <a:p>
            <a:pPr lvl="1"/>
            <a:r>
              <a:rPr lang="en-US" dirty="0" smtClean="0"/>
              <a:t>One from paid search</a:t>
            </a:r>
          </a:p>
          <a:p>
            <a:pPr lvl="1"/>
            <a:r>
              <a:rPr lang="en-US" dirty="0" smtClean="0"/>
              <a:t>Two direct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" y="2599436"/>
            <a:ext cx="8855433" cy="31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Changes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485" y="1520508"/>
            <a:ext cx="4594365" cy="52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Job table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366362"/>
              </p:ext>
            </p:extLst>
          </p:nvPr>
        </p:nvGraphicFramePr>
        <p:xfrm>
          <a:off x="430975" y="1443937"/>
          <a:ext cx="10212639" cy="4764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615">
                  <a:extLst>
                    <a:ext uri="{9D8B030D-6E8A-4147-A177-3AD203B41FA5}">
                      <a16:colId xmlns:a16="http://schemas.microsoft.com/office/drawing/2014/main" val="917272351"/>
                    </a:ext>
                  </a:extLst>
                </a:gridCol>
                <a:gridCol w="2436844">
                  <a:extLst>
                    <a:ext uri="{9D8B030D-6E8A-4147-A177-3AD203B41FA5}">
                      <a16:colId xmlns:a16="http://schemas.microsoft.com/office/drawing/2014/main" val="2695089579"/>
                    </a:ext>
                  </a:extLst>
                </a:gridCol>
                <a:gridCol w="699179">
                  <a:extLst>
                    <a:ext uri="{9D8B030D-6E8A-4147-A177-3AD203B41FA5}">
                      <a16:colId xmlns:a16="http://schemas.microsoft.com/office/drawing/2014/main" val="1600943017"/>
                    </a:ext>
                  </a:extLst>
                </a:gridCol>
                <a:gridCol w="565512">
                  <a:extLst>
                    <a:ext uri="{9D8B030D-6E8A-4147-A177-3AD203B41FA5}">
                      <a16:colId xmlns:a16="http://schemas.microsoft.com/office/drawing/2014/main" val="1570177253"/>
                    </a:ext>
                  </a:extLst>
                </a:gridCol>
                <a:gridCol w="640057">
                  <a:extLst>
                    <a:ext uri="{9D8B030D-6E8A-4147-A177-3AD203B41FA5}">
                      <a16:colId xmlns:a16="http://schemas.microsoft.com/office/drawing/2014/main" val="897107102"/>
                    </a:ext>
                  </a:extLst>
                </a:gridCol>
                <a:gridCol w="699179">
                  <a:extLst>
                    <a:ext uri="{9D8B030D-6E8A-4147-A177-3AD203B41FA5}">
                      <a16:colId xmlns:a16="http://schemas.microsoft.com/office/drawing/2014/main" val="2085613849"/>
                    </a:ext>
                  </a:extLst>
                </a:gridCol>
                <a:gridCol w="565512">
                  <a:extLst>
                    <a:ext uri="{9D8B030D-6E8A-4147-A177-3AD203B41FA5}">
                      <a16:colId xmlns:a16="http://schemas.microsoft.com/office/drawing/2014/main" val="503878345"/>
                    </a:ext>
                  </a:extLst>
                </a:gridCol>
                <a:gridCol w="863691">
                  <a:extLst>
                    <a:ext uri="{9D8B030D-6E8A-4147-A177-3AD203B41FA5}">
                      <a16:colId xmlns:a16="http://schemas.microsoft.com/office/drawing/2014/main" val="4200013348"/>
                    </a:ext>
                  </a:extLst>
                </a:gridCol>
                <a:gridCol w="1059050">
                  <a:extLst>
                    <a:ext uri="{9D8B030D-6E8A-4147-A177-3AD203B41FA5}">
                      <a16:colId xmlns:a16="http://schemas.microsoft.com/office/drawing/2014/main" val="1072006467"/>
                    </a:ext>
                  </a:extLst>
                </a:gridCol>
                <a:gridCol w="802000">
                  <a:extLst>
                    <a:ext uri="{9D8B030D-6E8A-4147-A177-3AD203B41FA5}">
                      <a16:colId xmlns:a16="http://schemas.microsoft.com/office/drawing/2014/main" val="4240119166"/>
                    </a:ext>
                  </a:extLst>
                </a:gridCol>
              </a:tblGrid>
              <a:tr h="12877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Area of Study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3" marR="6493" marT="6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Related Job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3" marR="6493" marT="649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2016 Median Pay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3" marR="6493" marT="649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Typical Entry-Level Education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3" marR="6493" marT="6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Work Experience in a Related Occupation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3" marR="6493" marT="6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On-the-job Training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3" marR="6493" marT="6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Number of Jobs, 2016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3" marR="6493" marT="6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Job Outlook, 2016-26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3" marR="6493" marT="6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Employment Change, 2016-26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3" marR="6493" marT="6493" marB="0" anchor="ctr"/>
                </a:tc>
                <a:extLst>
                  <a:ext uri="{0D108BD9-81ED-4DB2-BD59-A6C34878D82A}">
                    <a16:rowId xmlns:a16="http://schemas.microsoft.com/office/drawing/2014/main" val="3555527954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2"/>
                        </a:rPr>
                        <a:t>Cybersecurity Specialization</a:t>
                      </a:r>
                      <a:endParaRPr lang="en-US" sz="7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Information Security Analysts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$92,600 per 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$44.52 per hour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Bachelor's degree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Less than 5 years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28% (Much faster than average)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28,400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extLst>
                  <a:ext uri="{0D108BD9-81ED-4DB2-BD59-A6C34878D82A}">
                    <a16:rowId xmlns:a16="http://schemas.microsoft.com/office/drawing/2014/main" val="3986108463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3"/>
                        </a:rPr>
                        <a:t>Network &amp; System Administration</a:t>
                      </a:r>
                      <a:endParaRPr lang="en-US" sz="7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Network and Computer Systems Administrators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$79,700 per 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$38.32 per hour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Bachelor's degree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391,300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6% (As fast as average)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23,900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extLst>
                  <a:ext uri="{0D108BD9-81ED-4DB2-BD59-A6C34878D82A}">
                    <a16:rowId xmlns:a16="http://schemas.microsoft.com/office/drawing/2014/main" val="1499401660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4"/>
                        </a:rPr>
                        <a:t>Web Development Specialization</a:t>
                      </a:r>
                      <a:endParaRPr lang="en-US" sz="7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Web Developers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$66,130 per 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$31.79 per hour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Associate's degree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162,900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13% (Faster than average)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21,300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extLst>
                  <a:ext uri="{0D108BD9-81ED-4DB2-BD59-A6C34878D82A}">
                    <a16:rowId xmlns:a16="http://schemas.microsoft.com/office/drawing/2014/main" val="109708981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5"/>
                        </a:rPr>
                        <a:t>Mobile App Development</a:t>
                      </a:r>
                      <a:endParaRPr lang="en-US" sz="7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Software Developers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$102,280 per 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$49.17 per hour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Bachelor's degree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1,256,200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24% (Much faster than average)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299,500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extLst>
                  <a:ext uri="{0D108BD9-81ED-4DB2-BD59-A6C34878D82A}">
                    <a16:rowId xmlns:a16="http://schemas.microsoft.com/office/drawing/2014/main" val="128205347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6"/>
                        </a:rPr>
                        <a:t>IT/IS Management</a:t>
                      </a:r>
                      <a:endParaRPr lang="en-US" sz="7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Computer and Information Systems Managers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$135,800 per 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$65.29 per hour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Bachelor's degree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5 years or more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367,600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12% (Faster than average)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43,800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extLst>
                  <a:ext uri="{0D108BD9-81ED-4DB2-BD59-A6C34878D82A}">
                    <a16:rowId xmlns:a16="http://schemas.microsoft.com/office/drawing/2014/main" val="2780010830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7"/>
                        </a:rPr>
                        <a:t>Data Management</a:t>
                      </a:r>
                      <a:endParaRPr lang="en-US" sz="7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Database Administrators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$84,950 per 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$40.84 per hour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Bachelor's degree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119,500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11% (Faster than average)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13,700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434" marR="6493" marT="6493" marB="0" anchor="ctr"/>
                </a:tc>
                <a:extLst>
                  <a:ext uri="{0D108BD9-81ED-4DB2-BD59-A6C34878D82A}">
                    <a16:rowId xmlns:a16="http://schemas.microsoft.com/office/drawing/2014/main" val="24037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3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Cost and Cost per Click (CPC)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200" dirty="0" smtClean="0"/>
              <a:t>(Nov 2 to Nov 8)</a:t>
            </a:r>
            <a:endParaRPr lang="en-US" sz="1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910504"/>
              </p:ext>
            </p:extLst>
          </p:nvPr>
        </p:nvGraphicFramePr>
        <p:xfrm>
          <a:off x="677334" y="1783079"/>
          <a:ext cx="8484954" cy="4745736"/>
        </p:xfrm>
        <a:graphic>
          <a:graphicData uri="http://schemas.openxmlformats.org/drawingml/2006/table">
            <a:tbl>
              <a:tblPr/>
              <a:tblGrid>
                <a:gridCol w="2444696">
                  <a:extLst>
                    <a:ext uri="{9D8B030D-6E8A-4147-A177-3AD203B41FA5}">
                      <a16:colId xmlns:a16="http://schemas.microsoft.com/office/drawing/2014/main" val="909403035"/>
                    </a:ext>
                  </a:extLst>
                </a:gridCol>
                <a:gridCol w="1833523">
                  <a:extLst>
                    <a:ext uri="{9D8B030D-6E8A-4147-A177-3AD203B41FA5}">
                      <a16:colId xmlns:a16="http://schemas.microsoft.com/office/drawing/2014/main" val="2836553826"/>
                    </a:ext>
                  </a:extLst>
                </a:gridCol>
                <a:gridCol w="714823">
                  <a:extLst>
                    <a:ext uri="{9D8B030D-6E8A-4147-A177-3AD203B41FA5}">
                      <a16:colId xmlns:a16="http://schemas.microsoft.com/office/drawing/2014/main" val="278722057"/>
                    </a:ext>
                  </a:extLst>
                </a:gridCol>
                <a:gridCol w="1143718">
                  <a:extLst>
                    <a:ext uri="{9D8B030D-6E8A-4147-A177-3AD203B41FA5}">
                      <a16:colId xmlns:a16="http://schemas.microsoft.com/office/drawing/2014/main" val="1005504811"/>
                    </a:ext>
                  </a:extLst>
                </a:gridCol>
                <a:gridCol w="718397">
                  <a:extLst>
                    <a:ext uri="{9D8B030D-6E8A-4147-A177-3AD203B41FA5}">
                      <a16:colId xmlns:a16="http://schemas.microsoft.com/office/drawing/2014/main" val="305049999"/>
                    </a:ext>
                  </a:extLst>
                </a:gridCol>
                <a:gridCol w="714823">
                  <a:extLst>
                    <a:ext uri="{9D8B030D-6E8A-4147-A177-3AD203B41FA5}">
                      <a16:colId xmlns:a16="http://schemas.microsoft.com/office/drawing/2014/main" val="3037168374"/>
                    </a:ext>
                  </a:extLst>
                </a:gridCol>
                <a:gridCol w="914974">
                  <a:extLst>
                    <a:ext uri="{9D8B030D-6E8A-4147-A177-3AD203B41FA5}">
                      <a16:colId xmlns:a16="http://schemas.microsoft.com/office/drawing/2014/main" val="4143934156"/>
                    </a:ext>
                  </a:extLst>
                </a:gridCol>
              </a:tblGrid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Search keyword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52397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$108.71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$27.18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37061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$22.82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$11.41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85198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interpretation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$2.12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$1.06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444154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security online degree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$52.34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$26.17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830828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degrees online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$18.74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$18.74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269948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degree programs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$22.19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$22.19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2673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resource management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$1.45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$1.45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93210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degree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629623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652412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programming degree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20430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programmer degree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94291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available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86302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 degrees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08730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degrees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07039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professionalism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75477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telecommunication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#2 EST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71915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curriculum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082804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management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342745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 degree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84722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bachelor's degree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56422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#2 EST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81480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in science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40697"/>
                  </a:ext>
                </a:extLst>
              </a:tr>
              <a:tr h="19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2777" marR="8086" marT="80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$228.37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1.36%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$17.57 </a:t>
                      </a:r>
                    </a:p>
                  </a:txBody>
                  <a:tcPr marL="72777" marR="8086" marT="80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67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0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Search </a:t>
            </a:r>
            <a:r>
              <a:rPr lang="en-US" sz="2200" b="1" dirty="0" smtClean="0"/>
              <a:t>terms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100" dirty="0" smtClean="0"/>
              <a:t>(Nov 2 to Nov 8)</a:t>
            </a:r>
            <a:endParaRPr lang="en-US" sz="11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75049"/>
              </p:ext>
            </p:extLst>
          </p:nvPr>
        </p:nvGraphicFramePr>
        <p:xfrm>
          <a:off x="366965" y="1997714"/>
          <a:ext cx="10313226" cy="4348221"/>
        </p:xfrm>
        <a:graphic>
          <a:graphicData uri="http://schemas.openxmlformats.org/drawingml/2006/table">
            <a:tbl>
              <a:tblPr/>
              <a:tblGrid>
                <a:gridCol w="2003192">
                  <a:extLst>
                    <a:ext uri="{9D8B030D-6E8A-4147-A177-3AD203B41FA5}">
                      <a16:colId xmlns:a16="http://schemas.microsoft.com/office/drawing/2014/main" val="3764645775"/>
                    </a:ext>
                  </a:extLst>
                </a:gridCol>
                <a:gridCol w="1938918">
                  <a:extLst>
                    <a:ext uri="{9D8B030D-6E8A-4147-A177-3AD203B41FA5}">
                      <a16:colId xmlns:a16="http://schemas.microsoft.com/office/drawing/2014/main" val="3125179977"/>
                    </a:ext>
                  </a:extLst>
                </a:gridCol>
                <a:gridCol w="1309574">
                  <a:extLst>
                    <a:ext uri="{9D8B030D-6E8A-4147-A177-3AD203B41FA5}">
                      <a16:colId xmlns:a16="http://schemas.microsoft.com/office/drawing/2014/main" val="1125078692"/>
                    </a:ext>
                  </a:extLst>
                </a:gridCol>
                <a:gridCol w="1373847">
                  <a:extLst>
                    <a:ext uri="{9D8B030D-6E8A-4147-A177-3AD203B41FA5}">
                      <a16:colId xmlns:a16="http://schemas.microsoft.com/office/drawing/2014/main" val="2693444343"/>
                    </a:ext>
                  </a:extLst>
                </a:gridCol>
                <a:gridCol w="460628">
                  <a:extLst>
                    <a:ext uri="{9D8B030D-6E8A-4147-A177-3AD203B41FA5}">
                      <a16:colId xmlns:a16="http://schemas.microsoft.com/office/drawing/2014/main" val="2971256188"/>
                    </a:ext>
                  </a:extLst>
                </a:gridCol>
                <a:gridCol w="781995">
                  <a:extLst>
                    <a:ext uri="{9D8B030D-6E8A-4147-A177-3AD203B41FA5}">
                      <a16:colId xmlns:a16="http://schemas.microsoft.com/office/drawing/2014/main" val="713779745"/>
                    </a:ext>
                  </a:extLst>
                </a:gridCol>
                <a:gridCol w="535612">
                  <a:extLst>
                    <a:ext uri="{9D8B030D-6E8A-4147-A177-3AD203B41FA5}">
                      <a16:colId xmlns:a16="http://schemas.microsoft.com/office/drawing/2014/main" val="3194878676"/>
                    </a:ext>
                  </a:extLst>
                </a:gridCol>
                <a:gridCol w="610599">
                  <a:extLst>
                    <a:ext uri="{9D8B030D-6E8A-4147-A177-3AD203B41FA5}">
                      <a16:colId xmlns:a16="http://schemas.microsoft.com/office/drawing/2014/main" val="4092396119"/>
                    </a:ext>
                  </a:extLst>
                </a:gridCol>
                <a:gridCol w="471339">
                  <a:extLst>
                    <a:ext uri="{9D8B030D-6E8A-4147-A177-3AD203B41FA5}">
                      <a16:colId xmlns:a16="http://schemas.microsoft.com/office/drawing/2014/main" val="3627682793"/>
                    </a:ext>
                  </a:extLst>
                </a:gridCol>
                <a:gridCol w="827522">
                  <a:extLst>
                    <a:ext uri="{9D8B030D-6E8A-4147-A177-3AD203B41FA5}">
                      <a16:colId xmlns:a16="http://schemas.microsoft.com/office/drawing/2014/main" val="1346368206"/>
                    </a:ext>
                  </a:extLst>
                </a:gridCol>
              </a:tblGrid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Search term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Keyword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Match type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Avg. position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87719"/>
                  </a:ext>
                </a:extLst>
              </a:tr>
              <a:tr h="461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resource management siuc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"technical resource management"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44691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security online degree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"information security online degree"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26.17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52.34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98591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much to get an it degree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"it degree"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7.83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7.83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91114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degrees st louis mo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"Online IT Degree"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 (close variant)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21.52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21.52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8609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 degree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"computer programming degree"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 (close variant)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15820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information technology degree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"Online IT Degree"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 (close variant)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6422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an it degree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"it degree"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08261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 requirements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"it degree"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540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degrees online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"IT degrees online"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18.74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18.74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184993"/>
                  </a:ext>
                </a:extLst>
              </a:tr>
              <a:tr h="461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interpretation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"data interpretation"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94448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"Online IT Degree"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29.06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87.19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59829"/>
                  </a:ext>
                </a:extLst>
              </a:tr>
              <a:tr h="461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 of data interpretation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"data interpretation"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9654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scientist degree programs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"science degree programs"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 (close variant)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22.19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22.19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02903"/>
                  </a:ext>
                </a:extLst>
              </a:tr>
              <a:tr h="246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</a:t>
                      </a:r>
                    </a:p>
                  </a:txBody>
                  <a:tcPr marL="60317" marR="6702" marT="67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--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41.94%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17.57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228.37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0317" marR="6702" marT="67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82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58" y="1697740"/>
            <a:ext cx="10688914" cy="433120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 smtClean="0"/>
              <a:t>No negative keyword!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3" y="3273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Weekly Analysis</a:t>
            </a:r>
            <a:br>
              <a:rPr lang="en-US" b="1" dirty="0" smtClean="0"/>
            </a:br>
            <a:r>
              <a:rPr lang="en-US" sz="2200" b="1" dirty="0"/>
              <a:t>New negative </a:t>
            </a:r>
            <a:r>
              <a:rPr lang="en-US" sz="2200" b="1" dirty="0" smtClean="0"/>
              <a:t>keywords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dirty="0"/>
              <a:t>(Nov 2 to Nov 8)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</TotalTime>
  <Words>981</Words>
  <Application>Microsoft Office PowerPoint</Application>
  <PresentationFormat>Widescreen</PresentationFormat>
  <Paragraphs>414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Trebuchet MS</vt:lpstr>
      <vt:lpstr>Wingdings 3</vt:lpstr>
      <vt:lpstr>Facet</vt:lpstr>
      <vt:lpstr>Google Adwords Report 11/10/2017</vt:lpstr>
      <vt:lpstr>Recent Activities:</vt:lpstr>
      <vt:lpstr>Ads Changes</vt:lpstr>
      <vt:lpstr>Performance of paid search</vt:lpstr>
      <vt:lpstr>Content Changes </vt:lpstr>
      <vt:lpstr>Job table </vt:lpstr>
      <vt:lpstr>Weekly Analysis Cost and Cost per Click (CPC) (Nov 2 to Nov 8)</vt:lpstr>
      <vt:lpstr>Weekly Analysis Search terms (Nov 2 to Nov 8)</vt:lpstr>
      <vt:lpstr>PowerPoint Presentation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92</cp:revision>
  <dcterms:created xsi:type="dcterms:W3CDTF">2017-09-08T04:41:33Z</dcterms:created>
  <dcterms:modified xsi:type="dcterms:W3CDTF">2017-11-09T17:25:46Z</dcterms:modified>
</cp:coreProperties>
</file>