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4" r:id="rId5"/>
    <p:sldId id="282" r:id="rId6"/>
    <p:sldId id="283" r:id="rId7"/>
    <p:sldId id="277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82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10/20/2017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Setting of smart </a:t>
            </a:r>
            <a:r>
              <a:rPr lang="en-US" sz="2400" b="1" dirty="0" smtClean="0">
                <a:solidFill>
                  <a:schemeClr val="accent1"/>
                </a:solidFill>
              </a:rPr>
              <a:t>goal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Setting new bid amounts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cost and cost per click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Overall </a:t>
            </a:r>
            <a:r>
              <a:rPr lang="en-US" sz="2400" b="1" dirty="0">
                <a:solidFill>
                  <a:schemeClr val="accent1"/>
                </a:solidFill>
              </a:rPr>
              <a:t>cost and cost per click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Search </a:t>
            </a:r>
            <a:r>
              <a:rPr lang="en-US" sz="2400" b="1" dirty="0">
                <a:solidFill>
                  <a:schemeClr val="accent1"/>
                </a:solidFill>
              </a:rPr>
              <a:t>terms of this week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New negative keywords: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new bid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9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making match types to phrase type</a:t>
            </a:r>
          </a:p>
          <a:p>
            <a:pPr lvl="1"/>
            <a:r>
              <a:rPr lang="en-US" dirty="0" smtClean="0"/>
              <a:t>Related search terms</a:t>
            </a:r>
          </a:p>
          <a:p>
            <a:pPr lvl="1"/>
            <a:r>
              <a:rPr lang="en-US" dirty="0" smtClean="0"/>
              <a:t>Elimination of </a:t>
            </a:r>
            <a:r>
              <a:rPr lang="en-US" dirty="0" smtClean="0"/>
              <a:t> totally unrelated search terms</a:t>
            </a:r>
          </a:p>
          <a:p>
            <a:pPr lvl="1"/>
            <a:r>
              <a:rPr lang="en-US" dirty="0" smtClean="0"/>
              <a:t>Easier definition of negative keywords</a:t>
            </a:r>
          </a:p>
          <a:p>
            <a:pPr lvl="1"/>
            <a:endParaRPr lang="en-US" dirty="0"/>
          </a:p>
          <a:p>
            <a:r>
              <a:rPr lang="en-US" dirty="0" smtClean="0"/>
              <a:t>Setting new bid amounts</a:t>
            </a:r>
          </a:p>
          <a:p>
            <a:pPr lvl="1"/>
            <a:r>
              <a:rPr lang="en-US" dirty="0" smtClean="0"/>
              <a:t>$5 for related keywords</a:t>
            </a:r>
            <a:endParaRPr lang="en-US" dirty="0"/>
          </a:p>
          <a:p>
            <a:pPr lvl="1"/>
            <a:r>
              <a:rPr lang="en-US" dirty="0" smtClean="0"/>
              <a:t>$10 </a:t>
            </a:r>
            <a:r>
              <a:rPr lang="en-US" dirty="0"/>
              <a:t>for related </a:t>
            </a:r>
            <a:r>
              <a:rPr lang="en-US" dirty="0" smtClean="0"/>
              <a:t>phrases</a:t>
            </a:r>
            <a:endParaRPr lang="en-US" dirty="0"/>
          </a:p>
          <a:p>
            <a:pPr lvl="1"/>
            <a:r>
              <a:rPr lang="en-US" dirty="0" smtClean="0"/>
              <a:t>$15 </a:t>
            </a:r>
            <a:r>
              <a:rPr lang="en-US" dirty="0"/>
              <a:t>for </a:t>
            </a:r>
            <a:r>
              <a:rPr lang="en-US" dirty="0" smtClean="0"/>
              <a:t>highly related </a:t>
            </a:r>
            <a:r>
              <a:rPr lang="en-US" dirty="0"/>
              <a:t>keywords</a:t>
            </a:r>
          </a:p>
          <a:p>
            <a:pPr lvl="1"/>
            <a:r>
              <a:rPr lang="en-US" dirty="0" smtClean="0"/>
              <a:t>$20 </a:t>
            </a:r>
            <a:r>
              <a:rPr lang="en-US" dirty="0"/>
              <a:t>for </a:t>
            </a:r>
            <a:r>
              <a:rPr lang="en-US" dirty="0" err="1" smtClean="0"/>
              <a:t>exactely</a:t>
            </a:r>
            <a:r>
              <a:rPr lang="en-US" dirty="0" smtClean="0"/>
              <a:t> related </a:t>
            </a:r>
            <a:r>
              <a:rPr lang="en-US" dirty="0"/>
              <a:t>keywords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Smart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</a:t>
            </a:r>
            <a:r>
              <a:rPr lang="en-US" dirty="0"/>
              <a:t> machine learning to </a:t>
            </a:r>
            <a:r>
              <a:rPr lang="en-US" dirty="0" smtClean="0"/>
              <a:t>examine:</a:t>
            </a:r>
          </a:p>
          <a:p>
            <a:pPr lvl="1"/>
            <a:r>
              <a:rPr lang="en-US" i="1" dirty="0" smtClean="0"/>
              <a:t>Session duration</a:t>
            </a:r>
          </a:p>
          <a:p>
            <a:pPr lvl="1"/>
            <a:r>
              <a:rPr lang="en-US" i="1" dirty="0" smtClean="0"/>
              <a:t>Pages </a:t>
            </a:r>
            <a:r>
              <a:rPr lang="en-US" i="1" dirty="0"/>
              <a:t>per </a:t>
            </a:r>
            <a:r>
              <a:rPr lang="en-US" i="1" dirty="0" smtClean="0"/>
              <a:t>session</a:t>
            </a:r>
          </a:p>
          <a:p>
            <a:pPr lvl="1"/>
            <a:r>
              <a:rPr lang="en-US" i="1" dirty="0" smtClean="0"/>
              <a:t>Location</a:t>
            </a:r>
          </a:p>
          <a:p>
            <a:pPr lvl="1"/>
            <a:r>
              <a:rPr lang="en-US" i="1" dirty="0" smtClean="0"/>
              <a:t>Device</a:t>
            </a:r>
          </a:p>
          <a:p>
            <a:pPr lvl="1"/>
            <a:r>
              <a:rPr lang="en-US" i="1" dirty="0" smtClean="0"/>
              <a:t>Browser.</a:t>
            </a:r>
            <a:endParaRPr lang="en-US" dirty="0" smtClean="0"/>
          </a:p>
          <a:p>
            <a:pPr lvl="1"/>
            <a:r>
              <a:rPr lang="en-US" dirty="0" smtClean="0"/>
              <a:t>Remarketing </a:t>
            </a:r>
            <a:r>
              <a:rPr lang="en-US" dirty="0"/>
              <a:t>Smart </a:t>
            </a:r>
            <a:r>
              <a:rPr lang="en-US" dirty="0" smtClean="0"/>
              <a:t>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dirty="0" smtClean="0"/>
              <a:t>Keywords Status </a:t>
            </a:r>
            <a:r>
              <a:rPr lang="en-US" sz="1200" dirty="0" smtClean="0"/>
              <a:t>(Oct 7 to Oct 18)</a:t>
            </a:r>
            <a:endParaRPr lang="en-US" sz="1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56883"/>
              </p:ext>
            </p:extLst>
          </p:nvPr>
        </p:nvGraphicFramePr>
        <p:xfrm>
          <a:off x="677334" y="1335024"/>
          <a:ext cx="8844060" cy="5300928"/>
        </p:xfrm>
        <a:graphic>
          <a:graphicData uri="http://schemas.openxmlformats.org/drawingml/2006/table">
            <a:tbl>
              <a:tblPr/>
              <a:tblGrid>
                <a:gridCol w="2469300">
                  <a:extLst>
                    <a:ext uri="{9D8B030D-6E8A-4147-A177-3AD203B41FA5}">
                      <a16:colId xmlns:a16="http://schemas.microsoft.com/office/drawing/2014/main" val="3217610168"/>
                    </a:ext>
                  </a:extLst>
                </a:gridCol>
                <a:gridCol w="1640869">
                  <a:extLst>
                    <a:ext uri="{9D8B030D-6E8A-4147-A177-3AD203B41FA5}">
                      <a16:colId xmlns:a16="http://schemas.microsoft.com/office/drawing/2014/main" val="3614952182"/>
                    </a:ext>
                  </a:extLst>
                </a:gridCol>
                <a:gridCol w="614127">
                  <a:extLst>
                    <a:ext uri="{9D8B030D-6E8A-4147-A177-3AD203B41FA5}">
                      <a16:colId xmlns:a16="http://schemas.microsoft.com/office/drawing/2014/main" val="2360132828"/>
                    </a:ext>
                  </a:extLst>
                </a:gridCol>
                <a:gridCol w="933984">
                  <a:extLst>
                    <a:ext uri="{9D8B030D-6E8A-4147-A177-3AD203B41FA5}">
                      <a16:colId xmlns:a16="http://schemas.microsoft.com/office/drawing/2014/main" val="51048061"/>
                    </a:ext>
                  </a:extLst>
                </a:gridCol>
                <a:gridCol w="614127">
                  <a:extLst>
                    <a:ext uri="{9D8B030D-6E8A-4147-A177-3AD203B41FA5}">
                      <a16:colId xmlns:a16="http://schemas.microsoft.com/office/drawing/2014/main" val="2255191692"/>
                    </a:ext>
                  </a:extLst>
                </a:gridCol>
                <a:gridCol w="614127">
                  <a:extLst>
                    <a:ext uri="{9D8B030D-6E8A-4147-A177-3AD203B41FA5}">
                      <a16:colId xmlns:a16="http://schemas.microsoft.com/office/drawing/2014/main" val="2836432052"/>
                    </a:ext>
                  </a:extLst>
                </a:gridCol>
                <a:gridCol w="729274">
                  <a:extLst>
                    <a:ext uri="{9D8B030D-6E8A-4147-A177-3AD203B41FA5}">
                      <a16:colId xmlns:a16="http://schemas.microsoft.com/office/drawing/2014/main" val="1495520597"/>
                    </a:ext>
                  </a:extLst>
                </a:gridCol>
                <a:gridCol w="1228252">
                  <a:extLst>
                    <a:ext uri="{9D8B030D-6E8A-4147-A177-3AD203B41FA5}">
                      <a16:colId xmlns:a16="http://schemas.microsoft.com/office/drawing/2014/main" val="1648990857"/>
                    </a:ext>
                  </a:extLst>
                </a:gridCol>
              </a:tblGrid>
              <a:tr h="220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3790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$115.49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$14.44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82054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344955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degrees online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$19.45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$6.48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30816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for programming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$16.92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24059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affordable online college degrees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$15.47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$5.16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41092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accredited online college degrees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$13.23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$6.62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139012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information technology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78335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 college degree online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$11.47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$5.74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67432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for programming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$9.20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$3.07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93581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 a college degree online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$7.00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$7.00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44096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info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$5.40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$1.80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95501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degree for computer programming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$4.28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$4.28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865318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offering online degrees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$3.71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$3.71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6157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offered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$3.37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$3.37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819318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in science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$3.32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$1.66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86038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technology degrees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$2.81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$2.81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581750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$2.68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$2.68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94449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$2.12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83597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bachelor's degree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$2.11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$2.11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76223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degree programs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$1.69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$1.69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023042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information technology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$1.55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$1.55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98278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management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$1.20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1.35%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$1.20 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28481"/>
                  </a:ext>
                </a:extLst>
              </a:tr>
              <a:tr h="220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$276.67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$5.88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2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dirty="0" smtClean="0"/>
              <a:t>Keywords Status </a:t>
            </a:r>
            <a:r>
              <a:rPr lang="en-US" sz="1200" dirty="0" smtClean="0"/>
              <a:t>(All Time)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927324"/>
              </p:ext>
            </p:extLst>
          </p:nvPr>
        </p:nvGraphicFramePr>
        <p:xfrm>
          <a:off x="677334" y="1410780"/>
          <a:ext cx="8596668" cy="5191186"/>
        </p:xfrm>
        <a:graphic>
          <a:graphicData uri="http://schemas.openxmlformats.org/drawingml/2006/table">
            <a:tbl>
              <a:tblPr/>
              <a:tblGrid>
                <a:gridCol w="2704607">
                  <a:extLst>
                    <a:ext uri="{9D8B030D-6E8A-4147-A177-3AD203B41FA5}">
                      <a16:colId xmlns:a16="http://schemas.microsoft.com/office/drawing/2014/main" val="1885053890"/>
                    </a:ext>
                  </a:extLst>
                </a:gridCol>
                <a:gridCol w="1732165">
                  <a:extLst>
                    <a:ext uri="{9D8B030D-6E8A-4147-A177-3AD203B41FA5}">
                      <a16:colId xmlns:a16="http://schemas.microsoft.com/office/drawing/2014/main" val="456007611"/>
                    </a:ext>
                  </a:extLst>
                </a:gridCol>
                <a:gridCol w="580765">
                  <a:extLst>
                    <a:ext uri="{9D8B030D-6E8A-4147-A177-3AD203B41FA5}">
                      <a16:colId xmlns:a16="http://schemas.microsoft.com/office/drawing/2014/main" val="4123717401"/>
                    </a:ext>
                  </a:extLst>
                </a:gridCol>
                <a:gridCol w="985950">
                  <a:extLst>
                    <a:ext uri="{9D8B030D-6E8A-4147-A177-3AD203B41FA5}">
                      <a16:colId xmlns:a16="http://schemas.microsoft.com/office/drawing/2014/main" val="2020121873"/>
                    </a:ext>
                  </a:extLst>
                </a:gridCol>
                <a:gridCol w="702320">
                  <a:extLst>
                    <a:ext uri="{9D8B030D-6E8A-4147-A177-3AD203B41FA5}">
                      <a16:colId xmlns:a16="http://schemas.microsoft.com/office/drawing/2014/main" val="3443444230"/>
                    </a:ext>
                  </a:extLst>
                </a:gridCol>
                <a:gridCol w="513234">
                  <a:extLst>
                    <a:ext uri="{9D8B030D-6E8A-4147-A177-3AD203B41FA5}">
                      <a16:colId xmlns:a16="http://schemas.microsoft.com/office/drawing/2014/main" val="2150007228"/>
                    </a:ext>
                  </a:extLst>
                </a:gridCol>
                <a:gridCol w="769850">
                  <a:extLst>
                    <a:ext uri="{9D8B030D-6E8A-4147-A177-3AD203B41FA5}">
                      <a16:colId xmlns:a16="http://schemas.microsoft.com/office/drawing/2014/main" val="693274908"/>
                    </a:ext>
                  </a:extLst>
                </a:gridCol>
                <a:gridCol w="607777">
                  <a:extLst>
                    <a:ext uri="{9D8B030D-6E8A-4147-A177-3AD203B41FA5}">
                      <a16:colId xmlns:a16="http://schemas.microsoft.com/office/drawing/2014/main" val="1969739790"/>
                    </a:ext>
                  </a:extLst>
                </a:gridCol>
              </a:tblGrid>
              <a:tr h="235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85535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1,058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96,966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$1,394.54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$1.32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03604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school for it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8,892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$543.11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$5.72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266598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degrees is it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5,115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$443.24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$1.45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09634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22,074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$443.21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$1.45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93375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27,404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$398.65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$1.94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60374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49,561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$381.79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$1.54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34434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#2 EST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24,930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$367.41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$3.14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47359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program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6,276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$335.11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$4.59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01481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 information technology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9,576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$261.84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$5.69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1256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degrees is it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$244.57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$1.46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4379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6,359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$187.18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$2.20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51386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programing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3,963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$158.08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$5.27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61573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courses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2,344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$132.46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$2.60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63225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systems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6,550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$125.77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$1.93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5853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master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3,725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$115.83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$2.32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59728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$115.49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$14.44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37752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5,581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$106.28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$1.86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46960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management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1,467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$103.53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$14.79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41034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5,168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$96.45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$1.79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45397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 programs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5,961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$91.32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$2.23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402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online college degrees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9393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2,621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$87.88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$6.76 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3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terms of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474789"/>
            <a:ext cx="8596668" cy="50265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best </a:t>
            </a:r>
            <a:r>
              <a:rPr lang="en-US" dirty="0" err="1"/>
              <a:t>dpt</a:t>
            </a:r>
            <a:r>
              <a:rPr lang="en-US" dirty="0"/>
              <a:t> online programs</a:t>
            </a:r>
          </a:p>
          <a:p>
            <a:r>
              <a:rPr lang="en-US" dirty="0" err="1"/>
              <a:t>siu</a:t>
            </a:r>
            <a:r>
              <a:rPr lang="en-US" dirty="0"/>
              <a:t> graduate online programs</a:t>
            </a:r>
          </a:p>
          <a:p>
            <a:r>
              <a:rPr lang="en-US" dirty="0"/>
              <a:t>good colleges for news broadcasting</a:t>
            </a:r>
          </a:p>
          <a:p>
            <a:r>
              <a:rPr lang="en-US" dirty="0"/>
              <a:t>can you get a bachelors in information technology online</a:t>
            </a:r>
          </a:p>
          <a:p>
            <a:r>
              <a:rPr lang="en-US" dirty="0"/>
              <a:t>cheapest online program with a high loan amount percentage</a:t>
            </a:r>
          </a:p>
          <a:p>
            <a:r>
              <a:rPr lang="en-US" dirty="0" err="1"/>
              <a:t>siu</a:t>
            </a:r>
            <a:r>
              <a:rPr lang="en-US" dirty="0"/>
              <a:t> technical resource management</a:t>
            </a:r>
          </a:p>
          <a:p>
            <a:r>
              <a:rPr lang="en-US" dirty="0" err="1"/>
              <a:t>indiana</a:t>
            </a:r>
            <a:r>
              <a:rPr lang="en-US" dirty="0"/>
              <a:t> online it degree</a:t>
            </a:r>
          </a:p>
          <a:p>
            <a:r>
              <a:rPr lang="en-US" dirty="0"/>
              <a:t>radiology technician online schools</a:t>
            </a:r>
          </a:p>
          <a:p>
            <a:r>
              <a:rPr lang="en-US" dirty="0"/>
              <a:t>does </a:t>
            </a:r>
            <a:r>
              <a:rPr lang="en-US" dirty="0" err="1"/>
              <a:t>siu</a:t>
            </a:r>
            <a:r>
              <a:rPr lang="en-US" dirty="0"/>
              <a:t> offers bachelor's automotive technology</a:t>
            </a:r>
          </a:p>
          <a:p>
            <a:r>
              <a:rPr lang="en-US" dirty="0"/>
              <a:t>online colleges in </a:t>
            </a:r>
            <a:r>
              <a:rPr lang="en-US" dirty="0" err="1"/>
              <a:t>illinois</a:t>
            </a:r>
            <a:endParaRPr lang="en-US" dirty="0"/>
          </a:p>
          <a:p>
            <a:r>
              <a:rPr lang="en-US" dirty="0"/>
              <a:t>where can </a:t>
            </a:r>
            <a:r>
              <a:rPr lang="en-US" dirty="0" err="1"/>
              <a:t>i</a:t>
            </a:r>
            <a:r>
              <a:rPr lang="en-US" dirty="0"/>
              <a:t> get a bachelor's degree in automotive technology in </a:t>
            </a:r>
            <a:r>
              <a:rPr lang="en-US" dirty="0" err="1"/>
              <a:t>illinois</a:t>
            </a:r>
            <a:endParaRPr lang="en-US" dirty="0"/>
          </a:p>
          <a:p>
            <a:r>
              <a:rPr lang="en-US" dirty="0"/>
              <a:t>vet tech 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technical resource management</a:t>
            </a:r>
          </a:p>
          <a:p>
            <a:r>
              <a:rPr lang="en-US" dirty="0"/>
              <a:t>b </a:t>
            </a:r>
            <a:r>
              <a:rPr lang="en-US" dirty="0" err="1"/>
              <a:t>sc</a:t>
            </a:r>
            <a:r>
              <a:rPr lang="en-US" dirty="0"/>
              <a:t> biotechnology subjects</a:t>
            </a:r>
          </a:p>
          <a:p>
            <a:r>
              <a:rPr lang="en-US" dirty="0"/>
              <a:t>physical therapy assistant online </a:t>
            </a:r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New negative keywords: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878" y="212446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 err="1"/>
              <a:t>dpt</a:t>
            </a:r>
            <a:endParaRPr lang="en-US" dirty="0"/>
          </a:p>
          <a:p>
            <a:r>
              <a:rPr lang="en-US" dirty="0"/>
              <a:t>physical</a:t>
            </a:r>
          </a:p>
          <a:p>
            <a:r>
              <a:rPr lang="en-US" dirty="0"/>
              <a:t>therapy </a:t>
            </a:r>
          </a:p>
          <a:p>
            <a:r>
              <a:rPr lang="en-US" dirty="0"/>
              <a:t>graduate </a:t>
            </a:r>
          </a:p>
          <a:p>
            <a:r>
              <a:rPr lang="en-US" dirty="0"/>
              <a:t>radiology </a:t>
            </a:r>
          </a:p>
          <a:p>
            <a:r>
              <a:rPr lang="en-US" dirty="0"/>
              <a:t>technician</a:t>
            </a:r>
          </a:p>
          <a:p>
            <a:r>
              <a:rPr lang="en-US" dirty="0"/>
              <a:t>automotive </a:t>
            </a:r>
          </a:p>
          <a:p>
            <a:r>
              <a:rPr lang="en-US" dirty="0"/>
              <a:t>news </a:t>
            </a:r>
          </a:p>
          <a:p>
            <a:r>
              <a:rPr lang="en-US" dirty="0"/>
              <a:t>broadcasting</a:t>
            </a:r>
          </a:p>
          <a:p>
            <a:r>
              <a:rPr lang="en-US" dirty="0"/>
              <a:t>biotechnology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1008</Words>
  <Application>Microsoft Office PowerPoint</Application>
  <PresentationFormat>Widescreen</PresentationFormat>
  <Paragraphs>431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Google Adwords Report 10/20/2017</vt:lpstr>
      <vt:lpstr>Recent Activities: </vt:lpstr>
      <vt:lpstr>Setting new bid amounts</vt:lpstr>
      <vt:lpstr>Smart Goal</vt:lpstr>
      <vt:lpstr>Keywords Status (Oct 7 to Oct 18)</vt:lpstr>
      <vt:lpstr>Keywords Status (All Time)</vt:lpstr>
      <vt:lpstr>Search terms of this week</vt:lpstr>
      <vt:lpstr>New negative keywords: 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56</cp:revision>
  <dcterms:created xsi:type="dcterms:W3CDTF">2017-09-08T04:41:33Z</dcterms:created>
  <dcterms:modified xsi:type="dcterms:W3CDTF">2017-10-19T06:16:29Z</dcterms:modified>
</cp:coreProperties>
</file>