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8" r:id="rId4"/>
    <p:sldId id="285" r:id="rId5"/>
    <p:sldId id="290" r:id="rId6"/>
    <p:sldId id="287" r:id="rId7"/>
    <p:sldId id="291" r:id="rId8"/>
    <p:sldId id="282" r:id="rId9"/>
    <p:sldId id="277" r:id="rId10"/>
    <p:sldId id="275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6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15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9131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44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6555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71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08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6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04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7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7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3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9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78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D6E8C-ABA4-432E-AE22-AD73587291B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4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2419" y="1783851"/>
            <a:ext cx="9543318" cy="1646302"/>
          </a:xfrm>
        </p:spPr>
        <p:txBody>
          <a:bodyPr/>
          <a:lstStyle/>
          <a:p>
            <a:pPr algn="l"/>
            <a:r>
              <a:rPr lang="en-US" sz="4000" dirty="0" smtClean="0"/>
              <a:t>Google </a:t>
            </a:r>
            <a:r>
              <a:rPr lang="en-US" sz="4000" dirty="0" err="1" smtClean="0"/>
              <a:t>Adwords</a:t>
            </a:r>
            <a:r>
              <a:rPr lang="en-US" sz="4000" dirty="0" smtClean="0"/>
              <a:t> Report</a:t>
            </a:r>
            <a:br>
              <a:rPr lang="en-US" sz="4000" dirty="0" smtClean="0"/>
            </a:br>
            <a:r>
              <a:rPr lang="en-US" sz="4000" dirty="0" smtClean="0"/>
              <a:t>10/27/2017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8728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677333" y="1438213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0358" y="1697740"/>
            <a:ext cx="10688914" cy="4331204"/>
          </a:xfrm>
        </p:spPr>
        <p:txBody>
          <a:bodyPr numCol="5">
            <a:normAutofit/>
          </a:bodyPr>
          <a:lstStyle/>
          <a:p>
            <a:r>
              <a:rPr lang="en-US" dirty="0"/>
              <a:t>chapel hill</a:t>
            </a:r>
          </a:p>
          <a:p>
            <a:r>
              <a:rPr lang="en-US" dirty="0"/>
              <a:t>alabama</a:t>
            </a:r>
          </a:p>
          <a:p>
            <a:r>
              <a:rPr lang="en-US" dirty="0"/>
              <a:t>ohio</a:t>
            </a:r>
          </a:p>
          <a:p>
            <a:r>
              <a:rPr lang="en-US" dirty="0"/>
              <a:t>broadcasting</a:t>
            </a:r>
          </a:p>
          <a:p>
            <a:r>
              <a:rPr lang="en-US" dirty="0"/>
              <a:t>news</a:t>
            </a:r>
          </a:p>
          <a:p>
            <a:r>
              <a:rPr lang="en-US" dirty="0"/>
              <a:t>radiology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77333" y="32738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Weekly Analysis</a:t>
            </a:r>
            <a:br>
              <a:rPr lang="en-US" b="1" dirty="0" smtClean="0"/>
            </a:br>
            <a:r>
              <a:rPr lang="en-US" sz="2200" b="1" dirty="0"/>
              <a:t>New negative </a:t>
            </a:r>
            <a:r>
              <a:rPr lang="en-US" sz="2200" b="1" dirty="0" smtClean="0"/>
              <a:t>keywords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1100" dirty="0" smtClean="0"/>
              <a:t>(Oct 12 to Oct 25)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59543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2419" y="1783851"/>
            <a:ext cx="9543318" cy="1646302"/>
          </a:xfrm>
        </p:spPr>
        <p:txBody>
          <a:bodyPr/>
          <a:lstStyle/>
          <a:p>
            <a:pPr algn="l"/>
            <a:r>
              <a:rPr lang="en-US" sz="4000" dirty="0" smtClean="0"/>
              <a:t>Thank You!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9241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6300"/>
          </a:xfrm>
        </p:spPr>
        <p:txBody>
          <a:bodyPr/>
          <a:lstStyle/>
          <a:p>
            <a:r>
              <a:rPr lang="en-US" dirty="0" smtClean="0"/>
              <a:t>Recent Activities: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185" y="1440180"/>
            <a:ext cx="8596668" cy="5243281"/>
          </a:xfrm>
        </p:spPr>
        <p:txBody>
          <a:bodyPr>
            <a:normAutofit fontScale="92500" lnSpcReduction="10000"/>
          </a:bodyPr>
          <a:lstStyle/>
          <a:p>
            <a:endParaRPr lang="en-US" sz="2400" b="1" dirty="0" smtClean="0">
              <a:solidFill>
                <a:schemeClr val="accent1"/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Process </a:t>
            </a:r>
            <a:r>
              <a:rPr lang="en-US" sz="2400" b="1" dirty="0" smtClean="0">
                <a:solidFill>
                  <a:schemeClr val="accent1"/>
                </a:solidFill>
              </a:rPr>
              <a:t>Overview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Statistics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Linking Google </a:t>
            </a:r>
            <a:r>
              <a:rPr lang="en-US" sz="2400" b="1" dirty="0" err="1" smtClean="0">
                <a:solidFill>
                  <a:schemeClr val="accent1"/>
                </a:solidFill>
              </a:rPr>
              <a:t>Adwords</a:t>
            </a:r>
            <a:r>
              <a:rPr lang="en-US" sz="2400" b="1" dirty="0" smtClean="0">
                <a:solidFill>
                  <a:schemeClr val="accent1"/>
                </a:solidFill>
              </a:rPr>
              <a:t> and Analytics</a:t>
            </a:r>
          </a:p>
          <a:p>
            <a:pPr lvl="1"/>
            <a:r>
              <a:rPr lang="en-US" sz="2000" b="1" dirty="0" smtClean="0">
                <a:solidFill>
                  <a:schemeClr val="accent1"/>
                </a:solidFill>
              </a:rPr>
              <a:t>Setting up new goals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</a:rPr>
              <a:t>Setting up new </a:t>
            </a:r>
            <a:r>
              <a:rPr lang="en-US" sz="2000" b="1" dirty="0" smtClean="0">
                <a:solidFill>
                  <a:schemeClr val="accent1"/>
                </a:solidFill>
              </a:rPr>
              <a:t>alerts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</a:rPr>
              <a:t>Tracking page visits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Weekly Analysis</a:t>
            </a:r>
          </a:p>
          <a:p>
            <a:pPr lvl="1"/>
            <a:r>
              <a:rPr lang="en-US" sz="2200" b="1" dirty="0" smtClean="0">
                <a:solidFill>
                  <a:schemeClr val="accent1"/>
                </a:solidFill>
              </a:rPr>
              <a:t>Cost and Cost per Click (CPC)</a:t>
            </a:r>
          </a:p>
          <a:p>
            <a:pPr lvl="1"/>
            <a:r>
              <a:rPr lang="en-US" sz="2200" b="1" dirty="0" smtClean="0">
                <a:solidFill>
                  <a:schemeClr val="accent1"/>
                </a:solidFill>
              </a:rPr>
              <a:t>Search terms</a:t>
            </a:r>
          </a:p>
          <a:p>
            <a:pPr lvl="1"/>
            <a:r>
              <a:rPr lang="en-US" sz="2200" b="1" dirty="0" smtClean="0">
                <a:solidFill>
                  <a:schemeClr val="accent1"/>
                </a:solidFill>
              </a:rPr>
              <a:t>New </a:t>
            </a:r>
            <a:r>
              <a:rPr lang="en-US" sz="2200" b="1" dirty="0">
                <a:solidFill>
                  <a:schemeClr val="accent1"/>
                </a:solidFill>
              </a:rPr>
              <a:t>negative </a:t>
            </a:r>
            <a:r>
              <a:rPr lang="en-US" sz="2200" b="1" dirty="0" smtClean="0">
                <a:solidFill>
                  <a:schemeClr val="accent1"/>
                </a:solidFill>
              </a:rPr>
              <a:t>keywords</a:t>
            </a:r>
          </a:p>
          <a:p>
            <a:pPr marL="0" indent="0">
              <a:buNone/>
            </a:pPr>
            <a:r>
              <a:rPr lang="en-US" sz="2400" b="1" dirty="0"/>
              <a:t/>
            </a:r>
            <a:br>
              <a:rPr lang="en-US" sz="2400" b="1" dirty="0"/>
            </a:br>
            <a:endParaRPr lang="en-US" sz="2400" b="1" dirty="0" smtClean="0">
              <a:solidFill>
                <a:schemeClr val="accent1"/>
              </a:solidFill>
            </a:endParaRPr>
          </a:p>
          <a:p>
            <a:endParaRPr lang="en-US" sz="2400" b="1" dirty="0" smtClean="0">
              <a:solidFill>
                <a:schemeClr val="accent1"/>
              </a:solidFill>
            </a:endParaRPr>
          </a:p>
          <a:p>
            <a:endParaRPr lang="en-US" sz="2400" b="1" dirty="0">
              <a:solidFill>
                <a:schemeClr val="accent1"/>
              </a:solidFill>
            </a:endParaRPr>
          </a:p>
          <a:p>
            <a:endParaRPr lang="en-US" sz="2800" b="1" u="sng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400" b="1" dirty="0" smtClean="0">
              <a:solidFill>
                <a:schemeClr val="accent1"/>
              </a:solidFill>
            </a:endParaRPr>
          </a:p>
          <a:p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31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0509"/>
            <a:ext cx="10176594" cy="4926011"/>
          </a:xfrm>
        </p:spPr>
        <p:txBody>
          <a:bodyPr/>
          <a:lstStyle/>
          <a:p>
            <a:r>
              <a:rPr lang="en-US" dirty="0" smtClean="0"/>
              <a:t>Starting new ads with new keywords</a:t>
            </a:r>
          </a:p>
          <a:p>
            <a:r>
              <a:rPr lang="en-US" dirty="0" smtClean="0"/>
              <a:t>Tracking keywords performance using search terms</a:t>
            </a:r>
          </a:p>
          <a:p>
            <a:r>
              <a:rPr lang="en-US" dirty="0" smtClean="0"/>
              <a:t>Defining new negative keywords based on search terms</a:t>
            </a:r>
          </a:p>
          <a:p>
            <a:r>
              <a:rPr lang="en-US" dirty="0" smtClean="0"/>
              <a:t>Making change in price and match type of keywords</a:t>
            </a:r>
          </a:p>
          <a:p>
            <a:r>
              <a:rPr lang="en-US" dirty="0" smtClean="0"/>
              <a:t>Making decision about keeping or deletion of keyword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34" y="4283502"/>
            <a:ext cx="3857604" cy="1320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378" y="3612704"/>
            <a:ext cx="2495251" cy="26616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370" y="4512110"/>
            <a:ext cx="1432560" cy="8627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9146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Statistics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8647503"/>
              </p:ext>
            </p:extLst>
          </p:nvPr>
        </p:nvGraphicFramePr>
        <p:xfrm>
          <a:off x="783749" y="1481513"/>
          <a:ext cx="8383837" cy="3047144"/>
        </p:xfrm>
        <a:graphic>
          <a:graphicData uri="http://schemas.openxmlformats.org/drawingml/2006/table">
            <a:tbl>
              <a:tblPr/>
              <a:tblGrid>
                <a:gridCol w="1197691">
                  <a:extLst>
                    <a:ext uri="{9D8B030D-6E8A-4147-A177-3AD203B41FA5}">
                      <a16:colId xmlns:a16="http://schemas.microsoft.com/office/drawing/2014/main" val="3542695418"/>
                    </a:ext>
                  </a:extLst>
                </a:gridCol>
                <a:gridCol w="1197691">
                  <a:extLst>
                    <a:ext uri="{9D8B030D-6E8A-4147-A177-3AD203B41FA5}">
                      <a16:colId xmlns:a16="http://schemas.microsoft.com/office/drawing/2014/main" val="2979810544"/>
                    </a:ext>
                  </a:extLst>
                </a:gridCol>
                <a:gridCol w="1197691">
                  <a:extLst>
                    <a:ext uri="{9D8B030D-6E8A-4147-A177-3AD203B41FA5}">
                      <a16:colId xmlns:a16="http://schemas.microsoft.com/office/drawing/2014/main" val="3410516509"/>
                    </a:ext>
                  </a:extLst>
                </a:gridCol>
                <a:gridCol w="1197691">
                  <a:extLst>
                    <a:ext uri="{9D8B030D-6E8A-4147-A177-3AD203B41FA5}">
                      <a16:colId xmlns:a16="http://schemas.microsoft.com/office/drawing/2014/main" val="50057642"/>
                    </a:ext>
                  </a:extLst>
                </a:gridCol>
                <a:gridCol w="1197691">
                  <a:extLst>
                    <a:ext uri="{9D8B030D-6E8A-4147-A177-3AD203B41FA5}">
                      <a16:colId xmlns:a16="http://schemas.microsoft.com/office/drawing/2014/main" val="2761610062"/>
                    </a:ext>
                  </a:extLst>
                </a:gridCol>
                <a:gridCol w="1197691">
                  <a:extLst>
                    <a:ext uri="{9D8B030D-6E8A-4147-A177-3AD203B41FA5}">
                      <a16:colId xmlns:a16="http://schemas.microsoft.com/office/drawing/2014/main" val="1048629840"/>
                    </a:ext>
                  </a:extLst>
                </a:gridCol>
                <a:gridCol w="1197691">
                  <a:extLst>
                    <a:ext uri="{9D8B030D-6E8A-4147-A177-3AD203B41FA5}">
                      <a16:colId xmlns:a16="http://schemas.microsoft.com/office/drawing/2014/main" val="2089451204"/>
                    </a:ext>
                  </a:extLst>
                </a:gridCol>
              </a:tblGrid>
              <a:tr h="5245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Clicks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Impressions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CTR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Avg. CPC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Form Submission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789631"/>
                  </a:ext>
                </a:extLst>
              </a:tr>
              <a:tr h="5245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 21 - Jun 21</a:t>
                      </a:r>
                    </a:p>
                  </a:txBody>
                  <a:tcPr marL="7310" marR="7310" marT="731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1,021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89,620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1.14%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$1.23 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$1,252 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195007"/>
                  </a:ext>
                </a:extLst>
              </a:tr>
              <a:tr h="499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 21 - Jul 21</a:t>
                      </a:r>
                    </a:p>
                  </a:txBody>
                  <a:tcPr marL="7310" marR="7310" marT="731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1,351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128,041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1.06%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$1.36 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$1,836 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535141"/>
                  </a:ext>
                </a:extLst>
              </a:tr>
              <a:tr h="499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 21 - Aug 21</a:t>
                      </a:r>
                    </a:p>
                  </a:txBody>
                  <a:tcPr marL="7310" marR="7310" marT="731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2,392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236,254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1.01%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$0.74 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$1,781 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502998"/>
                  </a:ext>
                </a:extLst>
              </a:tr>
              <a:tr h="499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 21 - Sep 21</a:t>
                      </a:r>
                    </a:p>
                  </a:txBody>
                  <a:tcPr marL="7310" marR="7310" marT="731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66,645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0.84%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$3.59 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$2,011 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684134"/>
                  </a:ext>
                </a:extLst>
              </a:tr>
              <a:tr h="499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 21 - Oct 21</a:t>
                      </a:r>
                    </a:p>
                  </a:txBody>
                  <a:tcPr marL="7310" marR="7310" marT="731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598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89,316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0.67%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$2.89 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$1,727 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702929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322215"/>
              </p:ext>
            </p:extLst>
          </p:nvPr>
        </p:nvGraphicFramePr>
        <p:xfrm>
          <a:off x="3331017" y="4841138"/>
          <a:ext cx="3289300" cy="1524000"/>
        </p:xfrm>
        <a:graphic>
          <a:graphicData uri="http://schemas.openxmlformats.org/drawingml/2006/table">
            <a:tbl>
              <a:tblPr/>
              <a:tblGrid>
                <a:gridCol w="1155700">
                  <a:extLst>
                    <a:ext uri="{9D8B030D-6E8A-4147-A177-3AD203B41FA5}">
                      <a16:colId xmlns:a16="http://schemas.microsoft.com/office/drawing/2014/main" val="1682606315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461234078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17360008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037499612"/>
                    </a:ext>
                  </a:extLst>
                </a:gridCol>
              </a:tblGrid>
              <a:tr h="46672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Keword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Changes</a:t>
                      </a:r>
                    </a:p>
                    <a:p>
                      <a:pPr algn="ctr" fontAlgn="ctr"/>
                      <a:r>
                        <a:rPr lang="en-US" sz="7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(Aug21 – Oct 21)</a:t>
                      </a:r>
                      <a:endParaRPr lang="en-US" sz="7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260969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CPC Increased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CPC Decreased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Keyword Paused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 keywords added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23682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583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16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658" y="188976"/>
            <a:ext cx="8596668" cy="1320800"/>
          </a:xfrm>
        </p:spPr>
        <p:txBody>
          <a:bodyPr/>
          <a:lstStyle/>
          <a:p>
            <a:r>
              <a:rPr lang="en-US" b="1" dirty="0"/>
              <a:t>Linking Google </a:t>
            </a:r>
            <a:r>
              <a:rPr lang="en-US" b="1" dirty="0" err="1"/>
              <a:t>Adwords</a:t>
            </a:r>
            <a:r>
              <a:rPr lang="en-US" b="1" dirty="0"/>
              <a:t> and Analytics</a:t>
            </a:r>
            <a:br>
              <a:rPr lang="en-US" b="1" dirty="0"/>
            </a:br>
            <a:r>
              <a:rPr lang="en-US" sz="3200" b="1" dirty="0"/>
              <a:t>Setting up </a:t>
            </a:r>
            <a:r>
              <a:rPr lang="en-US" sz="3200" b="1" dirty="0" smtClean="0"/>
              <a:t>goals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99" y="1428179"/>
            <a:ext cx="9238423" cy="4396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8066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658" y="188976"/>
            <a:ext cx="8596668" cy="1320800"/>
          </a:xfrm>
        </p:spPr>
        <p:txBody>
          <a:bodyPr/>
          <a:lstStyle/>
          <a:p>
            <a:r>
              <a:rPr lang="en-US" b="1" dirty="0"/>
              <a:t>Linking Google </a:t>
            </a:r>
            <a:r>
              <a:rPr lang="en-US" b="1" dirty="0" err="1"/>
              <a:t>Adwords</a:t>
            </a:r>
            <a:r>
              <a:rPr lang="en-US" b="1" dirty="0"/>
              <a:t> and Analytics</a:t>
            </a:r>
            <a:br>
              <a:rPr lang="en-US" b="1" dirty="0"/>
            </a:br>
            <a:r>
              <a:rPr lang="en-US" sz="3200" b="1" dirty="0"/>
              <a:t>Setting up </a:t>
            </a:r>
            <a:r>
              <a:rPr lang="en-US" sz="3200" b="1" dirty="0" smtClean="0"/>
              <a:t>alerts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481" y="1858248"/>
            <a:ext cx="3927240" cy="25195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41" y="1858248"/>
            <a:ext cx="5658088" cy="25135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641" y="4732306"/>
            <a:ext cx="9940080" cy="9327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7637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658" y="188976"/>
            <a:ext cx="8596668" cy="1320800"/>
          </a:xfrm>
        </p:spPr>
        <p:txBody>
          <a:bodyPr/>
          <a:lstStyle/>
          <a:p>
            <a:pPr lvl="1"/>
            <a:r>
              <a:rPr lang="en-US" b="1" dirty="0"/>
              <a:t>Linking Google </a:t>
            </a:r>
            <a:r>
              <a:rPr lang="en-US" b="1" dirty="0" err="1"/>
              <a:t>Adwords</a:t>
            </a:r>
            <a:r>
              <a:rPr lang="en-US" b="1" dirty="0"/>
              <a:t> and Analytics</a:t>
            </a:r>
            <a:br>
              <a:rPr lang="en-US" b="1" dirty="0"/>
            </a:br>
            <a:r>
              <a:rPr lang="en-US" sz="2000" b="1" dirty="0">
                <a:solidFill>
                  <a:schemeClr val="accent1"/>
                </a:solidFill>
              </a:rPr>
              <a:t>Tracking page visits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76" y="1583735"/>
            <a:ext cx="8975832" cy="39549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0901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542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Weekly Analysis</a:t>
            </a:r>
            <a:br>
              <a:rPr lang="en-US" b="1" dirty="0"/>
            </a:br>
            <a:r>
              <a:rPr lang="en-US" sz="2200" b="1" dirty="0"/>
              <a:t>Cost and Cost per Click (CPC)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1200" dirty="0" smtClean="0"/>
              <a:t>(Oct 12 to Oct 25)</a:t>
            </a:r>
            <a:endParaRPr lang="en-US" sz="1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6197669"/>
              </p:ext>
            </p:extLst>
          </p:nvPr>
        </p:nvGraphicFramePr>
        <p:xfrm>
          <a:off x="677689" y="2251702"/>
          <a:ext cx="8596313" cy="2035000"/>
        </p:xfrm>
        <a:graphic>
          <a:graphicData uri="http://schemas.openxmlformats.org/drawingml/2006/table">
            <a:tbl>
              <a:tblPr/>
              <a:tblGrid>
                <a:gridCol w="1947964">
                  <a:extLst>
                    <a:ext uri="{9D8B030D-6E8A-4147-A177-3AD203B41FA5}">
                      <a16:colId xmlns:a16="http://schemas.microsoft.com/office/drawing/2014/main" val="481948461"/>
                    </a:ext>
                  </a:extLst>
                </a:gridCol>
                <a:gridCol w="1581179">
                  <a:extLst>
                    <a:ext uri="{9D8B030D-6E8A-4147-A177-3AD203B41FA5}">
                      <a16:colId xmlns:a16="http://schemas.microsoft.com/office/drawing/2014/main" val="4217633917"/>
                    </a:ext>
                  </a:extLst>
                </a:gridCol>
                <a:gridCol w="591786">
                  <a:extLst>
                    <a:ext uri="{9D8B030D-6E8A-4147-A177-3AD203B41FA5}">
                      <a16:colId xmlns:a16="http://schemas.microsoft.com/office/drawing/2014/main" val="3107782327"/>
                    </a:ext>
                  </a:extLst>
                </a:gridCol>
                <a:gridCol w="875351">
                  <a:extLst>
                    <a:ext uri="{9D8B030D-6E8A-4147-A177-3AD203B41FA5}">
                      <a16:colId xmlns:a16="http://schemas.microsoft.com/office/drawing/2014/main" val="3346902229"/>
                    </a:ext>
                  </a:extLst>
                </a:gridCol>
                <a:gridCol w="591786">
                  <a:extLst>
                    <a:ext uri="{9D8B030D-6E8A-4147-A177-3AD203B41FA5}">
                      <a16:colId xmlns:a16="http://schemas.microsoft.com/office/drawing/2014/main" val="3896351762"/>
                    </a:ext>
                  </a:extLst>
                </a:gridCol>
                <a:gridCol w="591786">
                  <a:extLst>
                    <a:ext uri="{9D8B030D-6E8A-4147-A177-3AD203B41FA5}">
                      <a16:colId xmlns:a16="http://schemas.microsoft.com/office/drawing/2014/main" val="3844434066"/>
                    </a:ext>
                  </a:extLst>
                </a:gridCol>
                <a:gridCol w="678089">
                  <a:extLst>
                    <a:ext uri="{9D8B030D-6E8A-4147-A177-3AD203B41FA5}">
                      <a16:colId xmlns:a16="http://schemas.microsoft.com/office/drawing/2014/main" val="2747075752"/>
                    </a:ext>
                  </a:extLst>
                </a:gridCol>
                <a:gridCol w="1146586">
                  <a:extLst>
                    <a:ext uri="{9D8B030D-6E8A-4147-A177-3AD203B41FA5}">
                      <a16:colId xmlns:a16="http://schemas.microsoft.com/office/drawing/2014/main" val="1739110352"/>
                    </a:ext>
                  </a:extLst>
                </a:gridCol>
                <a:gridCol w="591786">
                  <a:extLst>
                    <a:ext uri="{9D8B030D-6E8A-4147-A177-3AD203B41FA5}">
                      <a16:colId xmlns:a16="http://schemas.microsoft.com/office/drawing/2014/main" val="2693865275"/>
                    </a:ext>
                  </a:extLst>
                </a:gridCol>
              </a:tblGrid>
              <a:tr h="185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Search keyword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Clicks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Impressions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CTR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CPC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 Submission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074069"/>
                  </a:ext>
                </a:extLst>
              </a:tr>
              <a:tr h="185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Online Programs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1,882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$127.90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0.48%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$14.21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Paused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667708"/>
                  </a:ext>
                </a:extLst>
              </a:tr>
              <a:tr h="185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degrees offered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$25.03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10.45%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$3.58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Paused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9666679"/>
                  </a:ext>
                </a:extLst>
              </a:tr>
              <a:tr h="185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degree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$22.99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1.60%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$7.66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270615"/>
                  </a:ext>
                </a:extLst>
              </a:tr>
              <a:tr h="185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Online IT Degree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$22.40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3.23%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$22.40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4338842"/>
                  </a:ext>
                </a:extLst>
              </a:tr>
              <a:tr h="185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 in information technology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$11.80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10.00%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$5.90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822166"/>
                  </a:ext>
                </a:extLst>
              </a:tr>
              <a:tr h="185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science degree programs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$7.38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4.55%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$7.38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106319"/>
                  </a:ext>
                </a:extLst>
              </a:tr>
              <a:tr h="185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 in information security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$2.16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$2.16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359012"/>
                  </a:ext>
                </a:extLst>
              </a:tr>
              <a:tr h="185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technical resource management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#3 - TRM Online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$2.12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50.00%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$1.06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216289"/>
                  </a:ext>
                </a:extLst>
              </a:tr>
              <a:tr h="185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management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#3 - TRM Online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$1.19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3.85%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$1.19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31718"/>
                  </a:ext>
                </a:extLst>
              </a:tr>
              <a:tr h="185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2,240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$222.97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1.21%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$8.26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807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009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Weekly Analysis</a:t>
            </a:r>
            <a:br>
              <a:rPr lang="en-US" b="1" dirty="0"/>
            </a:br>
            <a:r>
              <a:rPr lang="en-US" sz="2200" b="1" dirty="0"/>
              <a:t>Search </a:t>
            </a:r>
            <a:r>
              <a:rPr lang="en-US" sz="2200" b="1" dirty="0" smtClean="0"/>
              <a:t>terms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1100" dirty="0"/>
              <a:t>(Oct 12 to Oct </a:t>
            </a:r>
            <a:r>
              <a:rPr lang="en-US" sz="1100" dirty="0" smtClean="0"/>
              <a:t>25)</a:t>
            </a:r>
            <a:endParaRPr lang="en-US" sz="1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894" y="2385060"/>
            <a:ext cx="8596668" cy="4116324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siu</a:t>
            </a:r>
            <a:r>
              <a:rPr lang="en-US" dirty="0"/>
              <a:t> it degree</a:t>
            </a:r>
          </a:p>
          <a:p>
            <a:r>
              <a:rPr lang="en-US" dirty="0"/>
              <a:t>majors and degrees offered at </a:t>
            </a:r>
            <a:r>
              <a:rPr lang="en-US" dirty="0" err="1"/>
              <a:t>unc</a:t>
            </a:r>
            <a:r>
              <a:rPr lang="en-US" dirty="0"/>
              <a:t> chapel hill</a:t>
            </a:r>
          </a:p>
          <a:p>
            <a:r>
              <a:rPr lang="en-US" dirty="0"/>
              <a:t>alabama </a:t>
            </a:r>
            <a:r>
              <a:rPr lang="en-US" dirty="0" err="1"/>
              <a:t>a&amp;m</a:t>
            </a:r>
            <a:r>
              <a:rPr lang="en-US" dirty="0"/>
              <a:t> degrees offered</a:t>
            </a:r>
          </a:p>
          <a:p>
            <a:r>
              <a:rPr lang="en-US" dirty="0"/>
              <a:t>number of degrees offered at ohio state university</a:t>
            </a:r>
          </a:p>
          <a:p>
            <a:r>
              <a:rPr lang="en-US" dirty="0" err="1"/>
              <a:t>umkc</a:t>
            </a:r>
            <a:r>
              <a:rPr lang="en-US" dirty="0"/>
              <a:t> college prowler science degree programs</a:t>
            </a:r>
          </a:p>
          <a:p>
            <a:r>
              <a:rPr lang="en-US" dirty="0"/>
              <a:t>degree in information security</a:t>
            </a:r>
          </a:p>
          <a:p>
            <a:r>
              <a:rPr lang="en-US" dirty="0" err="1"/>
              <a:t>indiana</a:t>
            </a:r>
            <a:r>
              <a:rPr lang="en-US" dirty="0"/>
              <a:t> university </a:t>
            </a:r>
            <a:r>
              <a:rPr lang="en-US" dirty="0" err="1"/>
              <a:t>bloomington</a:t>
            </a:r>
            <a:r>
              <a:rPr lang="en-US" dirty="0"/>
              <a:t> different degrees offered</a:t>
            </a:r>
          </a:p>
          <a:p>
            <a:r>
              <a:rPr lang="en-US" dirty="0"/>
              <a:t>vet tech online programs</a:t>
            </a:r>
          </a:p>
          <a:p>
            <a:r>
              <a:rPr lang="en-US" dirty="0"/>
              <a:t>online programs</a:t>
            </a:r>
          </a:p>
          <a:p>
            <a:r>
              <a:rPr lang="en-US" dirty="0"/>
              <a:t>online programs</a:t>
            </a:r>
          </a:p>
          <a:p>
            <a:r>
              <a:rPr lang="en-US" dirty="0"/>
              <a:t>how can a </a:t>
            </a:r>
            <a:r>
              <a:rPr lang="en-US" dirty="0" err="1"/>
              <a:t>ged</a:t>
            </a:r>
            <a:r>
              <a:rPr lang="en-US" dirty="0"/>
              <a:t> have an it degree</a:t>
            </a:r>
          </a:p>
          <a:p>
            <a:r>
              <a:rPr lang="en-US" dirty="0"/>
              <a:t>degrees offered at ivy tech </a:t>
            </a:r>
            <a:r>
              <a:rPr lang="en-US" dirty="0" err="1"/>
              <a:t>bloomington</a:t>
            </a:r>
            <a:endParaRPr lang="en-US" dirty="0"/>
          </a:p>
          <a:p>
            <a:r>
              <a:rPr lang="en-US" dirty="0" err="1"/>
              <a:t>siu</a:t>
            </a:r>
            <a:r>
              <a:rPr lang="en-US" dirty="0"/>
              <a:t> online programs</a:t>
            </a:r>
          </a:p>
          <a:p>
            <a:r>
              <a:rPr lang="en-US" dirty="0"/>
              <a:t>online programs in 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34133146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1826</TotalTime>
  <Words>473</Words>
  <Application>Microsoft Office PowerPoint</Application>
  <PresentationFormat>Widescreen</PresentationFormat>
  <Paragraphs>202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Google Adwords Report 10/27/2017</vt:lpstr>
      <vt:lpstr>Recent Activities:</vt:lpstr>
      <vt:lpstr>Process</vt:lpstr>
      <vt:lpstr>Statistics</vt:lpstr>
      <vt:lpstr>Linking Google Adwords and Analytics Setting up goals</vt:lpstr>
      <vt:lpstr>Linking Google Adwords and Analytics Setting up alerts</vt:lpstr>
      <vt:lpstr>Linking Google Adwords and Analytics Tracking page visits</vt:lpstr>
      <vt:lpstr>Weekly Analysis Cost and Cost per Click (CPC) (Oct 12 to Oct 25)</vt:lpstr>
      <vt:lpstr>Weekly Analysis Search terms (Oct 12 to Oct 25)</vt:lpstr>
      <vt:lpstr>PowerPoint Presentation</vt:lpstr>
      <vt:lpstr>Thank You!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Current Useful Keywords</dc:title>
  <dc:creator>Mahdi Moradi</dc:creator>
  <cp:lastModifiedBy>Mahdi Moradi</cp:lastModifiedBy>
  <cp:revision>74</cp:revision>
  <dcterms:created xsi:type="dcterms:W3CDTF">2017-09-08T04:41:33Z</dcterms:created>
  <dcterms:modified xsi:type="dcterms:W3CDTF">2017-10-27T04:12:49Z</dcterms:modified>
</cp:coreProperties>
</file>