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Check for changes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we have made: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Keyword: </a:t>
            </a:r>
            <a:r>
              <a:rPr lang="en-US" sz="2800" b="1" u="sng" dirty="0">
                <a:solidFill>
                  <a:schemeClr val="accent1"/>
                </a:solidFill>
              </a:rPr>
              <a:t>Information Technology Courses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Change of final URL from main page to course page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Change CPC from $2.14 to $6.15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Create a direct link from course page to student from </a:t>
            </a:r>
            <a:r>
              <a:rPr lang="en-US" sz="2200" dirty="0" smtClean="0">
                <a:solidFill>
                  <a:schemeClr val="accent1"/>
                </a:solidFill>
              </a:rPr>
              <a:t>page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Keyword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US" sz="2800" b="1" u="sng" dirty="0">
                <a:solidFill>
                  <a:schemeClr val="accent1"/>
                </a:solidFill>
              </a:rPr>
              <a:t>Degree in IT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Change CPC from $3.4 to $</a:t>
            </a:r>
            <a:r>
              <a:rPr lang="en-US" sz="2200" dirty="0" smtClean="0">
                <a:solidFill>
                  <a:schemeClr val="accent1"/>
                </a:solidFill>
              </a:rPr>
              <a:t>9.36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Keyword: </a:t>
            </a:r>
            <a:r>
              <a:rPr lang="en-US" sz="2800" b="1" u="sng" dirty="0">
                <a:solidFill>
                  <a:schemeClr val="accent1"/>
                </a:solidFill>
              </a:rPr>
              <a:t>Degree Program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Change CPC from $2.79 to $6.73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after one week:</a:t>
            </a:r>
            <a:br>
              <a:rPr lang="en-US" dirty="0" smtClean="0"/>
            </a:br>
            <a:r>
              <a:rPr lang="en-US" sz="3200" b="1" dirty="0"/>
              <a:t>Keyword: </a:t>
            </a:r>
            <a:r>
              <a:rPr lang="en-US" b="1" u="sng" dirty="0"/>
              <a:t>Information Technology Courses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sz="2200" b="1" dirty="0">
                <a:solidFill>
                  <a:schemeClr val="accent1"/>
                </a:solidFill>
              </a:rPr>
              <a:t>			Last week	</a:t>
            </a:r>
            <a:r>
              <a:rPr lang="en-US" sz="2200" b="1" dirty="0">
                <a:solidFill>
                  <a:schemeClr val="accent1"/>
                </a:solidFill>
              </a:rPr>
              <a:t>	This week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Clicks		</a:t>
            </a:r>
            <a:r>
              <a:rPr lang="en-US" sz="2200" dirty="0" smtClean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0	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Impressions	</a:t>
            </a:r>
            <a:r>
              <a:rPr lang="en-US" sz="2200" dirty="0">
                <a:solidFill>
                  <a:schemeClr val="accent1"/>
                </a:solidFill>
              </a:rPr>
              <a:t>	0	</a:t>
            </a:r>
            <a:r>
              <a:rPr lang="en-US" sz="2200" dirty="0">
                <a:solidFill>
                  <a:schemeClr val="accent1"/>
                </a:solidFill>
              </a:rPr>
              <a:t>			0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CTR	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0	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Avg</a:t>
            </a:r>
            <a:r>
              <a:rPr lang="en-US" sz="2200" dirty="0">
                <a:solidFill>
                  <a:schemeClr val="accent1"/>
                </a:solidFill>
              </a:rPr>
              <a:t>. </a:t>
            </a:r>
            <a:r>
              <a:rPr lang="en-US" sz="2200" dirty="0">
                <a:solidFill>
                  <a:schemeClr val="accent1"/>
                </a:solidFill>
              </a:rPr>
              <a:t>CPC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  <a:r>
              <a:rPr lang="en-US" sz="2200" dirty="0">
                <a:solidFill>
                  <a:schemeClr val="accent1"/>
                </a:solidFill>
              </a:rPr>
              <a:t>			 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Cost	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  <a:r>
              <a:rPr lang="en-US" sz="2200" dirty="0">
                <a:solidFill>
                  <a:schemeClr val="accent1"/>
                </a:solidFill>
              </a:rPr>
              <a:t>			 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after one week:</a:t>
            </a:r>
            <a:br>
              <a:rPr lang="en-US" dirty="0" smtClean="0"/>
            </a:br>
            <a:r>
              <a:rPr lang="en-US" sz="3200" b="1" dirty="0"/>
              <a:t>Keyword: </a:t>
            </a:r>
            <a:r>
              <a:rPr lang="en-US" b="1" u="sng" dirty="0" smtClean="0"/>
              <a:t>Degree </a:t>
            </a:r>
            <a:r>
              <a:rPr lang="en-US" b="1" u="sng" dirty="0"/>
              <a:t>in IT</a:t>
            </a:r>
            <a:br>
              <a:rPr lang="en-US" b="1" u="sng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sz="2200" b="1" dirty="0">
                <a:solidFill>
                  <a:schemeClr val="accent1"/>
                </a:solidFill>
              </a:rPr>
              <a:t>			Last week	</a:t>
            </a:r>
            <a:r>
              <a:rPr lang="en-US" sz="2200" b="1" dirty="0">
                <a:solidFill>
                  <a:schemeClr val="accent1"/>
                </a:solidFill>
              </a:rPr>
              <a:t>	This week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Clicks		</a:t>
            </a:r>
            <a:r>
              <a:rPr lang="en-US" sz="2200" dirty="0" smtClean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0	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Impressions	</a:t>
            </a:r>
            <a:r>
              <a:rPr lang="en-US" sz="2200" dirty="0">
                <a:solidFill>
                  <a:schemeClr val="accent1"/>
                </a:solidFill>
              </a:rPr>
              <a:t>	0	</a:t>
            </a:r>
            <a:r>
              <a:rPr lang="en-US" sz="2200" dirty="0">
                <a:solidFill>
                  <a:schemeClr val="accent1"/>
                </a:solidFill>
              </a:rPr>
              <a:t>			0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CTR	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0	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Avg</a:t>
            </a:r>
            <a:r>
              <a:rPr lang="en-US" sz="2200" dirty="0">
                <a:solidFill>
                  <a:schemeClr val="accent1"/>
                </a:solidFill>
              </a:rPr>
              <a:t>. </a:t>
            </a:r>
            <a:r>
              <a:rPr lang="en-US" sz="2200" dirty="0">
                <a:solidFill>
                  <a:schemeClr val="accent1"/>
                </a:solidFill>
              </a:rPr>
              <a:t>CPC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  <a:r>
              <a:rPr lang="en-US" sz="2200" dirty="0">
                <a:solidFill>
                  <a:schemeClr val="accent1"/>
                </a:solidFill>
              </a:rPr>
              <a:t>			 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Cost			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  <a:r>
              <a:rPr lang="en-US" sz="2200" dirty="0">
                <a:solidFill>
                  <a:schemeClr val="accent1"/>
                </a:solidFill>
              </a:rPr>
              <a:t>			 </a:t>
            </a:r>
            <a:r>
              <a:rPr lang="en-US" sz="2200" dirty="0">
                <a:solidFill>
                  <a:schemeClr val="accent1"/>
                </a:solidFill>
              </a:rPr>
              <a:t>	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after one week:</a:t>
            </a:r>
            <a:br>
              <a:rPr lang="en-US" dirty="0" smtClean="0"/>
            </a:br>
            <a:r>
              <a:rPr lang="en-US" sz="3200" b="1" dirty="0"/>
              <a:t>Keyword: </a:t>
            </a:r>
            <a:r>
              <a:rPr lang="en-US" b="1" u="sng" dirty="0" smtClean="0"/>
              <a:t>Degree </a:t>
            </a:r>
            <a:r>
              <a:rPr lang="en-US" b="1" u="sng" dirty="0"/>
              <a:t>Program</a:t>
            </a:r>
            <a:br>
              <a:rPr lang="en-US" b="1" u="sng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sz="2200" b="1" dirty="0">
                <a:solidFill>
                  <a:schemeClr val="accent1"/>
                </a:solidFill>
              </a:rPr>
              <a:t>			Last week	</a:t>
            </a:r>
            <a:r>
              <a:rPr lang="en-US" sz="2200" b="1" dirty="0">
                <a:solidFill>
                  <a:schemeClr val="accent1"/>
                </a:solidFill>
              </a:rPr>
              <a:t>	This week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Clicks		</a:t>
            </a:r>
            <a:r>
              <a:rPr lang="en-US" sz="2200" dirty="0" smtClean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	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25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Impressions	</a:t>
            </a:r>
            <a:r>
              <a:rPr lang="en-US" sz="2200" dirty="0" smtClean="0">
                <a:solidFill>
                  <a:schemeClr val="accent1"/>
                </a:solidFill>
              </a:rPr>
              <a:t>	152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>
                <a:solidFill>
                  <a:schemeClr val="accent1"/>
                </a:solidFill>
              </a:rPr>
              <a:t>			</a:t>
            </a:r>
            <a:r>
              <a:rPr lang="en-US" sz="2200" dirty="0" smtClean="0">
                <a:solidFill>
                  <a:schemeClr val="accent1"/>
                </a:solidFill>
              </a:rPr>
              <a:t>2784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CTR	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1.32%</a:t>
            </a:r>
            <a:r>
              <a:rPr lang="en-US" sz="2200" dirty="0">
                <a:solidFill>
                  <a:schemeClr val="accent1"/>
                </a:solidFill>
              </a:rPr>
              <a:t>			</a:t>
            </a:r>
            <a:r>
              <a:rPr lang="en-US" sz="2200" dirty="0" smtClean="0">
                <a:solidFill>
                  <a:schemeClr val="accent1"/>
                </a:solidFill>
              </a:rPr>
              <a:t>0.9%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Avg</a:t>
            </a:r>
            <a:r>
              <a:rPr lang="en-US" sz="2200" dirty="0">
                <a:solidFill>
                  <a:schemeClr val="accent1"/>
                </a:solidFill>
              </a:rPr>
              <a:t>. </a:t>
            </a:r>
            <a:r>
              <a:rPr lang="en-US" sz="2200" dirty="0">
                <a:solidFill>
                  <a:schemeClr val="accent1"/>
                </a:solidFill>
              </a:rPr>
              <a:t>CPC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$2.66</a:t>
            </a:r>
            <a:r>
              <a:rPr lang="en-US" sz="2200" dirty="0">
                <a:solidFill>
                  <a:schemeClr val="accent1"/>
                </a:solidFill>
              </a:rPr>
              <a:t>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$5.88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Cost			</a:t>
            </a: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$5.33</a:t>
            </a:r>
            <a:r>
              <a:rPr lang="en-US" sz="2200" dirty="0">
                <a:solidFill>
                  <a:schemeClr val="accent1"/>
                </a:solidFill>
              </a:rPr>
              <a:t>			 </a:t>
            </a:r>
            <a:r>
              <a:rPr lang="en-US" sz="2200" dirty="0" smtClean="0">
                <a:solidFill>
                  <a:schemeClr val="accent1"/>
                </a:solidFill>
              </a:rPr>
              <a:t>$147.06</a:t>
            </a:r>
            <a:endParaRPr lang="en-US" sz="2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31510"/>
              </p:ext>
            </p:extLst>
          </p:nvPr>
        </p:nvGraphicFramePr>
        <p:xfrm>
          <a:off x="6799663" y="1460976"/>
          <a:ext cx="2959480" cy="4499956"/>
        </p:xfrm>
        <a:graphic>
          <a:graphicData uri="http://schemas.openxmlformats.org/drawingml/2006/table">
            <a:tbl>
              <a:tblPr/>
              <a:tblGrid>
                <a:gridCol w="2959480">
                  <a:extLst>
                    <a:ext uri="{9D8B030D-6E8A-4147-A177-3AD203B41FA5}">
                      <a16:colId xmlns:a16="http://schemas.microsoft.com/office/drawing/2014/main" val="2414899914"/>
                    </a:ext>
                  </a:extLst>
                </a:gridCol>
              </a:tblGrid>
              <a:tr h="16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term</a:t>
                      </a:r>
                    </a:p>
                  </a:txBody>
                  <a:tcPr marL="3783" marR="3783" marT="3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18751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open university courses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884405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 school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40178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austrlian private universities for 2018 section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669378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 state university programs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418868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contracting colleges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0923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university of science and technology degree offers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32629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therapist degree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81564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for dental hygienist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90708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 colleges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84817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grambling state university majors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457120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 majors for automotive engineer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55155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hamburger university courses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787187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you get a doctorate at depaul university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2452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archeology schools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58531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courses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39027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radiology tech programs in illinois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42282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in missouri for engineering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87757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of memphis degree programs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669213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therapy requirements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7631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siue degrees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77066"/>
                  </a:ext>
                </a:extLst>
              </a:tr>
              <a:tr h="208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purdue masters in mechanical engineering acceptance rate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016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ultra sound technology schools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94558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courses for landscape architecture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02653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 for ultrasound technician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930471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devry university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83827"/>
                  </a:ext>
                </a:extLst>
              </a:tr>
              <a:tr h="163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iupui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majors</a:t>
                      </a:r>
                    </a:p>
                  </a:txBody>
                  <a:tcPr marL="3783" marR="3783" marT="3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2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New Changes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65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Keyword:</a:t>
            </a:r>
            <a:br>
              <a:rPr lang="en-US" dirty="0" smtClean="0"/>
            </a:br>
            <a:r>
              <a:rPr lang="en-US" dirty="0"/>
              <a:t>best school for it degree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6317" y="2370407"/>
            <a:ext cx="10076991" cy="421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Recent two weeks statistics:</a:t>
            </a:r>
          </a:p>
          <a:p>
            <a:r>
              <a:rPr lang="en-US" dirty="0" smtClean="0"/>
              <a:t>Clicks</a:t>
            </a:r>
            <a:r>
              <a:rPr lang="en-US" dirty="0" smtClean="0"/>
              <a:t>					</a:t>
            </a:r>
            <a:r>
              <a:rPr lang="en-US" dirty="0" smtClean="0"/>
              <a:t>57</a:t>
            </a:r>
            <a:endParaRPr lang="en-US" dirty="0" smtClean="0"/>
          </a:p>
          <a:p>
            <a:r>
              <a:rPr lang="en-US" dirty="0" smtClean="0"/>
              <a:t>Impressions				</a:t>
            </a:r>
            <a:r>
              <a:rPr lang="en-US" dirty="0" smtClean="0"/>
              <a:t>5641</a:t>
            </a:r>
            <a:endParaRPr lang="en-US" dirty="0" smtClean="0"/>
          </a:p>
          <a:p>
            <a:r>
              <a:rPr lang="en-US" dirty="0" smtClean="0"/>
              <a:t>CTR						</a:t>
            </a:r>
            <a:r>
              <a:rPr lang="en-US" dirty="0" smtClean="0"/>
              <a:t>1.01%</a:t>
            </a:r>
            <a:endParaRPr lang="en-US" dirty="0" smtClean="0"/>
          </a:p>
          <a:p>
            <a:r>
              <a:rPr lang="en-US" dirty="0" smtClean="0"/>
              <a:t>Cost						</a:t>
            </a:r>
            <a:r>
              <a:rPr lang="en-US" dirty="0" smtClean="0"/>
              <a:t>$340.02</a:t>
            </a:r>
            <a:endParaRPr lang="en-US" dirty="0" smtClean="0"/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88963"/>
              </p:ext>
            </p:extLst>
          </p:nvPr>
        </p:nvGraphicFramePr>
        <p:xfrm>
          <a:off x="5606817" y="1564212"/>
          <a:ext cx="4936491" cy="4294982"/>
        </p:xfrm>
        <a:graphic>
          <a:graphicData uri="http://schemas.openxmlformats.org/drawingml/2006/table">
            <a:tbl>
              <a:tblPr/>
              <a:tblGrid>
                <a:gridCol w="4936491">
                  <a:extLst>
                    <a:ext uri="{9D8B030D-6E8A-4147-A177-3AD203B41FA5}">
                      <a16:colId xmlns:a16="http://schemas.microsoft.com/office/drawing/2014/main" val="3139340422"/>
                    </a:ext>
                  </a:extLst>
                </a:gridCol>
              </a:tblGrid>
              <a:tr h="252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term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50188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year colleges with dental hygiene programs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90587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 schools in illinois and the fees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36361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engineering schools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61789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 school in frankfort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151431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school programs near me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15440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 chef degree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98822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audiovisual media degrees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38345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construction colleges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76540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 that require a degree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26905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 1 colleges in illinois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920484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with cosmetology as a major list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56745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remington college memphis tn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877839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automotive engineering degree missouri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16509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colleges for business teacher postsecondary tuition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08012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information techology colleges in midwest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29592"/>
                  </a:ext>
                </a:extLst>
              </a:tr>
              <a:tr h="2526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education major schools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Keyword:</a:t>
            </a:r>
            <a:br>
              <a:rPr lang="en-US" dirty="0"/>
            </a:br>
            <a:r>
              <a:rPr lang="en-US" dirty="0"/>
              <a:t>best school for it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Changes we have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made: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CPC from </a:t>
            </a:r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$7.67 </a:t>
            </a:r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$</a:t>
            </a:r>
            <a:r>
              <a:rPr lang="en-US" sz="2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0.66</a:t>
            </a:r>
            <a:endParaRPr lang="en-US" sz="2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2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WHY</a:t>
            </a:r>
            <a:r>
              <a:rPr lang="en-US" sz="2400" dirty="0">
                <a:solidFill>
                  <a:schemeClr val="accent1"/>
                </a:solidFill>
              </a:rPr>
              <a:t>?!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</a:rPr>
              <a:t>Look at search terms again!</a:t>
            </a:r>
            <a:endParaRPr lang="en-US" sz="22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51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2232632"/>
            <a:ext cx="11043611" cy="3880773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solidFill>
                  <a:schemeClr val="accent1"/>
                </a:solidFill>
              </a:rPr>
              <a:t>See ad and site performance data in the AdWords reports in Analytics.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Import Analytics goals and Ecommerce transactions into your AdWords account.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Import Analytics metrics like Bounce Rate, Avg. Session Duration, and Pages/Session into your AdWords account.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Enhance your AdWords remarketing with Analytics Remarketing and Dynamic Remarketing.</a:t>
            </a:r>
          </a:p>
          <a:p>
            <a:pPr fontAlgn="base"/>
            <a:r>
              <a:rPr lang="en-US" sz="2200" dirty="0">
                <a:solidFill>
                  <a:schemeClr val="accent1"/>
                </a:solidFill>
              </a:rPr>
              <a:t>Get richer data in the Analytics Multi-Channel Funnels reports.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</a:t>
            </a:r>
            <a:r>
              <a:rPr lang="en-US" dirty="0" smtClean="0"/>
              <a:t>AdWords </a:t>
            </a:r>
            <a:r>
              <a:rPr lang="en-US" dirty="0"/>
              <a:t>and </a:t>
            </a:r>
            <a:r>
              <a:rPr lang="en-US" dirty="0" smtClean="0"/>
              <a:t>Analytics</a:t>
            </a:r>
            <a:br>
              <a:rPr lang="en-US" dirty="0" smtClean="0"/>
            </a:br>
            <a:r>
              <a:rPr lang="en-US" dirty="0" smtClean="0"/>
              <a:t>Now we can: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313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Check for changes</vt:lpstr>
      <vt:lpstr>Changes we have made: </vt:lpstr>
      <vt:lpstr>Results after one week: Keyword: Information Technology Courses </vt:lpstr>
      <vt:lpstr>Results after one week: Keyword: Degree in IT  </vt:lpstr>
      <vt:lpstr>Results after one week: Keyword: Degree Program  </vt:lpstr>
      <vt:lpstr>New Changes</vt:lpstr>
      <vt:lpstr>Keyword: best school for it degree      </vt:lpstr>
      <vt:lpstr>Keyword: best school for it degree</vt:lpstr>
      <vt:lpstr>Linking AdWords and Analytics Now we can: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16</cp:revision>
  <dcterms:created xsi:type="dcterms:W3CDTF">2017-09-08T04:41:33Z</dcterms:created>
  <dcterms:modified xsi:type="dcterms:W3CDTF">2017-09-15T13:24:26Z</dcterms:modified>
</cp:coreProperties>
</file>