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sat.siu.edu/undergraduate/infomation-technology/courses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st.siu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st.siu.ed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Optimizing Current Useful Keywords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Useful Keywords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186208"/>
              </p:ext>
            </p:extLst>
          </p:nvPr>
        </p:nvGraphicFramePr>
        <p:xfrm>
          <a:off x="249383" y="1335588"/>
          <a:ext cx="8950036" cy="5198223"/>
        </p:xfrm>
        <a:graphic>
          <a:graphicData uri="http://schemas.openxmlformats.org/drawingml/2006/table">
            <a:tbl>
              <a:tblPr/>
              <a:tblGrid>
                <a:gridCol w="1857103">
                  <a:extLst>
                    <a:ext uri="{9D8B030D-6E8A-4147-A177-3AD203B41FA5}">
                      <a16:colId xmlns:a16="http://schemas.microsoft.com/office/drawing/2014/main" xmlns="" val="19848932"/>
                    </a:ext>
                  </a:extLst>
                </a:gridCol>
                <a:gridCol w="575103">
                  <a:extLst>
                    <a:ext uri="{9D8B030D-6E8A-4147-A177-3AD203B41FA5}">
                      <a16:colId xmlns:a16="http://schemas.microsoft.com/office/drawing/2014/main" xmlns="" val="2733450103"/>
                    </a:ext>
                  </a:extLst>
                </a:gridCol>
                <a:gridCol w="790766">
                  <a:extLst>
                    <a:ext uri="{9D8B030D-6E8A-4147-A177-3AD203B41FA5}">
                      <a16:colId xmlns:a16="http://schemas.microsoft.com/office/drawing/2014/main" xmlns="" val="4218165365"/>
                    </a:ext>
                  </a:extLst>
                </a:gridCol>
                <a:gridCol w="599065">
                  <a:extLst>
                    <a:ext uri="{9D8B030D-6E8A-4147-A177-3AD203B41FA5}">
                      <a16:colId xmlns:a16="http://schemas.microsoft.com/office/drawing/2014/main" xmlns="" val="1077034088"/>
                    </a:ext>
                  </a:extLst>
                </a:gridCol>
                <a:gridCol w="958505">
                  <a:extLst>
                    <a:ext uri="{9D8B030D-6E8A-4147-A177-3AD203B41FA5}">
                      <a16:colId xmlns:a16="http://schemas.microsoft.com/office/drawing/2014/main" xmlns="" val="1039356600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xmlns="" val="4062474575"/>
                    </a:ext>
                  </a:extLst>
                </a:gridCol>
                <a:gridCol w="551140">
                  <a:extLst>
                    <a:ext uri="{9D8B030D-6E8A-4147-A177-3AD203B41FA5}">
                      <a16:colId xmlns:a16="http://schemas.microsoft.com/office/drawing/2014/main" xmlns="" val="3806670931"/>
                    </a:ext>
                  </a:extLst>
                </a:gridCol>
                <a:gridCol w="1054354">
                  <a:extLst>
                    <a:ext uri="{9D8B030D-6E8A-4147-A177-3AD203B41FA5}">
                      <a16:colId xmlns:a16="http://schemas.microsoft.com/office/drawing/2014/main" xmlns="" val="206942229"/>
                    </a:ext>
                  </a:extLst>
                </a:gridCol>
                <a:gridCol w="1006430">
                  <a:extLst>
                    <a:ext uri="{9D8B030D-6E8A-4147-A177-3AD203B41FA5}">
                      <a16:colId xmlns:a16="http://schemas.microsoft.com/office/drawing/2014/main" xmlns="" val="2333990125"/>
                    </a:ext>
                  </a:extLst>
                </a:gridCol>
                <a:gridCol w="1018411">
                  <a:extLst>
                    <a:ext uri="{9D8B030D-6E8A-4147-A177-3AD203B41FA5}">
                      <a16:colId xmlns:a16="http://schemas.microsoft.com/office/drawing/2014/main" xmlns="" val="1476160664"/>
                    </a:ext>
                  </a:extLst>
                </a:gridCol>
              </a:tblGrid>
              <a:tr h="520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score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Max. CPC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clickthrough rate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relevance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 page experience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5757727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27314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398.65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5757770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15.74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9289986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in it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9.36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635800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management degree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1877933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 in computer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4374831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Programs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5979823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courses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87.57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183747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 degree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1453994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resource management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auto: 1.20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17.39%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5194504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5301095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program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1884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78.02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6923736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 analyst degree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362602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courses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683782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related degrees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0433701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 management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auto: 1.20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7922108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Above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863341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management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auto: 1.20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1802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20.26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6295919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networking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8217929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to Programming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4617947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auto: 1.20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480867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interpretation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auto: 1.20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93751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11255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8.23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9287199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1270597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telecommunication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3015323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management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auto: 1.20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9.25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0346169"/>
                  </a:ext>
                </a:extLst>
              </a:tr>
              <a:tr h="179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professionalism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auto: 1.20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1.27%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11.34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</a:t>
                      </a:r>
                    </a:p>
                  </a:txBody>
                  <a:tcPr marL="74235" marR="3535" marT="353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836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</a:t>
            </a:r>
            <a:br>
              <a:rPr lang="en-US" dirty="0" smtClean="0"/>
            </a:br>
            <a:r>
              <a:rPr lang="en-US" dirty="0" smtClean="0"/>
              <a:t>Information Technology Courses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323282"/>
              </p:ext>
            </p:extLst>
          </p:nvPr>
        </p:nvGraphicFramePr>
        <p:xfrm>
          <a:off x="5693338" y="1930400"/>
          <a:ext cx="4301331" cy="3598944"/>
        </p:xfrm>
        <a:graphic>
          <a:graphicData uri="http://schemas.openxmlformats.org/drawingml/2006/table">
            <a:tbl>
              <a:tblPr/>
              <a:tblGrid>
                <a:gridCol w="4301331">
                  <a:extLst>
                    <a:ext uri="{9D8B030D-6E8A-4147-A177-3AD203B41FA5}">
                      <a16:colId xmlns:a16="http://schemas.microsoft.com/office/drawing/2014/main" xmlns="" val="1299553102"/>
                    </a:ext>
                  </a:extLst>
                </a:gridCol>
              </a:tblGrid>
              <a:tr h="211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term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0405394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courses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418983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prerequisites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3441468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colleges illinois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1601150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course plan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5235631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 night it courses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42776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essentials page 28 answers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7480208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university bachelor of information technology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8317670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curriculum in iit chicago in mis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3034599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iit course list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866313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online bachelors degree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2992669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music technology diploma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433181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 can i study information technology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2863551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siu information systems technology course catalog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1277727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training programs information technology in illinois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2927447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iit course details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3174871"/>
                  </a:ext>
                </a:extLst>
              </a:tr>
              <a:tr h="211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certificates in information technology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585411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66317" y="2370407"/>
            <a:ext cx="10076991" cy="421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Quality score				5</a:t>
            </a:r>
          </a:p>
          <a:p>
            <a:r>
              <a:rPr lang="en-US" dirty="0" smtClean="0"/>
              <a:t>Clicks					41</a:t>
            </a:r>
          </a:p>
          <a:p>
            <a:r>
              <a:rPr lang="en-US" dirty="0" smtClean="0"/>
              <a:t>Impressions				1841</a:t>
            </a:r>
          </a:p>
          <a:p>
            <a:r>
              <a:rPr lang="en-US" dirty="0" smtClean="0"/>
              <a:t>CTR						2.23%</a:t>
            </a:r>
          </a:p>
          <a:p>
            <a:r>
              <a:rPr lang="en-US" dirty="0" smtClean="0"/>
              <a:t>Cost						87.57</a:t>
            </a:r>
          </a:p>
          <a:p>
            <a:r>
              <a:rPr lang="en-US" dirty="0" smtClean="0"/>
              <a:t> Expected </a:t>
            </a:r>
            <a:r>
              <a:rPr lang="en-US" dirty="0" err="1" smtClean="0"/>
              <a:t>clickthrough</a:t>
            </a:r>
            <a:r>
              <a:rPr lang="en-US" dirty="0" smtClean="0"/>
              <a:t> rate	</a:t>
            </a:r>
            <a:r>
              <a:rPr lang="en-US" dirty="0" smtClean="0">
                <a:solidFill>
                  <a:srgbClr val="FF0000"/>
                </a:solidFill>
              </a:rPr>
              <a:t>Below average</a:t>
            </a:r>
          </a:p>
          <a:p>
            <a:r>
              <a:rPr lang="en-US" dirty="0" smtClean="0"/>
              <a:t>Ad relevance				</a:t>
            </a:r>
            <a:r>
              <a:rPr lang="en-US" dirty="0" smtClean="0">
                <a:solidFill>
                  <a:srgbClr val="FF0000"/>
                </a:solidFill>
              </a:rPr>
              <a:t>Below average</a:t>
            </a:r>
          </a:p>
          <a:p>
            <a:r>
              <a:rPr lang="en-US" dirty="0" smtClean="0"/>
              <a:t>Landing page experience	</a:t>
            </a:r>
            <a:r>
              <a:rPr lang="en-US" dirty="0" smtClean="0">
                <a:solidFill>
                  <a:srgbClr val="00B050"/>
                </a:solidFill>
              </a:rPr>
              <a:t>Above average</a:t>
            </a:r>
          </a:p>
          <a:p>
            <a:r>
              <a:rPr lang="en-US" dirty="0" smtClean="0"/>
              <a:t>Final URL			</a:t>
            </a:r>
            <a:r>
              <a:rPr lang="en-US" u="sng" dirty="0" smtClean="0">
                <a:hlinkClick r:id="rId2"/>
              </a:rPr>
              <a:t>http://isat.siu.edu/undergraduate/infomation-technology/courses.php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Changes we have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made: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 of final URL from main page to course page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 CPC from $2.14 to $6.15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Create a direct link from course page to student from page</a:t>
            </a:r>
          </a:p>
          <a:p>
            <a:pPr lvl="1"/>
            <a:endParaRPr lang="en-US" sz="2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</a:t>
            </a:r>
            <a:br>
              <a:rPr lang="en-US" dirty="0" smtClean="0"/>
            </a:br>
            <a:r>
              <a:rPr lang="en-US" dirty="0" smtClean="0"/>
              <a:t>Information Technology 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Keyword:</a:t>
            </a:r>
            <a:br>
              <a:rPr lang="en-US" dirty="0" smtClean="0"/>
            </a:br>
            <a:r>
              <a:rPr lang="en-US" dirty="0" smtClean="0"/>
              <a:t>Degree in IT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6317" y="2370407"/>
            <a:ext cx="10076991" cy="421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Quality score				7</a:t>
            </a:r>
          </a:p>
          <a:p>
            <a:r>
              <a:rPr lang="en-US" dirty="0" smtClean="0"/>
              <a:t>Clicks					1</a:t>
            </a:r>
          </a:p>
          <a:p>
            <a:r>
              <a:rPr lang="en-US" dirty="0" smtClean="0"/>
              <a:t>Impressions				52</a:t>
            </a:r>
          </a:p>
          <a:p>
            <a:r>
              <a:rPr lang="en-US" dirty="0" smtClean="0"/>
              <a:t>CTR						1.92%</a:t>
            </a:r>
          </a:p>
          <a:p>
            <a:r>
              <a:rPr lang="en-US" dirty="0" smtClean="0"/>
              <a:t>Cost						3.94</a:t>
            </a:r>
          </a:p>
          <a:p>
            <a:r>
              <a:rPr lang="en-US" dirty="0" smtClean="0"/>
              <a:t> Expected </a:t>
            </a:r>
            <a:r>
              <a:rPr lang="en-US" dirty="0" err="1" smtClean="0"/>
              <a:t>clickthrough</a:t>
            </a:r>
            <a:r>
              <a:rPr lang="en-US" dirty="0" smtClean="0"/>
              <a:t> rate	</a:t>
            </a:r>
            <a:r>
              <a:rPr lang="en-US" dirty="0" smtClean="0">
                <a:solidFill>
                  <a:srgbClr val="FF0000"/>
                </a:solidFill>
              </a:rPr>
              <a:t>Below average</a:t>
            </a:r>
          </a:p>
          <a:p>
            <a:r>
              <a:rPr lang="en-US" dirty="0" smtClean="0"/>
              <a:t>Ad relevance				</a:t>
            </a:r>
            <a:r>
              <a:rPr lang="en-US" dirty="0">
                <a:solidFill>
                  <a:srgbClr val="00B050"/>
                </a:solidFill>
              </a:rPr>
              <a:t>Above average</a:t>
            </a:r>
          </a:p>
          <a:p>
            <a:r>
              <a:rPr lang="en-US" dirty="0" smtClean="0"/>
              <a:t>Landing page experience	</a:t>
            </a:r>
            <a:r>
              <a:rPr lang="en-US" dirty="0" smtClean="0">
                <a:solidFill>
                  <a:srgbClr val="00B050"/>
                </a:solidFill>
              </a:rPr>
              <a:t>Above average</a:t>
            </a:r>
          </a:p>
          <a:p>
            <a:r>
              <a:rPr lang="en-US" dirty="0" smtClean="0"/>
              <a:t>Final URL			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://ist.siu.edu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endParaRPr lang="en-US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86551"/>
              </p:ext>
            </p:extLst>
          </p:nvPr>
        </p:nvGraphicFramePr>
        <p:xfrm>
          <a:off x="5669279" y="2184511"/>
          <a:ext cx="5451231" cy="3154173"/>
        </p:xfrm>
        <a:graphic>
          <a:graphicData uri="http://schemas.openxmlformats.org/drawingml/2006/table">
            <a:tbl>
              <a:tblPr/>
              <a:tblGrid>
                <a:gridCol w="5451231">
                  <a:extLst>
                    <a:ext uri="{9D8B030D-6E8A-4147-A177-3AD203B41FA5}">
                      <a16:colId xmlns:a16="http://schemas.microsoft.com/office/drawing/2014/main" xmlns="" val="519106886"/>
                    </a:ext>
                  </a:extLst>
                </a:gridCol>
              </a:tblGrid>
              <a:tr h="286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term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0583395"/>
                  </a:ext>
                </a:extLst>
              </a:tr>
              <a:tr h="286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is food sains in degree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356816"/>
                  </a:ext>
                </a:extLst>
              </a:tr>
              <a:tr h="286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diy degrees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8631669"/>
                  </a:ext>
                </a:extLst>
              </a:tr>
              <a:tr h="286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diploma to degree how many years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0770583"/>
                  </a:ext>
                </a:extLst>
              </a:tr>
              <a:tr h="286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leadership part time degree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879304"/>
                  </a:ext>
                </a:extLst>
              </a:tr>
              <a:tr h="286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siuc information technology classes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8782306"/>
                  </a:ext>
                </a:extLst>
              </a:tr>
              <a:tr h="286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phd information technology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601356"/>
                  </a:ext>
                </a:extLst>
              </a:tr>
              <a:tr h="286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ten universities usa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0512440"/>
                  </a:ext>
                </a:extLst>
              </a:tr>
              <a:tr h="286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kind of degree can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get in 3 months or less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0870476"/>
                  </a:ext>
                </a:extLst>
              </a:tr>
              <a:tr h="286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 university accept computer information technology major in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9665487"/>
                  </a:ext>
                </a:extLst>
              </a:tr>
              <a:tr h="286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colleges for computer it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206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3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Changes we have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made: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 CPC from $3.4 to $9.36</a:t>
            </a:r>
          </a:p>
          <a:p>
            <a:pPr lvl="1"/>
            <a:endParaRPr lang="en-US" sz="2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</a:t>
            </a:r>
            <a:br>
              <a:rPr lang="en-US" dirty="0" smtClean="0"/>
            </a:br>
            <a:r>
              <a:rPr lang="en-US" dirty="0"/>
              <a:t>Degree in IT</a:t>
            </a:r>
          </a:p>
        </p:txBody>
      </p:sp>
    </p:spTree>
    <p:extLst>
      <p:ext uri="{BB962C8B-B14F-4D97-AF65-F5344CB8AC3E}">
        <p14:creationId xmlns:p14="http://schemas.microsoft.com/office/powerpoint/2010/main" val="39641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Keyword:</a:t>
            </a:r>
            <a:br>
              <a:rPr lang="en-US" dirty="0" smtClean="0"/>
            </a:br>
            <a:r>
              <a:rPr lang="en-US" dirty="0" smtClean="0"/>
              <a:t>Degree Program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6317" y="2370407"/>
            <a:ext cx="10076991" cy="421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Quality score				3</a:t>
            </a:r>
          </a:p>
          <a:p>
            <a:r>
              <a:rPr lang="en-US" dirty="0" smtClean="0"/>
              <a:t>Clicks					28</a:t>
            </a:r>
          </a:p>
          <a:p>
            <a:r>
              <a:rPr lang="en-US" dirty="0" smtClean="0"/>
              <a:t>Impressions				1844</a:t>
            </a:r>
          </a:p>
          <a:p>
            <a:r>
              <a:rPr lang="en-US" dirty="0" smtClean="0"/>
              <a:t>CTR						1.49%</a:t>
            </a:r>
          </a:p>
          <a:p>
            <a:r>
              <a:rPr lang="en-US" dirty="0" smtClean="0"/>
              <a:t>Cost						78.02</a:t>
            </a:r>
          </a:p>
          <a:p>
            <a:r>
              <a:rPr lang="en-US" dirty="0" smtClean="0"/>
              <a:t> Expected </a:t>
            </a:r>
            <a:r>
              <a:rPr lang="en-US" dirty="0" err="1" smtClean="0"/>
              <a:t>clickthrough</a:t>
            </a:r>
            <a:r>
              <a:rPr lang="en-US" dirty="0" smtClean="0"/>
              <a:t> rate	</a:t>
            </a:r>
            <a:r>
              <a:rPr lang="en-US" dirty="0" smtClean="0">
                <a:solidFill>
                  <a:srgbClr val="FF0000"/>
                </a:solidFill>
              </a:rPr>
              <a:t>Below average</a:t>
            </a:r>
          </a:p>
          <a:p>
            <a:r>
              <a:rPr lang="en-US" dirty="0" smtClean="0"/>
              <a:t>Ad relevance				</a:t>
            </a:r>
            <a:r>
              <a:rPr lang="en-US" dirty="0">
                <a:solidFill>
                  <a:srgbClr val="FF0000"/>
                </a:solidFill>
              </a:rPr>
              <a:t> Below average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Landing page experience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Average</a:t>
            </a:r>
          </a:p>
          <a:p>
            <a:r>
              <a:rPr lang="en-US" dirty="0"/>
              <a:t>Final URL			</a:t>
            </a:r>
            <a:r>
              <a:rPr lang="en-US" u="sng" dirty="0">
                <a:hlinkClick r:id="rId2"/>
              </a:rPr>
              <a:t>http://ist.siu.edu/</a:t>
            </a:r>
            <a:endParaRPr lang="en-US" u="sng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77040"/>
              </p:ext>
            </p:extLst>
          </p:nvPr>
        </p:nvGraphicFramePr>
        <p:xfrm>
          <a:off x="5606817" y="1564212"/>
          <a:ext cx="4936491" cy="4294982"/>
        </p:xfrm>
        <a:graphic>
          <a:graphicData uri="http://schemas.openxmlformats.org/drawingml/2006/table">
            <a:tbl>
              <a:tblPr/>
              <a:tblGrid>
                <a:gridCol w="4936491">
                  <a:extLst>
                    <a:ext uri="{9D8B030D-6E8A-4147-A177-3AD203B41FA5}">
                      <a16:colId xmlns:a16="http://schemas.microsoft.com/office/drawing/2014/main" xmlns="" val="3139340422"/>
                    </a:ext>
                  </a:extLst>
                </a:gridCol>
              </a:tblGrid>
              <a:tr h="252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term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6050188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 school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190587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accreditation in illinois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636361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certificate programs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6561789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offered in illinois state university in industrial technology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6151431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cycle degree programme </a:t>
                      </a:r>
                      <a:r>
                        <a:rPr lang="az-Cyrl-A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это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0015440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colleges for social work in indianapolis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1798822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universities in tennessee state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1538345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are academic programs example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2176540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marine archaeologist degree in st louis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7126905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schools for foreign students chicago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920484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colleges in chicago for international students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3856745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universities in chicago usa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1877839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 term career training programs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6316509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community colleges in chicago for international students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3608012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missouri bachelors in engineering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429592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30 high colleges 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64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Changes we have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made: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 CPC from $2.79 to $6.73</a:t>
            </a:r>
          </a:p>
          <a:p>
            <a:pPr lvl="1"/>
            <a:endParaRPr lang="en-US" sz="2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Keyword:</a:t>
            </a:r>
            <a:br>
              <a:rPr lang="en-US" dirty="0"/>
            </a:br>
            <a:r>
              <a:rPr lang="en-US" dirty="0"/>
              <a:t>Degree Program</a:t>
            </a:r>
          </a:p>
        </p:txBody>
      </p:sp>
    </p:spTree>
    <p:extLst>
      <p:ext uri="{BB962C8B-B14F-4D97-AF65-F5344CB8AC3E}">
        <p14:creationId xmlns:p14="http://schemas.microsoft.com/office/powerpoint/2010/main" val="24695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2232632"/>
            <a:ext cx="11043611" cy="3880773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>
                <a:solidFill>
                  <a:schemeClr val="accent1"/>
                </a:solidFill>
              </a:rPr>
              <a:t>See ad and site performance data in the AdWords reports in Analytics.</a:t>
            </a:r>
          </a:p>
          <a:p>
            <a:pPr fontAlgn="base"/>
            <a:r>
              <a:rPr lang="en-US" sz="2200" dirty="0">
                <a:solidFill>
                  <a:schemeClr val="accent1"/>
                </a:solidFill>
              </a:rPr>
              <a:t>Import Analytics goals and Ecommerce transactions into your AdWords account.</a:t>
            </a:r>
          </a:p>
          <a:p>
            <a:pPr fontAlgn="base"/>
            <a:r>
              <a:rPr lang="en-US" sz="2200" dirty="0">
                <a:solidFill>
                  <a:schemeClr val="accent1"/>
                </a:solidFill>
              </a:rPr>
              <a:t>Import Analytics metrics like Bounce Rate, Avg. Session Duration, and Pages/Session into your AdWords account.</a:t>
            </a:r>
          </a:p>
          <a:p>
            <a:pPr fontAlgn="base"/>
            <a:r>
              <a:rPr lang="en-US" sz="2200" dirty="0">
                <a:solidFill>
                  <a:schemeClr val="accent1"/>
                </a:solidFill>
              </a:rPr>
              <a:t>Enhance your AdWords remarketing with Analytics Remarketing and Dynamic Remarketing.</a:t>
            </a:r>
          </a:p>
          <a:p>
            <a:pPr fontAlgn="base"/>
            <a:r>
              <a:rPr lang="en-US" sz="2200" dirty="0">
                <a:solidFill>
                  <a:schemeClr val="accent1"/>
                </a:solidFill>
              </a:rPr>
              <a:t>Get richer data in the Analytics Multi-Channel Funnels reports.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AdWords </a:t>
            </a:r>
            <a:r>
              <a:rPr lang="en-US" dirty="0"/>
              <a:t>and </a:t>
            </a:r>
            <a:r>
              <a:rPr lang="en-US" dirty="0" smtClean="0"/>
              <a:t>Analytics</a:t>
            </a:r>
            <a:br>
              <a:rPr lang="en-US" dirty="0" smtClean="0"/>
            </a:br>
            <a:r>
              <a:rPr lang="en-US" dirty="0" smtClean="0"/>
              <a:t>Now we can: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521</TotalTime>
  <Words>731</Words>
  <Application>Microsoft Office PowerPoint</Application>
  <PresentationFormat>Widescreen</PresentationFormat>
  <Paragraphs>364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Optimizing Current Useful Keywords</vt:lpstr>
      <vt:lpstr>Current Useful Keywords</vt:lpstr>
      <vt:lpstr>Keyword: Information Technology Courses</vt:lpstr>
      <vt:lpstr>Keyword: Information Technology Courses</vt:lpstr>
      <vt:lpstr>Keyword: Degree in IT      </vt:lpstr>
      <vt:lpstr>Keyword: Degree in IT</vt:lpstr>
      <vt:lpstr>Keyword: Degree Program      </vt:lpstr>
      <vt:lpstr>Keyword: Degree Program</vt:lpstr>
      <vt:lpstr>Linking AdWords and Analytics Now we can: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Alireza Khamesipour</cp:lastModifiedBy>
  <cp:revision>11</cp:revision>
  <dcterms:created xsi:type="dcterms:W3CDTF">2017-09-08T04:41:33Z</dcterms:created>
  <dcterms:modified xsi:type="dcterms:W3CDTF">2017-09-15T15:04:44Z</dcterms:modified>
</cp:coreProperties>
</file>