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90" r:id="rId5"/>
    <p:sldId id="285" r:id="rId6"/>
    <p:sldId id="282" r:id="rId7"/>
    <p:sldId id="277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123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at.siu.edu/undergraduate/infomation-technology/admission_requirement.php" TargetMode="External"/><Relationship Id="rId2" Type="http://schemas.openxmlformats.org/officeDocument/2006/relationships/hyperlink" Target="http://isat.siu.edu/undergraduate/infomation-technology/areas-of-study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11/03/2017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 smtClean="0"/>
              <a:t>Recent Activities: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85" y="1440180"/>
            <a:ext cx="8596668" cy="5243281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Google </a:t>
            </a:r>
            <a:r>
              <a:rPr lang="en-US" sz="2400" b="1" dirty="0" err="1" smtClean="0">
                <a:solidFill>
                  <a:schemeClr val="accent1"/>
                </a:solidFill>
              </a:rPr>
              <a:t>Adwords</a:t>
            </a:r>
            <a:endParaRPr lang="en-US" sz="24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Network Changes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New </a:t>
            </a:r>
            <a:r>
              <a:rPr lang="en-US" sz="2200" b="1" smtClean="0">
                <a:solidFill>
                  <a:schemeClr val="accent1"/>
                </a:solidFill>
              </a:rPr>
              <a:t>ad group</a:t>
            </a:r>
            <a:endParaRPr lang="en-US" sz="2200" b="1" dirty="0" smtClean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Content Changes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Weekly Analysis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Cost </a:t>
            </a:r>
            <a:r>
              <a:rPr lang="en-US" sz="2200" b="1" dirty="0" smtClean="0">
                <a:solidFill>
                  <a:schemeClr val="accent1"/>
                </a:solidFill>
              </a:rPr>
              <a:t>and Cost per Click (CPC)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Search terms</a:t>
            </a:r>
          </a:p>
          <a:p>
            <a:pPr lvl="1"/>
            <a:r>
              <a:rPr lang="en-US" sz="2200" b="1" dirty="0" smtClean="0">
                <a:solidFill>
                  <a:schemeClr val="accent1"/>
                </a:solidFill>
              </a:rPr>
              <a:t>New </a:t>
            </a:r>
            <a:r>
              <a:rPr lang="en-US" sz="2200" b="1" dirty="0">
                <a:solidFill>
                  <a:schemeClr val="accent1"/>
                </a:solidFill>
              </a:rPr>
              <a:t>negative </a:t>
            </a:r>
            <a:r>
              <a:rPr lang="en-US" sz="2200" b="1" dirty="0" smtClean="0">
                <a:solidFill>
                  <a:schemeClr val="accent1"/>
                </a:solidFill>
              </a:rPr>
              <a:t>keywords</a:t>
            </a:r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</a:t>
            </a:r>
            <a:r>
              <a:rPr lang="en-US" b="1" dirty="0" smtClean="0"/>
              <a:t>Changes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580" y="4207256"/>
            <a:ext cx="6803136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81" t="360" r="2709" b="-360"/>
          <a:stretch/>
        </p:blipFill>
        <p:spPr>
          <a:xfrm>
            <a:off x="1985580" y="1453769"/>
            <a:ext cx="680313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658" y="188976"/>
            <a:ext cx="8596668" cy="1320800"/>
          </a:xfrm>
        </p:spPr>
        <p:txBody>
          <a:bodyPr/>
          <a:lstStyle/>
          <a:p>
            <a:r>
              <a:rPr lang="en-US" b="1" dirty="0"/>
              <a:t>New ad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316037"/>
            <a:ext cx="8223854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6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Changes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30" y="1270000"/>
            <a:ext cx="9390210" cy="5295392"/>
          </a:xfrm>
        </p:spPr>
        <p:txBody>
          <a:bodyPr>
            <a:noAutofit/>
          </a:bodyPr>
          <a:lstStyle/>
          <a:p>
            <a:pPr marL="0" marR="0" indent="0">
              <a:spcAft>
                <a:spcPts val="1200"/>
              </a:spcAft>
              <a:buNone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School of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Information Systems and Applied Technologies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is pleased to offer the convenience and flexibility to complete a Bachelor of Science degree in Information Systems Technologies completely online. IST has a select group of online classes, providing place-bound students the opportunity to take IST courses via web-based instruction.</a:t>
            </a:r>
            <a:endParaRPr lang="en-US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Through this professional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undergraduate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certificate you'll gain an understanding of the techniques and necessary tools to design, code, run and test computer programs and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systems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the newest development and programming technologies.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degree earned online from the School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Information Systems and Applied Technologies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same as degree earned from the campus.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solidFill>
                  <a:srgbClr val="4D4F5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900" b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Our </a:t>
            </a:r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online courses</a:t>
            </a:r>
            <a:r>
              <a:rPr lang="en-US" sz="9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focus on: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Technology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Computer Programming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Analysis and Design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Network and Information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Web Development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 management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Mobile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Programing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more information, check out our </a:t>
            </a:r>
            <a:r>
              <a:rPr lang="en-US" sz="900" u="sng" dirty="0">
                <a:solidFill>
                  <a:srgbClr val="7200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 tooltip="IST areas of study"/>
              </a:rPr>
              <a:t>areas of study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</a:t>
            </a:r>
            <a:r>
              <a:rPr lang="en-US" sz="9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9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b="1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Requirements</a:t>
            </a:r>
            <a:r>
              <a:rPr lang="en-US" sz="900" b="1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minimum of 2.5 of 4.0 GPA for prior post-secondary course work.</a:t>
            </a:r>
            <a:endParaRPr lang="en-US" sz="9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Satisfactory completion of prerequisite courses.</a:t>
            </a:r>
            <a:endParaRPr lang="en-US" sz="9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Access to computer and the internet.</a:t>
            </a:r>
            <a:endParaRPr lang="en-US" sz="9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Additional software may be required for specific courses.</a:t>
            </a:r>
            <a:endParaRPr lang="en-US" sz="9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 information, check out our </a:t>
            </a:r>
            <a:r>
              <a:rPr lang="en-US" sz="900" u="sng" dirty="0">
                <a:solidFill>
                  <a:srgbClr val="7200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Admission Requirement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page</a:t>
            </a:r>
            <a:r>
              <a:rPr lang="en-US" sz="9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Earn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 most 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affordable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program degree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from a nationally-ranked research institution.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Contact us for more details by filling out the form below to learn about how to start your </a:t>
            </a:r>
            <a:r>
              <a:rPr lang="en-US" sz="9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systems technologies</a:t>
            </a:r>
            <a:r>
              <a:rPr lang="en-US" sz="9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our academic advisor will reach out to you soon.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381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Cost and Cost per Click (CPC)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200" dirty="0" smtClean="0"/>
              <a:t>(Oct 12 to Oct 25)</a:t>
            </a:r>
            <a:endParaRPr lang="en-US" sz="1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579936"/>
              </p:ext>
            </p:extLst>
          </p:nvPr>
        </p:nvGraphicFramePr>
        <p:xfrm>
          <a:off x="677333" y="1879598"/>
          <a:ext cx="8733366" cy="4559297"/>
        </p:xfrm>
        <a:graphic>
          <a:graphicData uri="http://schemas.openxmlformats.org/drawingml/2006/table">
            <a:tbl>
              <a:tblPr/>
              <a:tblGrid>
                <a:gridCol w="2106748">
                  <a:extLst>
                    <a:ext uri="{9D8B030D-6E8A-4147-A177-3AD203B41FA5}">
                      <a16:colId xmlns:a16="http://schemas.microsoft.com/office/drawing/2014/main" val="3066703150"/>
                    </a:ext>
                  </a:extLst>
                </a:gridCol>
                <a:gridCol w="1765950">
                  <a:extLst>
                    <a:ext uri="{9D8B030D-6E8A-4147-A177-3AD203B41FA5}">
                      <a16:colId xmlns:a16="http://schemas.microsoft.com/office/drawing/2014/main" val="3354982631"/>
                    </a:ext>
                  </a:extLst>
                </a:gridCol>
                <a:gridCol w="605862">
                  <a:extLst>
                    <a:ext uri="{9D8B030D-6E8A-4147-A177-3AD203B41FA5}">
                      <a16:colId xmlns:a16="http://schemas.microsoft.com/office/drawing/2014/main" val="3228365766"/>
                    </a:ext>
                  </a:extLst>
                </a:gridCol>
                <a:gridCol w="1018951">
                  <a:extLst>
                    <a:ext uri="{9D8B030D-6E8A-4147-A177-3AD203B41FA5}">
                      <a16:colId xmlns:a16="http://schemas.microsoft.com/office/drawing/2014/main" val="1623336318"/>
                    </a:ext>
                  </a:extLst>
                </a:gridCol>
                <a:gridCol w="605862">
                  <a:extLst>
                    <a:ext uri="{9D8B030D-6E8A-4147-A177-3AD203B41FA5}">
                      <a16:colId xmlns:a16="http://schemas.microsoft.com/office/drawing/2014/main" val="36169370"/>
                    </a:ext>
                  </a:extLst>
                </a:gridCol>
                <a:gridCol w="481936">
                  <a:extLst>
                    <a:ext uri="{9D8B030D-6E8A-4147-A177-3AD203B41FA5}">
                      <a16:colId xmlns:a16="http://schemas.microsoft.com/office/drawing/2014/main" val="3435865751"/>
                    </a:ext>
                  </a:extLst>
                </a:gridCol>
                <a:gridCol w="798637">
                  <a:extLst>
                    <a:ext uri="{9D8B030D-6E8A-4147-A177-3AD203B41FA5}">
                      <a16:colId xmlns:a16="http://schemas.microsoft.com/office/drawing/2014/main" val="1216205986"/>
                    </a:ext>
                  </a:extLst>
                </a:gridCol>
                <a:gridCol w="1349420">
                  <a:extLst>
                    <a:ext uri="{9D8B030D-6E8A-4147-A177-3AD203B41FA5}">
                      <a16:colId xmlns:a16="http://schemas.microsoft.com/office/drawing/2014/main" val="3569091590"/>
                    </a:ext>
                  </a:extLst>
                </a:gridCol>
              </a:tblGrid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Search keyword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Avg. CPC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Form Submission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15039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$40.88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100760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64673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 degrees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343592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216163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programmer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457484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computer programming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$10.42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48894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curriculum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5757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available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88374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science degree programs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890982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degrees online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094392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 in information technology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46644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60699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degrees in science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55655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professionalism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#3 - TRM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582819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fastest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05915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technical bachelor's degree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#1 - IST online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9221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 Display Network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5000"/>
                  </a:ext>
                </a:extLst>
              </a:tr>
              <a:tr h="2399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$127.90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$15.99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3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Weekly Analysis</a:t>
            </a:r>
            <a:br>
              <a:rPr lang="en-US" b="1" dirty="0"/>
            </a:br>
            <a:r>
              <a:rPr lang="en-US" sz="2200" b="1" dirty="0"/>
              <a:t>Search </a:t>
            </a:r>
            <a:r>
              <a:rPr lang="en-US" sz="2200" b="1" dirty="0" smtClean="0"/>
              <a:t>terms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100" dirty="0"/>
              <a:t>(</a:t>
            </a:r>
            <a:r>
              <a:rPr lang="en-US" sz="1100" dirty="0" smtClean="0"/>
              <a:t>Oct 26to Nov 1)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894" y="2385060"/>
            <a:ext cx="8596668" cy="4116324"/>
          </a:xfrm>
        </p:spPr>
        <p:txBody>
          <a:bodyPr>
            <a:normAutofit/>
          </a:bodyPr>
          <a:lstStyle/>
          <a:p>
            <a:r>
              <a:rPr lang="en-US" dirty="0" err="1"/>
              <a:t>depaul</a:t>
            </a:r>
            <a:r>
              <a:rPr lang="en-US" dirty="0"/>
              <a:t> it degree transfer degree</a:t>
            </a:r>
          </a:p>
          <a:p>
            <a:r>
              <a:rPr lang="en-US" dirty="0" err="1"/>
              <a:t>siu</a:t>
            </a:r>
            <a:r>
              <a:rPr lang="en-US" dirty="0"/>
              <a:t> technical resource management</a:t>
            </a:r>
          </a:p>
          <a:p>
            <a:r>
              <a:rPr lang="en-US" dirty="0"/>
              <a:t>chemistry degree curriculum</a:t>
            </a:r>
          </a:p>
          <a:p>
            <a:r>
              <a:rPr lang="en-US" dirty="0"/>
              <a:t>online information technology degree</a:t>
            </a:r>
          </a:p>
          <a:p>
            <a:r>
              <a:rPr lang="en-US" dirty="0"/>
              <a:t>computer programmer degree</a:t>
            </a:r>
          </a:p>
          <a:p>
            <a:r>
              <a:rPr lang="en-US" dirty="0"/>
              <a:t>homeland security degree </a:t>
            </a:r>
            <a:r>
              <a:rPr lang="en-US" dirty="0" err="1"/>
              <a:t>siu</a:t>
            </a:r>
            <a:endParaRPr lang="en-US" dirty="0"/>
          </a:p>
          <a:p>
            <a:r>
              <a:rPr lang="en-US" dirty="0"/>
              <a:t>it degree requirements</a:t>
            </a:r>
          </a:p>
          <a:p>
            <a:r>
              <a:rPr lang="en-US" dirty="0" err="1"/>
              <a:t>siue</a:t>
            </a:r>
            <a:r>
              <a:rPr lang="en-US" dirty="0"/>
              <a:t> it degree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58" y="169774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 err="1"/>
              <a:t>depaul</a:t>
            </a:r>
            <a:endParaRPr lang="en-US" dirty="0"/>
          </a:p>
          <a:p>
            <a:r>
              <a:rPr lang="en-US" dirty="0"/>
              <a:t>transfer</a:t>
            </a:r>
          </a:p>
          <a:p>
            <a:r>
              <a:rPr lang="en-US" dirty="0"/>
              <a:t>chemistry</a:t>
            </a:r>
          </a:p>
          <a:p>
            <a:r>
              <a:rPr lang="en-US" dirty="0"/>
              <a:t>homeland</a:t>
            </a:r>
          </a:p>
          <a:p>
            <a:r>
              <a:rPr lang="en-US" dirty="0"/>
              <a:t>requirements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7333" y="32738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Weekly Analysis</a:t>
            </a:r>
            <a:br>
              <a:rPr lang="en-US" b="1" dirty="0" smtClean="0"/>
            </a:br>
            <a:r>
              <a:rPr lang="en-US" sz="2200" b="1" dirty="0"/>
              <a:t>New negative </a:t>
            </a:r>
            <a:r>
              <a:rPr lang="en-US" sz="2200" b="1" dirty="0" smtClean="0"/>
              <a:t>keywords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100" dirty="0" smtClean="0"/>
              <a:t>(Oct 12 to Oct 25)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502</Words>
  <Application>Microsoft Office PowerPoint</Application>
  <PresentationFormat>Widescreen</PresentationFormat>
  <Paragraphs>206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Google Adwords Report 11/03/2017</vt:lpstr>
      <vt:lpstr>Recent Activities:</vt:lpstr>
      <vt:lpstr>Network Changes</vt:lpstr>
      <vt:lpstr>New ad group</vt:lpstr>
      <vt:lpstr>Content Changes </vt:lpstr>
      <vt:lpstr>Weekly Analysis Cost and Cost per Click (CPC) (Oct 12 to Oct 25)</vt:lpstr>
      <vt:lpstr>Weekly Analysis Search terms (Oct 26to Nov 1)</vt:lpstr>
      <vt:lpstr>PowerPoint Presentation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86</cp:revision>
  <dcterms:created xsi:type="dcterms:W3CDTF">2017-09-08T04:41:33Z</dcterms:created>
  <dcterms:modified xsi:type="dcterms:W3CDTF">2017-11-02T23:00:36Z</dcterms:modified>
</cp:coreProperties>
</file>