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5" r:id="rId5"/>
    <p:sldId id="290" r:id="rId6"/>
    <p:sldId id="287" r:id="rId7"/>
    <p:sldId id="291" r:id="rId8"/>
    <p:sldId id="282" r:id="rId9"/>
    <p:sldId id="277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10/27/2017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58" y="169774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/>
              <a:t>chapel hill</a:t>
            </a:r>
          </a:p>
          <a:p>
            <a:r>
              <a:rPr lang="en-US" dirty="0"/>
              <a:t>alabama</a:t>
            </a:r>
          </a:p>
          <a:p>
            <a:r>
              <a:rPr lang="en-US" dirty="0"/>
              <a:t>ohio</a:t>
            </a:r>
          </a:p>
          <a:p>
            <a:r>
              <a:rPr lang="en-US" dirty="0"/>
              <a:t>broadcasting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radiology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3" y="327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Weekly Analysis</a:t>
            </a:r>
            <a:br>
              <a:rPr lang="en-US" b="1" dirty="0" smtClean="0"/>
            </a:br>
            <a:r>
              <a:rPr lang="en-US" sz="2200" b="1" dirty="0"/>
              <a:t>New negative </a:t>
            </a:r>
            <a:r>
              <a:rPr lang="en-US" sz="2200" b="1" dirty="0" smtClean="0"/>
              <a:t>keywords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dirty="0" smtClean="0"/>
              <a:t>(Oct 12 to Oct 25)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 smtClean="0"/>
              <a:t>Recent Activities: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85" y="1440180"/>
            <a:ext cx="8596668" cy="5243281"/>
          </a:xfrm>
        </p:spPr>
        <p:txBody>
          <a:bodyPr>
            <a:normAutofit fontScale="92500" lnSpcReduction="10000"/>
          </a:bodyPr>
          <a:lstStyle/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Process </a:t>
            </a:r>
            <a:r>
              <a:rPr lang="en-US" sz="2400" b="1" dirty="0" smtClean="0">
                <a:solidFill>
                  <a:schemeClr val="accent1"/>
                </a:solidFill>
              </a:rPr>
              <a:t>Overview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Statistics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Linking Google </a:t>
            </a:r>
            <a:r>
              <a:rPr lang="en-US" sz="2400" b="1" dirty="0" err="1" smtClean="0">
                <a:solidFill>
                  <a:schemeClr val="accent1"/>
                </a:solidFill>
              </a:rPr>
              <a:t>Adwords</a:t>
            </a:r>
            <a:r>
              <a:rPr lang="en-US" sz="2400" b="1" dirty="0" smtClean="0">
                <a:solidFill>
                  <a:schemeClr val="accent1"/>
                </a:solidFill>
              </a:rPr>
              <a:t> and Analytics</a:t>
            </a:r>
          </a:p>
          <a:p>
            <a:pPr lvl="1"/>
            <a:r>
              <a:rPr lang="en-US" sz="2000" b="1" dirty="0" smtClean="0">
                <a:solidFill>
                  <a:schemeClr val="accent1"/>
                </a:solidFill>
              </a:rPr>
              <a:t>Setting up new goals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Setting up new </a:t>
            </a:r>
            <a:r>
              <a:rPr lang="en-US" sz="2000" b="1" dirty="0" smtClean="0">
                <a:solidFill>
                  <a:schemeClr val="accent1"/>
                </a:solidFill>
              </a:rPr>
              <a:t>alerts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Tracking page visits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Weekly Analysis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Cost and Cost per Click (CPC)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Search terms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New </a:t>
            </a:r>
            <a:r>
              <a:rPr lang="en-US" sz="2200" b="1" dirty="0">
                <a:solidFill>
                  <a:schemeClr val="accent1"/>
                </a:solidFill>
              </a:rPr>
              <a:t>negative </a:t>
            </a:r>
            <a:r>
              <a:rPr lang="en-US" sz="2200" b="1" dirty="0" smtClean="0">
                <a:solidFill>
                  <a:schemeClr val="accent1"/>
                </a:solidFill>
              </a:rPr>
              <a:t>keywords</a:t>
            </a:r>
          </a:p>
          <a:p>
            <a:pPr marL="0" indent="0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10176594" cy="4926011"/>
          </a:xfrm>
        </p:spPr>
        <p:txBody>
          <a:bodyPr/>
          <a:lstStyle/>
          <a:p>
            <a:r>
              <a:rPr lang="en-US" dirty="0" smtClean="0"/>
              <a:t>Starting new ads with new keywords</a:t>
            </a:r>
          </a:p>
          <a:p>
            <a:r>
              <a:rPr lang="en-US" dirty="0" smtClean="0"/>
              <a:t>Tracking keywords performance using search terms</a:t>
            </a:r>
          </a:p>
          <a:p>
            <a:r>
              <a:rPr lang="en-US" dirty="0" smtClean="0"/>
              <a:t>Defining new negative keywords based on search terms</a:t>
            </a:r>
          </a:p>
          <a:p>
            <a:r>
              <a:rPr lang="en-US" dirty="0" smtClean="0"/>
              <a:t>Making change in price and match type of keywords</a:t>
            </a:r>
          </a:p>
          <a:p>
            <a:r>
              <a:rPr lang="en-US" dirty="0" smtClean="0"/>
              <a:t>Making decision about keeping or deletion of keyword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4" y="4283502"/>
            <a:ext cx="3857604" cy="1320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78" y="3612704"/>
            <a:ext cx="2495251" cy="2661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370" y="4512110"/>
            <a:ext cx="1432560" cy="862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1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647503"/>
              </p:ext>
            </p:extLst>
          </p:nvPr>
        </p:nvGraphicFramePr>
        <p:xfrm>
          <a:off x="783749" y="1481513"/>
          <a:ext cx="8383837" cy="3047144"/>
        </p:xfrm>
        <a:graphic>
          <a:graphicData uri="http://schemas.openxmlformats.org/drawingml/2006/table">
            <a:tbl>
              <a:tblPr/>
              <a:tblGrid>
                <a:gridCol w="1197691">
                  <a:extLst>
                    <a:ext uri="{9D8B030D-6E8A-4147-A177-3AD203B41FA5}">
                      <a16:colId xmlns:a16="http://schemas.microsoft.com/office/drawing/2014/main" val="3542695418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979810544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3410516509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50057642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761610062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1048629840"/>
                    </a:ext>
                  </a:extLst>
                </a:gridCol>
                <a:gridCol w="1197691">
                  <a:extLst>
                    <a:ext uri="{9D8B030D-6E8A-4147-A177-3AD203B41FA5}">
                      <a16:colId xmlns:a16="http://schemas.microsoft.com/office/drawing/2014/main" val="2089451204"/>
                    </a:ext>
                  </a:extLst>
                </a:gridCol>
              </a:tblGrid>
              <a:tr h="52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89631"/>
                  </a:ext>
                </a:extLst>
              </a:tr>
              <a:tr h="524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21 - Jun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89,620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$1.23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$1,252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5007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21 - Jul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128,041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$1.36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$1,836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35141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21 - Aug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2,392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236,254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$0.74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$1,781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02998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21 - Sep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66,645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$3.59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$2,011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84134"/>
                  </a:ext>
                </a:extLst>
              </a:tr>
              <a:tr h="4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21 - Oct 21</a:t>
                      </a:r>
                    </a:p>
                  </a:txBody>
                  <a:tcPr marL="7310" marR="7310" marT="731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89,316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0.67%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$2.89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$1,727 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10" marR="7310" marT="73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0292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40438"/>
              </p:ext>
            </p:extLst>
          </p:nvPr>
        </p:nvGraphicFramePr>
        <p:xfrm>
          <a:off x="783749" y="4935349"/>
          <a:ext cx="3289300" cy="152400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16826063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612340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7360008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37499612"/>
                    </a:ext>
                  </a:extLst>
                </a:gridCol>
              </a:tblGrid>
              <a:tr h="4667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Keword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Changes</a:t>
                      </a:r>
                    </a:p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(Aug21 – Oct 21)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60969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Bid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Bid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Decreased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 Paused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keywords added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3682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58377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55888"/>
              </p:ext>
            </p:extLst>
          </p:nvPr>
        </p:nvGraphicFramePr>
        <p:xfrm>
          <a:off x="4722942" y="4935349"/>
          <a:ext cx="4444644" cy="1437744"/>
        </p:xfrm>
        <a:graphic>
          <a:graphicData uri="http://schemas.openxmlformats.org/drawingml/2006/table">
            <a:tbl>
              <a:tblPr/>
              <a:tblGrid>
                <a:gridCol w="2474859">
                  <a:extLst>
                    <a:ext uri="{9D8B030D-6E8A-4147-A177-3AD203B41FA5}">
                      <a16:colId xmlns:a16="http://schemas.microsoft.com/office/drawing/2014/main" val="3254815479"/>
                    </a:ext>
                  </a:extLst>
                </a:gridCol>
                <a:gridCol w="1969785">
                  <a:extLst>
                    <a:ext uri="{9D8B030D-6E8A-4147-A177-3AD203B41FA5}">
                      <a16:colId xmlns:a16="http://schemas.microsoft.com/office/drawing/2014/main" val="2669111647"/>
                    </a:ext>
                  </a:extLst>
                </a:gridCol>
              </a:tblGrid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Example: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11771"/>
                  </a:ext>
                </a:extLst>
              </a:tr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Keyword: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062746"/>
                  </a:ext>
                </a:extLst>
              </a:tr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Max Bid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0.67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622174"/>
                  </a:ext>
                </a:extLst>
              </a:tr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Match type: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20377"/>
                  </a:ext>
                </a:extLst>
              </a:tr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 Type Changed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44843"/>
                  </a:ext>
                </a:extLst>
              </a:tr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CPC increased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15.00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38722"/>
                  </a:ext>
                </a:extLst>
              </a:tr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CPC increased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20.00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88349"/>
                  </a:ext>
                </a:extLst>
              </a:tr>
              <a:tr h="179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 Paused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8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3200" b="1" dirty="0"/>
              <a:t>Setting up </a:t>
            </a:r>
            <a:r>
              <a:rPr lang="en-US" sz="3200" b="1" dirty="0" smtClean="0"/>
              <a:t>goals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9" y="1428179"/>
            <a:ext cx="9238423" cy="439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06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3200" b="1" dirty="0"/>
              <a:t>Setting up </a:t>
            </a:r>
            <a:r>
              <a:rPr lang="en-US" sz="3200" b="1" dirty="0" smtClean="0"/>
              <a:t>alerts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81" y="1858248"/>
            <a:ext cx="3927240" cy="2519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1" y="1858248"/>
            <a:ext cx="5658088" cy="2513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1" y="4732306"/>
            <a:ext cx="9940080" cy="932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6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pPr lvl="1"/>
            <a:r>
              <a:rPr lang="en-US" b="1" dirty="0"/>
              <a:t>Linking Google </a:t>
            </a:r>
            <a:r>
              <a:rPr lang="en-US" b="1" dirty="0" err="1"/>
              <a:t>Adwords</a:t>
            </a:r>
            <a:r>
              <a:rPr lang="en-US" b="1" dirty="0"/>
              <a:t> and Analytics</a:t>
            </a:r>
            <a:br>
              <a:rPr lang="en-US" b="1" dirty="0"/>
            </a:br>
            <a:r>
              <a:rPr lang="en-US" sz="2000" b="1" dirty="0">
                <a:solidFill>
                  <a:schemeClr val="accent1"/>
                </a:solidFill>
              </a:rPr>
              <a:t>Tracking page visits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6" y="1583735"/>
            <a:ext cx="8975832" cy="3954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90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Cost and Cost per Click (CPC)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200" dirty="0" smtClean="0"/>
              <a:t>(Oct 12 to Oct 25)</a:t>
            </a: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97669"/>
              </p:ext>
            </p:extLst>
          </p:nvPr>
        </p:nvGraphicFramePr>
        <p:xfrm>
          <a:off x="677689" y="2251702"/>
          <a:ext cx="8596313" cy="2035000"/>
        </p:xfrm>
        <a:graphic>
          <a:graphicData uri="http://schemas.openxmlformats.org/drawingml/2006/table">
            <a:tbl>
              <a:tblPr/>
              <a:tblGrid>
                <a:gridCol w="1947964">
                  <a:extLst>
                    <a:ext uri="{9D8B030D-6E8A-4147-A177-3AD203B41FA5}">
                      <a16:colId xmlns:a16="http://schemas.microsoft.com/office/drawing/2014/main" val="481948461"/>
                    </a:ext>
                  </a:extLst>
                </a:gridCol>
                <a:gridCol w="1581179">
                  <a:extLst>
                    <a:ext uri="{9D8B030D-6E8A-4147-A177-3AD203B41FA5}">
                      <a16:colId xmlns:a16="http://schemas.microsoft.com/office/drawing/2014/main" val="4217633917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107782327"/>
                    </a:ext>
                  </a:extLst>
                </a:gridCol>
                <a:gridCol w="875351">
                  <a:extLst>
                    <a:ext uri="{9D8B030D-6E8A-4147-A177-3AD203B41FA5}">
                      <a16:colId xmlns:a16="http://schemas.microsoft.com/office/drawing/2014/main" val="3346902229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9635176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3844434066"/>
                    </a:ext>
                  </a:extLst>
                </a:gridCol>
                <a:gridCol w="678089">
                  <a:extLst>
                    <a:ext uri="{9D8B030D-6E8A-4147-A177-3AD203B41FA5}">
                      <a16:colId xmlns:a16="http://schemas.microsoft.com/office/drawing/2014/main" val="2747075752"/>
                    </a:ext>
                  </a:extLst>
                </a:gridCol>
                <a:gridCol w="1146586">
                  <a:extLst>
                    <a:ext uri="{9D8B030D-6E8A-4147-A177-3AD203B41FA5}">
                      <a16:colId xmlns:a16="http://schemas.microsoft.com/office/drawing/2014/main" val="1739110352"/>
                    </a:ext>
                  </a:extLst>
                </a:gridCol>
                <a:gridCol w="591786">
                  <a:extLst>
                    <a:ext uri="{9D8B030D-6E8A-4147-A177-3AD203B41FA5}">
                      <a16:colId xmlns:a16="http://schemas.microsoft.com/office/drawing/2014/main" val="2693865275"/>
                    </a:ext>
                  </a:extLst>
                </a:gridCol>
              </a:tblGrid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7406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770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offered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$25.03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Paused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66667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$22.99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$7.66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70615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884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 in information technology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$5.90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822166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degree programs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$7.38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10631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 information security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59012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resource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$2.12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216289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$1.19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31718"/>
                  </a:ext>
                </a:extLst>
              </a:tr>
              <a:tr h="18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2,240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$222.97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1.21%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$8.26 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250" marR="9250" marT="9250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Search </a:t>
            </a:r>
            <a:r>
              <a:rPr lang="en-US" sz="2200" b="1" dirty="0" smtClean="0"/>
              <a:t>terms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100" dirty="0"/>
              <a:t>(Oct 12 to Oct </a:t>
            </a:r>
            <a:r>
              <a:rPr lang="en-US" sz="1100" dirty="0" smtClean="0"/>
              <a:t>25)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2385060"/>
            <a:ext cx="8596668" cy="411632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siu</a:t>
            </a:r>
            <a:r>
              <a:rPr lang="en-US" dirty="0"/>
              <a:t> it degree</a:t>
            </a:r>
          </a:p>
          <a:p>
            <a:r>
              <a:rPr lang="en-US" dirty="0"/>
              <a:t>majors and degrees offered at </a:t>
            </a:r>
            <a:r>
              <a:rPr lang="en-US" dirty="0" err="1"/>
              <a:t>unc</a:t>
            </a:r>
            <a:r>
              <a:rPr lang="en-US" dirty="0"/>
              <a:t> chapel hill</a:t>
            </a:r>
          </a:p>
          <a:p>
            <a:r>
              <a:rPr lang="en-US" dirty="0"/>
              <a:t>alabama </a:t>
            </a:r>
            <a:r>
              <a:rPr lang="en-US" dirty="0" err="1"/>
              <a:t>a&amp;m</a:t>
            </a:r>
            <a:r>
              <a:rPr lang="en-US" dirty="0"/>
              <a:t> degrees offered</a:t>
            </a:r>
          </a:p>
          <a:p>
            <a:r>
              <a:rPr lang="en-US" dirty="0"/>
              <a:t>number of degrees offered at ohio state university</a:t>
            </a:r>
          </a:p>
          <a:p>
            <a:r>
              <a:rPr lang="en-US" dirty="0" err="1"/>
              <a:t>umkc</a:t>
            </a:r>
            <a:r>
              <a:rPr lang="en-US" dirty="0"/>
              <a:t> college prowler science degree programs</a:t>
            </a:r>
          </a:p>
          <a:p>
            <a:r>
              <a:rPr lang="en-US" dirty="0"/>
              <a:t>degree in information security</a:t>
            </a:r>
          </a:p>
          <a:p>
            <a:r>
              <a:rPr lang="en-US" dirty="0" err="1"/>
              <a:t>indiana</a:t>
            </a:r>
            <a:r>
              <a:rPr lang="en-US" dirty="0"/>
              <a:t> university </a:t>
            </a:r>
            <a:r>
              <a:rPr lang="en-US" dirty="0" err="1"/>
              <a:t>bloomington</a:t>
            </a:r>
            <a:r>
              <a:rPr lang="en-US" dirty="0"/>
              <a:t> different degrees offered</a:t>
            </a:r>
          </a:p>
          <a:p>
            <a:r>
              <a:rPr lang="en-US" dirty="0"/>
              <a:t>vet tech 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online programs</a:t>
            </a:r>
          </a:p>
          <a:p>
            <a:r>
              <a:rPr lang="en-US" dirty="0"/>
              <a:t>how can a </a:t>
            </a:r>
            <a:r>
              <a:rPr lang="en-US" dirty="0" err="1"/>
              <a:t>ged</a:t>
            </a:r>
            <a:r>
              <a:rPr lang="en-US" dirty="0"/>
              <a:t> have an it degree</a:t>
            </a:r>
          </a:p>
          <a:p>
            <a:r>
              <a:rPr lang="en-US" dirty="0"/>
              <a:t>degrees offered at ivy tech </a:t>
            </a:r>
            <a:r>
              <a:rPr lang="en-US" dirty="0" err="1"/>
              <a:t>bloomington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online programs</a:t>
            </a:r>
          </a:p>
          <a:p>
            <a:r>
              <a:rPr lang="en-US" dirty="0"/>
              <a:t>online programs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511</Words>
  <Application>Microsoft Office PowerPoint</Application>
  <PresentationFormat>Widescreen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Google Adwords Report 10/27/2017</vt:lpstr>
      <vt:lpstr>Recent Activities:</vt:lpstr>
      <vt:lpstr>Process</vt:lpstr>
      <vt:lpstr>Statistics</vt:lpstr>
      <vt:lpstr>Linking Google Adwords and Analytics Setting up goals</vt:lpstr>
      <vt:lpstr>Linking Google Adwords and Analytics Setting up alerts</vt:lpstr>
      <vt:lpstr>Linking Google Adwords and Analytics Tracking page visits</vt:lpstr>
      <vt:lpstr>Weekly Analysis Cost and Cost per Click (CPC) (Oct 12 to Oct 25)</vt:lpstr>
      <vt:lpstr>Weekly Analysis Search terms (Oct 12 to Oct 25)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76</cp:revision>
  <dcterms:created xsi:type="dcterms:W3CDTF">2017-09-08T04:41:33Z</dcterms:created>
  <dcterms:modified xsi:type="dcterms:W3CDTF">2017-10-27T15:48:50Z</dcterms:modified>
</cp:coreProperties>
</file>