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8" r:id="rId5"/>
    <p:sldId id="261" r:id="rId6"/>
    <p:sldId id="267" r:id="rId7"/>
    <p:sldId id="269" r:id="rId8"/>
    <p:sldId id="270" r:id="rId9"/>
    <p:sldId id="271" r:id="rId10"/>
    <p:sldId id="272" r:id="rId11"/>
    <p:sldId id="275" r:id="rId12"/>
    <p:sldId id="27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33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62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83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9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9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45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rière-plan abstrait triangulaire">
            <a:extLst>
              <a:ext uri="{FF2B5EF4-FFF2-40B4-BE49-F238E27FC236}">
                <a16:creationId xmlns:a16="http://schemas.microsoft.com/office/drawing/2014/main" id="{89D09F35-CD64-C6E9-4964-C8471352A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0EC19B6-D8B5-F7F9-1158-093F183C3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7" y="908791"/>
            <a:ext cx="7972295" cy="5099101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fr-FR" sz="6000" dirty="0">
                <a:solidFill>
                  <a:srgbClr val="FFFFFF"/>
                </a:solidFill>
              </a:rPr>
            </a:br>
            <a:br>
              <a:rPr lang="fr-FR" sz="6000" dirty="0">
                <a:solidFill>
                  <a:srgbClr val="FFFFFF"/>
                </a:solidFill>
              </a:rPr>
            </a:br>
            <a:br>
              <a:rPr lang="fr-FR" sz="6000" dirty="0">
                <a:solidFill>
                  <a:srgbClr val="FFFFFF"/>
                </a:solidFill>
              </a:rPr>
            </a:br>
            <a:br>
              <a:rPr lang="fr-FR" sz="6000" dirty="0">
                <a:solidFill>
                  <a:srgbClr val="FFFFFF"/>
                </a:solidFill>
              </a:rPr>
            </a:br>
            <a:br>
              <a:rPr lang="fr-FR" sz="6000" dirty="0">
                <a:solidFill>
                  <a:srgbClr val="FFFFFF"/>
                </a:solidFill>
              </a:rPr>
            </a:br>
            <a:br>
              <a:rPr lang="fr-FR" sz="6000" dirty="0">
                <a:solidFill>
                  <a:srgbClr val="FFFFFF"/>
                </a:solidFill>
              </a:rPr>
            </a:br>
            <a:br>
              <a:rPr lang="fr-FR" sz="6000" dirty="0">
                <a:solidFill>
                  <a:srgbClr val="FFFFFF"/>
                </a:solidFill>
              </a:rPr>
            </a:br>
            <a:br>
              <a:rPr lang="fr-FR" sz="6000" dirty="0">
                <a:solidFill>
                  <a:srgbClr val="FFFFFF"/>
                </a:solidFill>
              </a:rPr>
            </a:br>
            <a:br>
              <a:rPr lang="fr-FR" sz="6000" dirty="0">
                <a:solidFill>
                  <a:srgbClr val="FFFFFF"/>
                </a:solidFill>
              </a:rPr>
            </a:br>
            <a:br>
              <a:rPr lang="fr-FR" sz="6000" dirty="0">
                <a:solidFill>
                  <a:srgbClr val="FFFFFF"/>
                </a:solidFill>
              </a:rPr>
            </a:br>
            <a:r>
              <a:rPr lang="fr-FR" sz="6000" dirty="0">
                <a:solidFill>
                  <a:srgbClr val="FFFFFF"/>
                </a:solidFill>
              </a:rPr>
              <a:t>Schémas numériques implicites pour l’équation de Burgers</a:t>
            </a:r>
            <a:br>
              <a:rPr lang="fr-FR" sz="6000" dirty="0">
                <a:solidFill>
                  <a:srgbClr val="FFFFFF"/>
                </a:solidFill>
              </a:rPr>
            </a:br>
            <a:br>
              <a:rPr lang="fr-FR" sz="6000" dirty="0">
                <a:solidFill>
                  <a:schemeClr val="bg1"/>
                </a:solidFill>
                <a:latin typeface="+mj-lt"/>
              </a:rPr>
            </a:br>
            <a:r>
              <a:rPr lang="fr-FR" sz="2200" dirty="0">
                <a:solidFill>
                  <a:schemeClr val="bg1"/>
                </a:solidFill>
                <a:effectLst/>
                <a:latin typeface="+mj-lt"/>
                <a:ea typeface="MS Mincho" panose="02020609040205080304" pitchFamily="49" charset="-128"/>
                <a:cs typeface="Arial" panose="020B0604020202020204" pitchFamily="34" charset="0"/>
              </a:rPr>
              <a:t>projet réalisé de septembre 2022 à mars 2023 </a:t>
            </a:r>
            <a:br>
              <a:rPr lang="fr-FR" sz="6000" dirty="0">
                <a:solidFill>
                  <a:schemeClr val="bg1"/>
                </a:solidFill>
                <a:latin typeface="+mj-lt"/>
              </a:rPr>
            </a:br>
            <a:br>
              <a:rPr lang="fr-FR" sz="1800" dirty="0">
                <a:solidFill>
                  <a:schemeClr val="bg1"/>
                </a:solidFill>
                <a:effectLst/>
                <a:latin typeface="+mj-lt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fr-FR" sz="2200" dirty="0">
                <a:solidFill>
                  <a:schemeClr val="bg1"/>
                </a:solidFill>
                <a:latin typeface="+mj-lt"/>
                <a:ea typeface="MS Mincho" panose="02020609040205080304" pitchFamily="49" charset="-128"/>
                <a:cs typeface="Arial" panose="020B0604020202020204" pitchFamily="34" charset="0"/>
              </a:rPr>
              <a:t>Date de soutenance : 24 mars 2023</a:t>
            </a:r>
            <a:endParaRPr lang="fr-FR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7D0249-0444-C08E-E74B-6155ACADD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 fontScale="92500" lnSpcReduction="20000"/>
          </a:bodyPr>
          <a:lstStyle/>
          <a:p>
            <a:pPr algn="r"/>
            <a:endParaRPr lang="fr-FR" sz="2000" dirty="0">
              <a:solidFill>
                <a:srgbClr val="FFFFFF"/>
              </a:solidFill>
            </a:endParaRPr>
          </a:p>
          <a:p>
            <a:pPr algn="r"/>
            <a:endParaRPr lang="fr-FR" sz="2000" dirty="0">
              <a:solidFill>
                <a:srgbClr val="FFFFFF"/>
              </a:solidFill>
            </a:endParaRPr>
          </a:p>
          <a:p>
            <a:pPr algn="r"/>
            <a:endParaRPr lang="fr-FR" sz="2000" dirty="0">
              <a:solidFill>
                <a:srgbClr val="FFFFFF"/>
              </a:solidFill>
            </a:endParaRPr>
          </a:p>
          <a:p>
            <a:pPr algn="ctr">
              <a:lnSpc>
                <a:spcPct val="150000"/>
              </a:lnSpc>
              <a:spcAft>
                <a:spcPts val="300"/>
              </a:spcAft>
            </a:pPr>
            <a:r>
              <a:rPr lang="fr-FR" sz="2100" dirty="0">
                <a:solidFill>
                  <a:schemeClr val="bg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Polytech Clermont</a:t>
            </a:r>
          </a:p>
          <a:p>
            <a:pPr algn="ctr">
              <a:lnSpc>
                <a:spcPct val="150000"/>
              </a:lnSpc>
              <a:spcAft>
                <a:spcPts val="300"/>
              </a:spcAft>
            </a:pPr>
            <a:r>
              <a:rPr lang="fr-FR" sz="2100" dirty="0">
                <a:solidFill>
                  <a:schemeClr val="bg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IMDS 4A</a:t>
            </a:r>
          </a:p>
          <a:p>
            <a:pPr algn="r"/>
            <a:endParaRPr lang="fr-FR" sz="2000" dirty="0">
              <a:solidFill>
                <a:srgbClr val="FFFFFF"/>
              </a:solidFill>
            </a:endParaRPr>
          </a:p>
          <a:p>
            <a:pPr algn="r"/>
            <a:r>
              <a:rPr lang="fr-FR" sz="2000" dirty="0">
                <a:solidFill>
                  <a:srgbClr val="FFFFFF"/>
                </a:solidFill>
              </a:rPr>
              <a:t>Félix Baubriaud</a:t>
            </a:r>
          </a:p>
          <a:p>
            <a:pPr algn="r"/>
            <a:r>
              <a:rPr lang="fr-FR" sz="2000" dirty="0" err="1">
                <a:solidFill>
                  <a:srgbClr val="FFFFFF"/>
                </a:solidFill>
              </a:rPr>
              <a:t>Merwan</a:t>
            </a:r>
            <a:r>
              <a:rPr lang="fr-FR" sz="2000" dirty="0">
                <a:solidFill>
                  <a:srgbClr val="FFFFFF"/>
                </a:solidFill>
              </a:rPr>
              <a:t> </a:t>
            </a:r>
            <a:r>
              <a:rPr lang="fr-FR" sz="2000" dirty="0" err="1">
                <a:solidFill>
                  <a:srgbClr val="FFFFFF"/>
                </a:solidFill>
              </a:rPr>
              <a:t>Benbadra</a:t>
            </a:r>
            <a:endParaRPr lang="fr-FR" sz="20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4A127869-6B44-3493-26A7-0B654BC1F6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09251" y="784393"/>
            <a:ext cx="1452074" cy="12634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B3EBEC-0B26-7087-9B68-26F67AE45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9301572" y="784393"/>
            <a:ext cx="1085805" cy="12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0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rrière-plan abstrait triangulaire">
            <a:extLst>
              <a:ext uri="{FF2B5EF4-FFF2-40B4-BE49-F238E27FC236}">
                <a16:creationId xmlns:a16="http://schemas.microsoft.com/office/drawing/2014/main" id="{CB3F47B0-1AE5-2C73-D9C8-4E56DF135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>
            <a:extLst>
              <a:ext uri="{FF2B5EF4-FFF2-40B4-BE49-F238E27FC236}">
                <a16:creationId xmlns:a16="http://schemas.microsoft.com/office/drawing/2014/main" id="{1E02700C-5439-E951-A58C-C925908F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26" y="574481"/>
            <a:ext cx="11054799" cy="8200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+mj-lt"/>
              </a:rPr>
              <a:t>Implémentation informatique</a:t>
            </a:r>
          </a:p>
        </p:txBody>
      </p:sp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58BCAA24-BBF4-64A2-2401-4D707058C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3" t="37282" r="36435" b="39987"/>
          <a:stretch/>
        </p:blipFill>
        <p:spPr bwMode="auto">
          <a:xfrm>
            <a:off x="571501" y="3895726"/>
            <a:ext cx="11032724" cy="2257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3BDF40D-9B02-7E19-9B6A-9756288FFB09}"/>
                  </a:ext>
                </a:extLst>
              </p:cNvPr>
              <p:cNvSpPr txBox="1"/>
              <p:nvPr/>
            </p:nvSpPr>
            <p:spPr>
              <a:xfrm>
                <a:off x="587775" y="1708458"/>
                <a:ext cx="11060263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chemeClr val="bg1"/>
                    </a:solidFill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Initialisation des paramètres (viscosité, domaine, discrétisation…)</a:t>
                </a:r>
              </a:p>
              <a:p>
                <a:endParaRPr lang="fr-FR" dirty="0">
                  <a:solidFill>
                    <a:schemeClr val="bg1"/>
                  </a:solidFill>
                  <a:latin typeface="+mj-lt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8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Déclaration des fonctions (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fr-FR" sz="18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 au temps 0,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fr-FR" sz="18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, jacobienne)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sz="18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chemeClr val="bg1"/>
                    </a:solidFill>
                    <a:latin typeface="+mj-lt"/>
                  </a:rPr>
                  <a:t>Boucle principale :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3BDF40D-9B02-7E19-9B6A-9756288FF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5" y="1708458"/>
                <a:ext cx="11060263" cy="2031325"/>
              </a:xfrm>
              <a:prstGeom prst="rect">
                <a:avLst/>
              </a:prstGeom>
              <a:blipFill>
                <a:blip r:embed="rId4"/>
                <a:stretch>
                  <a:fillRect l="-331" t="-1502" b="-39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68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rrière-plan abstrait triangulaire">
            <a:extLst>
              <a:ext uri="{FF2B5EF4-FFF2-40B4-BE49-F238E27FC236}">
                <a16:creationId xmlns:a16="http://schemas.microsoft.com/office/drawing/2014/main" id="{5168EC3D-050B-D15C-BEB0-3B190D81C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AB35DD61-FD39-2357-D702-FE6CE67C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26" y="574481"/>
            <a:ext cx="11054799" cy="8200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+mj-lt"/>
              </a:rPr>
              <a:t>Résultats obtenus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FE0B289-5B2E-4F10-6CDD-C9AEFD732AE2}"/>
                  </a:ext>
                </a:extLst>
              </p:cNvPr>
              <p:cNvSpPr txBox="1"/>
              <p:nvPr/>
            </p:nvSpPr>
            <p:spPr>
              <a:xfrm>
                <a:off x="579495" y="1766645"/>
                <a:ext cx="4993855" cy="3538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Avec la condition initiale</a:t>
                </a: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fr-F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𝜐𝜋</m:t>
                          </m:r>
                          <m:func>
                            <m:func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fr-F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La solution exacte de l’équation de Burgers est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0,</m:t>
                          </m:r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fr-F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endChr m:val="]"/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0,</m:t>
                          </m:r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fr-FR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/>
                <a:endParaRPr lang="fr-FR" sz="1800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𝜐</m:t>
                          </m:r>
                          <m:sSup>
                            <m:sSupPr>
                              <m:ctrlP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𝜐</m:t>
                              </m:r>
                              <m: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8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𝜐</m:t>
                              </m:r>
                              <m: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8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FE0B289-5B2E-4F10-6CDD-C9AEFD732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95" y="1766645"/>
                <a:ext cx="4993855" cy="3538789"/>
              </a:xfrm>
              <a:prstGeom prst="rect">
                <a:avLst/>
              </a:prstGeom>
              <a:blipFill>
                <a:blip r:embed="rId3"/>
                <a:stretch>
                  <a:fillRect l="-977" t="-8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6235FA3E-9AF2-A853-F5C0-8E9256BDAE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1" t="1945" r="9430" b="-1945"/>
          <a:stretch/>
        </p:blipFill>
        <p:spPr>
          <a:xfrm>
            <a:off x="5248275" y="1372871"/>
            <a:ext cx="6400637" cy="49136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64E15B4-7BF9-06BE-16F4-97E314FAA528}"/>
                  </a:ext>
                </a:extLst>
              </p:cNvPr>
              <p:cNvSpPr txBox="1"/>
              <p:nvPr/>
            </p:nvSpPr>
            <p:spPr>
              <a:xfrm>
                <a:off x="5127434" y="1364919"/>
                <a:ext cx="7086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dirty="0">
                    <a:effectLst/>
                    <a:latin typeface="Arial" panose="020B0604020202020204" pitchFamily="34" charset="0"/>
                    <a:ea typeface="MS Mincho" panose="02020609040205080304" pitchFamily="49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𝐿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=4, 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𝑇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=20, 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𝐼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=1000, 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𝐾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=320, 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𝑚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=5, 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𝜐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=0.01, 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𝜖</m:t>
                    </m:r>
                    <m:r>
                      <a:rPr lang="fr-FR" sz="18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fr-FR" sz="18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−8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64E15B4-7BF9-06BE-16F4-97E314FA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34" y="1364919"/>
                <a:ext cx="7086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79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rrière-plan abstrait triangulaire">
            <a:extLst>
              <a:ext uri="{FF2B5EF4-FFF2-40B4-BE49-F238E27FC236}">
                <a16:creationId xmlns:a16="http://schemas.microsoft.com/office/drawing/2014/main" id="{E927D256-413B-85BB-0E88-D7E22004B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8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>
            <a:extLst>
              <a:ext uri="{FF2B5EF4-FFF2-40B4-BE49-F238E27FC236}">
                <a16:creationId xmlns:a16="http://schemas.microsoft.com/office/drawing/2014/main" id="{6248F24A-50A6-AA1F-91AA-2B7C08192657}"/>
              </a:ext>
            </a:extLst>
          </p:cNvPr>
          <p:cNvSpPr txBox="1">
            <a:spLocks/>
          </p:cNvSpPr>
          <p:nvPr/>
        </p:nvSpPr>
        <p:spPr>
          <a:xfrm>
            <a:off x="549426" y="405805"/>
            <a:ext cx="11054799" cy="820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fr-FR" sz="3200" dirty="0">
                <a:solidFill>
                  <a:schemeClr val="bg1"/>
                </a:solidFill>
                <a:latin typeface="+mj-lt"/>
              </a:rPr>
              <a:t>Résultats obtenus</a:t>
            </a:r>
          </a:p>
        </p:txBody>
      </p:sp>
      <p:pic>
        <p:nvPicPr>
          <p:cNvPr id="22" name="Image 21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CD05A35B-6CC7-C60C-AFEB-7B9F1DB63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6" y="1422672"/>
            <a:ext cx="6957133" cy="46148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au 15">
                <a:extLst>
                  <a:ext uri="{FF2B5EF4-FFF2-40B4-BE49-F238E27FC236}">
                    <a16:creationId xmlns:a16="http://schemas.microsoft.com/office/drawing/2014/main" id="{E8AB5CE2-4AE4-CDD9-BD56-97C05553E7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3208217"/>
                  </p:ext>
                </p:extLst>
              </p:nvPr>
            </p:nvGraphicFramePr>
            <p:xfrm>
              <a:off x="549426" y="1303889"/>
              <a:ext cx="3942672" cy="2490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224">
                      <a:extLst>
                        <a:ext uri="{9D8B030D-6E8A-4147-A177-3AD203B41FA5}">
                          <a16:colId xmlns:a16="http://schemas.microsoft.com/office/drawing/2014/main" val="1081266584"/>
                        </a:ext>
                      </a:extLst>
                    </a:gridCol>
                    <a:gridCol w="1314224">
                      <a:extLst>
                        <a:ext uri="{9D8B030D-6E8A-4147-A177-3AD203B41FA5}">
                          <a16:colId xmlns:a16="http://schemas.microsoft.com/office/drawing/2014/main" val="2804666782"/>
                        </a:ext>
                      </a:extLst>
                    </a:gridCol>
                    <a:gridCol w="1314224">
                      <a:extLst>
                        <a:ext uri="{9D8B030D-6E8A-4147-A177-3AD203B41FA5}">
                          <a16:colId xmlns:a16="http://schemas.microsoft.com/office/drawing/2014/main" val="114166100"/>
                        </a:ext>
                      </a:extLst>
                    </a:gridCol>
                  </a:tblGrid>
                  <a:tr h="5154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fr-F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fr-F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fr-F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fr-FR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FR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e>
                                          <m:sub>
                                            <m:r>
                                              <a:rPr lang="fr-FR" b="1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𝐢</m:t>
                                            </m:r>
                                          </m:sub>
                                          <m:sup>
                                            <m:r>
                                              <a:rPr lang="fr-FR" b="1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FR" b="1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𝐤</m:t>
                                            </m:r>
                                            <m:r>
                                              <a:rPr lang="fr-FR" b="1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280183"/>
                      </a:ext>
                    </a:extLst>
                  </a:tr>
                  <a:tr h="6044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3,30</m:t>
                                </m:r>
                                <m:r>
                                  <a:rPr lang="fr-FR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fr-F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528206"/>
                      </a:ext>
                    </a:extLst>
                  </a:tr>
                  <a:tr h="60740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2,96</m:t>
                                </m:r>
                                <m:r>
                                  <a:rPr lang="fr-FR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fr-F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7456144"/>
                      </a:ext>
                    </a:extLst>
                  </a:tr>
                  <a:tr h="67966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2,70</m:t>
                                </m:r>
                                <m:r>
                                  <a:rPr lang="fr-FR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fr-F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14869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au 15">
                <a:extLst>
                  <a:ext uri="{FF2B5EF4-FFF2-40B4-BE49-F238E27FC236}">
                    <a16:creationId xmlns:a16="http://schemas.microsoft.com/office/drawing/2014/main" id="{E8AB5CE2-4AE4-CDD9-BD56-97C05553E7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3208217"/>
                  </p:ext>
                </p:extLst>
              </p:nvPr>
            </p:nvGraphicFramePr>
            <p:xfrm>
              <a:off x="549426" y="1303889"/>
              <a:ext cx="3942672" cy="2490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224">
                      <a:extLst>
                        <a:ext uri="{9D8B030D-6E8A-4147-A177-3AD203B41FA5}">
                          <a16:colId xmlns:a16="http://schemas.microsoft.com/office/drawing/2014/main" val="1081266584"/>
                        </a:ext>
                      </a:extLst>
                    </a:gridCol>
                    <a:gridCol w="1314224">
                      <a:extLst>
                        <a:ext uri="{9D8B030D-6E8A-4147-A177-3AD203B41FA5}">
                          <a16:colId xmlns:a16="http://schemas.microsoft.com/office/drawing/2014/main" val="2804666782"/>
                        </a:ext>
                      </a:extLst>
                    </a:gridCol>
                    <a:gridCol w="1314224">
                      <a:extLst>
                        <a:ext uri="{9D8B030D-6E8A-4147-A177-3AD203B41FA5}">
                          <a16:colId xmlns:a16="http://schemas.microsoft.com/office/drawing/2014/main" val="114166100"/>
                        </a:ext>
                      </a:extLst>
                    </a:gridCol>
                  </a:tblGrid>
                  <a:tr h="54038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463" t="-1124" r="-201852" b="-362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0930" t="-1124" r="-102791" b="-362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124" r="-2315" b="-3629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280183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463" t="-86538" r="-201852" b="-210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0930" t="-86538" r="-102791" b="-210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86538" r="-2315" b="-210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7528206"/>
                      </a:ext>
                    </a:extLst>
                  </a:tr>
                  <a:tr h="63684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463" t="-184762" r="-201852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0930" t="-184762" r="-102791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84762" r="-2315" b="-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7456144"/>
                      </a:ext>
                    </a:extLst>
                  </a:tr>
                  <a:tr h="6796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463" t="-266964" r="-201852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0930" t="-266964" r="-102791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66964" r="-2315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4869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FD96821-C1F9-ACC8-DEE2-415C01CAB05E}"/>
                  </a:ext>
                </a:extLst>
              </p:cNvPr>
              <p:cNvSpPr txBox="1"/>
              <p:nvPr/>
            </p:nvSpPr>
            <p:spPr>
              <a:xfrm>
                <a:off x="571501" y="4027694"/>
                <a:ext cx="3400135" cy="1544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Avec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fr-F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  <m:sup>
                        <m:r>
                          <a:rPr lang="fr-F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  <m:r>
                          <a:rPr lang="fr-F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fr-FR" dirty="0">
                  <a:solidFill>
                    <a:schemeClr val="bg1"/>
                  </a:solidFill>
                </a:endParaRP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et les paramètres </a:t>
                </a:r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𝐿</m:t>
                    </m:r>
                    <m:r>
                      <a:rPr lang="fr-F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=1,  </m:t>
                    </m:r>
                    <m:r>
                      <a:rPr lang="fr-F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𝑇</m:t>
                    </m:r>
                    <m:r>
                      <a:rPr lang="fr-F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=1,  </m:t>
                    </m:r>
                    <m:r>
                      <a:rPr lang="fr-F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𝑚</m:t>
                    </m:r>
                    <m:r>
                      <a:rPr lang="fr-F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=2,  </m:t>
                    </m:r>
                    <m:r>
                      <a:rPr lang="fr-F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𝜐</m:t>
                    </m:r>
                    <m:r>
                      <a:rPr lang="fr-F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=0.1,  </m:t>
                    </m:r>
                    <m:r>
                      <a:rPr lang="fr-FR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𝜖</m:t>
                    </m:r>
                    <m:r>
                      <a:rPr lang="fr-FR" sz="1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fr-FR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.</a:t>
                </a:r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FD96821-C1F9-ACC8-DEE2-415C01CAB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1" y="4027694"/>
                <a:ext cx="3400135" cy="1544141"/>
              </a:xfrm>
              <a:prstGeom prst="rect">
                <a:avLst/>
              </a:prstGeom>
              <a:blipFill>
                <a:blip r:embed="rId5"/>
                <a:stretch>
                  <a:fillRect l="-1613" b="-5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0675DA6-1F91-AC2D-C4B2-D4A6E4B54FCC}"/>
                  </a:ext>
                </a:extLst>
              </p:cNvPr>
              <p:cNvSpPr txBox="1"/>
              <p:nvPr/>
            </p:nvSpPr>
            <p:spPr>
              <a:xfrm>
                <a:off x="4550387" y="1458978"/>
                <a:ext cx="7086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dirty="0">
                    <a:effectLst/>
                    <a:latin typeface="Arial" panose="020B0604020202020204" pitchFamily="34" charset="0"/>
                    <a:ea typeface="MS Mincho" panose="02020609040205080304" pitchFamily="49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𝐿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=1, 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𝑇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=1, 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𝐼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=100, 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𝐾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=100, 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𝑚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=2, 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𝜐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=0.1, 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𝜖</m:t>
                    </m:r>
                    <m:r>
                      <a:rPr lang="fr-FR" sz="18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fr-FR" sz="18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−8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0675DA6-1F91-AC2D-C4B2-D4A6E4B54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387" y="1458978"/>
                <a:ext cx="7086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69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rrière-plan abstrait triangulaire">
            <a:extLst>
              <a:ext uri="{FF2B5EF4-FFF2-40B4-BE49-F238E27FC236}">
                <a16:creationId xmlns:a16="http://schemas.microsoft.com/office/drawing/2014/main" id="{3ADFC406-C2B2-CD4A-58C3-3411CBB19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45A2104-0359-9C36-4A0E-0FB5700F70D5}"/>
              </a:ext>
            </a:extLst>
          </p:cNvPr>
          <p:cNvSpPr txBox="1"/>
          <p:nvPr/>
        </p:nvSpPr>
        <p:spPr>
          <a:xfrm>
            <a:off x="560238" y="755374"/>
            <a:ext cx="8317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4312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rrière-plan abstrait triangulaire">
            <a:extLst>
              <a:ext uri="{FF2B5EF4-FFF2-40B4-BE49-F238E27FC236}">
                <a16:creationId xmlns:a16="http://schemas.microsoft.com/office/drawing/2014/main" id="{3ADFC406-C2B2-CD4A-58C3-3411CBB19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45A2104-0359-9C36-4A0E-0FB5700F70D5}"/>
              </a:ext>
            </a:extLst>
          </p:cNvPr>
          <p:cNvSpPr txBox="1"/>
          <p:nvPr/>
        </p:nvSpPr>
        <p:spPr>
          <a:xfrm>
            <a:off x="560239" y="755374"/>
            <a:ext cx="831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+mj-lt"/>
              </a:rPr>
              <a:t>Définition de l’équation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D389DCC-A233-D7D7-D7A8-3978476BC1E3}"/>
                  </a:ext>
                </a:extLst>
              </p:cNvPr>
              <p:cNvSpPr txBox="1"/>
              <p:nvPr/>
            </p:nvSpPr>
            <p:spPr>
              <a:xfrm>
                <a:off x="293537" y="1626602"/>
                <a:ext cx="8583763" cy="1232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𝒮</m:t>
                        </m:r>
                      </m:e>
                    </m:d>
                  </m:oMath>
                </a14:m>
                <a:r>
                  <a:rPr lang="fr-FR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 + </m:t>
                                </m:r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 = </m:t>
                                </m:r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𝜈</m:t>
                                </m:r>
                                <m:sSubSup>
                                  <m:sSubSup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𝑥𝑥</m:t>
                                    </m:r>
                                  </m:sub>
                                  <m:sup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, </m:t>
                                </m:r>
                                <m:r>
                                  <a:rPr lang="fr-FR" sz="2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∀</m:t>
                                </m:r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fr-FR" sz="2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0,</m:t>
                                    </m:r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, </m:t>
                                </m:r>
                                <m:r>
                                  <a:rPr lang="fr-FR" sz="2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∀</m:t>
                                </m:r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fr-FR" sz="2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endChr m:val="]"/>
                                    <m:ctrlP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0,</m:t>
                                    </m:r>
                                    <m:r>
                                      <a:rPr lang="fr-FR" sz="2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eqArr>
                          </m:e>
                          <m:e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fr-FR" sz="20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∀</m:t>
                            </m:r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fr-FR" sz="20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0,</m:t>
                                </m:r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  <m:e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0,</m:t>
                                </m:r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=0,</m:t>
                            </m:r>
                            <m:r>
                              <a:rPr lang="fr-FR" sz="20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∀</m:t>
                            </m:r>
                            <m:r>
                              <a:rPr lang="fr-FR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fr-FR" sz="20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d>
                              <m:dPr>
                                <m:endChr m:val="]"/>
                                <m:ctrlP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0,</m:t>
                                </m:r>
                                <m:r>
                                  <a:rPr lang="fr-FR" sz="2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fr-FR" sz="20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D389DCC-A233-D7D7-D7A8-3978476BC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37" y="1626602"/>
                <a:ext cx="8583763" cy="1232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20FBA0C-C767-DA12-718E-ACBE015AB50E}"/>
                  </a:ext>
                </a:extLst>
              </p:cNvPr>
              <p:cNvSpPr txBox="1"/>
              <p:nvPr/>
            </p:nvSpPr>
            <p:spPr>
              <a:xfrm>
                <a:off x="685800" y="3286125"/>
                <a:ext cx="5715000" cy="2441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ν</m:t>
                    </m:r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 &gt; 0</m:t>
                    </m:r>
                  </m:oMath>
                </a14:m>
                <a:r>
                  <a:rPr lang="fr-FR" sz="18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 est un paramètre fixé (viscosité)</a:t>
                </a:r>
              </a:p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fr-FR" sz="18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 fonction donnée</a:t>
                </a:r>
              </a:p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fr-FR" sz="18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 longueur du domaine </a:t>
                </a:r>
              </a:p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fr-FR" sz="18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 durée mesurée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20FBA0C-C767-DA12-718E-ACBE015AB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286125"/>
                <a:ext cx="5715000" cy="2441694"/>
              </a:xfrm>
              <a:prstGeom prst="rect">
                <a:avLst/>
              </a:prstGeom>
              <a:blipFill>
                <a:blip r:embed="rId4"/>
                <a:stretch>
                  <a:fillRect l="-7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0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rrière-plan abstrait triangulaire">
            <a:extLst>
              <a:ext uri="{FF2B5EF4-FFF2-40B4-BE49-F238E27FC236}">
                <a16:creationId xmlns:a16="http://schemas.microsoft.com/office/drawing/2014/main" id="{4A6A54EF-52B1-51EE-7EFC-AC656A941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F7CEB955-D3FE-E5AF-355B-6B8D546FE336}"/>
              </a:ext>
            </a:extLst>
          </p:cNvPr>
          <p:cNvSpPr txBox="1"/>
          <p:nvPr/>
        </p:nvSpPr>
        <p:spPr>
          <a:xfrm>
            <a:off x="571501" y="640399"/>
            <a:ext cx="11048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+mj-lt"/>
              </a:rPr>
              <a:t>Schéma discrétisé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FEB1622-DB5B-0439-4A8C-21F41203C2DF}"/>
                  </a:ext>
                </a:extLst>
              </p:cNvPr>
              <p:cNvSpPr txBox="1"/>
              <p:nvPr/>
            </p:nvSpPr>
            <p:spPr>
              <a:xfrm>
                <a:off x="571501" y="3788795"/>
                <a:ext cx="8317052" cy="1686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  <a:latin typeface="+mj-lt"/>
                  </a:rPr>
                  <a:t>L’équation devient : </a:t>
                </a:r>
              </a:p>
              <a:p>
                <a:endParaRPr lang="fr-FR" i="1" dirty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</m:d>
                      <m:r>
                        <a:rPr lang="fr-F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sub>
                                  </m:s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 + </m:t>
                                  </m:r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 = </m:t>
                                  </m:r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sSubSup>
                                    <m:sSubSup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, ∀</m:t>
                                  </m:r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∈0,…,</m:t>
                                  </m:r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, ∀</m:t>
                                  </m:r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∈0,…,</m:t>
                                  </m:r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eqArr>
                            </m:e>
                            <m:e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,∀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sepChr m:val=","/>
                                  <m:ctrlPr>
                                    <a:rPr lang="fr-F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  <m:e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=0,∀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sepChr m:val=","/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FEB1622-DB5B-0439-4A8C-21F41203C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1" y="3788795"/>
                <a:ext cx="8317052" cy="1686295"/>
              </a:xfrm>
              <a:prstGeom prst="rect">
                <a:avLst/>
              </a:prstGeom>
              <a:blipFill>
                <a:blip r:embed="rId3"/>
                <a:stretch>
                  <a:fillRect l="-660" t="-2174" r="-12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403F3B1-84FF-5ED0-34B3-5CD799EFA6AE}"/>
                  </a:ext>
                </a:extLst>
              </p:cNvPr>
              <p:cNvSpPr txBox="1"/>
              <p:nvPr/>
            </p:nvSpPr>
            <p:spPr>
              <a:xfrm>
                <a:off x="560238" y="1382910"/>
                <a:ext cx="6223280" cy="1848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fr-FR" dirty="0">
                    <a:solidFill>
                      <a:schemeClr val="bg1"/>
                    </a:solidFill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En posant:</a:t>
                </a:r>
                <a:endParaRPr lang="fr-FR" sz="1800" dirty="0">
                  <a:solidFill>
                    <a:schemeClr val="bg1"/>
                  </a:solidFill>
                  <a:effectLst/>
                  <a:latin typeface="+mj-lt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r>
                  <a:rPr lang="fr-FR" sz="18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𝑖h</m:t>
                    </m:r>
                  </m:oMath>
                </a14:m>
                <a:r>
                  <a:rPr lang="fr-FR" sz="18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0,…,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fr-FR" sz="1800" dirty="0">
                  <a:solidFill>
                    <a:schemeClr val="bg1"/>
                  </a:solidFill>
                  <a:effectLst/>
                  <a:latin typeface="+mj-lt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fr-FR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p>
                      <m:s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d>
                          <m:d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fr-FR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0,…,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 sz="1800" dirty="0">
                  <a:solidFill>
                    <a:schemeClr val="bg1"/>
                  </a:solidFill>
                  <a:effectLst/>
                  <a:latin typeface="+mj-lt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403F3B1-84FF-5ED0-34B3-5CD799EFA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38" y="1382910"/>
                <a:ext cx="6223280" cy="1848070"/>
              </a:xfrm>
              <a:prstGeom prst="rect">
                <a:avLst/>
              </a:prstGeom>
              <a:blipFill>
                <a:blip r:embed="rId4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96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rrière-plan abstrait triangulaire">
            <a:extLst>
              <a:ext uri="{FF2B5EF4-FFF2-40B4-BE49-F238E27FC236}">
                <a16:creationId xmlns:a16="http://schemas.microsoft.com/office/drawing/2014/main" id="{3ADFC406-C2B2-CD4A-58C3-3411CBB19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45A2104-0359-9C36-4A0E-0FB5700F70D5}"/>
              </a:ext>
            </a:extLst>
          </p:cNvPr>
          <p:cNvSpPr txBox="1"/>
          <p:nvPr/>
        </p:nvSpPr>
        <p:spPr>
          <a:xfrm>
            <a:off x="560239" y="755374"/>
            <a:ext cx="831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+mj-lt"/>
              </a:rPr>
              <a:t>Approximations utilisées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858A85-028D-72D6-55AC-EA02494303C7}"/>
                  </a:ext>
                </a:extLst>
              </p:cNvPr>
              <p:cNvSpPr txBox="1"/>
              <p:nvPr/>
            </p:nvSpPr>
            <p:spPr>
              <a:xfrm>
                <a:off x="828674" y="1709182"/>
                <a:ext cx="6096001" cy="1111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chemeClr val="bg1"/>
                    </a:solidFill>
                    <a:latin typeface="+mj-lt"/>
                  </a:rPr>
                  <a:t>Pour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  <a:latin typeface="+mj-lt"/>
                  </a:rPr>
                  <a:t> de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>
                    <a:solidFill>
                      <a:schemeClr val="bg1"/>
                    </a:solidFill>
                    <a:latin typeface="+mj-lt"/>
                  </a:rPr>
                  <a:t> sur un intervalle compact,</a:t>
                </a:r>
              </a:p>
              <a:p>
                <a:pPr algn="ctr"/>
                <a:endParaRPr lang="fr-FR" dirty="0">
                  <a:solidFill>
                    <a:schemeClr val="bg1"/>
                  </a:solidFill>
                  <a:latin typeface="+mj-lt"/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r>
                          <a:rPr lang="fr-F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858A85-028D-72D6-55AC-EA0249430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4" y="1709182"/>
                <a:ext cx="6096001" cy="1111394"/>
              </a:xfrm>
              <a:prstGeom prst="rect">
                <a:avLst/>
              </a:prstGeom>
              <a:blipFill>
                <a:blip r:embed="rId3"/>
                <a:stretch>
                  <a:fillRect l="-700" t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4427910-38E1-8EEF-B048-DFE15045BD8B}"/>
                  </a:ext>
                </a:extLst>
              </p:cNvPr>
              <p:cNvSpPr txBox="1"/>
              <p:nvPr/>
            </p:nvSpPr>
            <p:spPr>
              <a:xfrm>
                <a:off x="828675" y="3189609"/>
                <a:ext cx="6095998" cy="1223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chemeClr val="bg1"/>
                    </a:solidFill>
                    <a:latin typeface="+mj-lt"/>
                  </a:rPr>
                  <a:t>Pour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  <a:latin typeface="+mj-lt"/>
                  </a:rPr>
                  <a:t> de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>
                    <a:solidFill>
                      <a:schemeClr val="bg1"/>
                    </a:solidFill>
                    <a:latin typeface="+mj-lt"/>
                  </a:rPr>
                  <a:t> sur un intervalle compact,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fr-FR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fr-FR" sz="18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fr-FR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8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 2</m:t>
                          </m:r>
                          <m:r>
                            <a:rPr lang="fr-FR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4427910-38E1-8EEF-B048-DFE15045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3189609"/>
                <a:ext cx="6095998" cy="1223092"/>
              </a:xfrm>
              <a:prstGeom prst="rect">
                <a:avLst/>
              </a:prstGeom>
              <a:blipFill>
                <a:blip r:embed="rId4"/>
                <a:stretch>
                  <a:fillRect l="-700" t="-34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5A9FB8E-4B28-2CEB-0B42-2A329D20CADB}"/>
                  </a:ext>
                </a:extLst>
              </p:cNvPr>
              <p:cNvSpPr txBox="1"/>
              <p:nvPr/>
            </p:nvSpPr>
            <p:spPr>
              <a:xfrm>
                <a:off x="828674" y="4691393"/>
                <a:ext cx="7286625" cy="1223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chemeClr val="bg1"/>
                    </a:solidFill>
                    <a:latin typeface="+mj-lt"/>
                  </a:rPr>
                  <a:t>Pour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  <a:latin typeface="+mj-lt"/>
                  </a:rPr>
                  <a:t> de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fr-FR" dirty="0">
                    <a:solidFill>
                      <a:schemeClr val="bg1"/>
                    </a:solidFill>
                    <a:latin typeface="+mj-lt"/>
                  </a:rPr>
                  <a:t> sur un intervalle compact,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5A9FB8E-4B28-2CEB-0B42-2A329D20C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4" y="4691393"/>
                <a:ext cx="7286625" cy="1223092"/>
              </a:xfrm>
              <a:prstGeom prst="rect">
                <a:avLst/>
              </a:prstGeom>
              <a:blipFill>
                <a:blip r:embed="rId5"/>
                <a:stretch>
                  <a:fillRect l="-586" t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84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rrière-plan abstrait triangulaire">
            <a:extLst>
              <a:ext uri="{FF2B5EF4-FFF2-40B4-BE49-F238E27FC236}">
                <a16:creationId xmlns:a16="http://schemas.microsoft.com/office/drawing/2014/main" id="{2DDD548C-AB0E-6E0F-8296-57805B330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1">
            <a:extLst>
              <a:ext uri="{FF2B5EF4-FFF2-40B4-BE49-F238E27FC236}">
                <a16:creationId xmlns:a16="http://schemas.microsoft.com/office/drawing/2014/main" id="{28863536-72AF-09FB-8AD6-75949F80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13" y="497840"/>
            <a:ext cx="11054799" cy="8200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+mj-lt"/>
              </a:rPr>
              <a:t>Schéma de </a:t>
            </a:r>
            <a:r>
              <a:rPr lang="fr-FR" sz="3200" dirty="0" err="1">
                <a:solidFill>
                  <a:schemeClr val="bg1"/>
                </a:solidFill>
                <a:latin typeface="+mj-lt"/>
              </a:rPr>
              <a:t>Crank-Nicolson</a:t>
            </a:r>
            <a:endParaRPr lang="fr-FR" sz="32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CFDDC83-B854-6DC8-2D1F-2477FE8559AD}"/>
                  </a:ext>
                </a:extLst>
              </p:cNvPr>
              <p:cNvSpPr txBox="1"/>
              <p:nvPr/>
            </p:nvSpPr>
            <p:spPr>
              <a:xfrm>
                <a:off x="557362" y="1324533"/>
                <a:ext cx="11063137" cy="2207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</m:d>
                      <m:r>
                        <a:rPr lang="fr-F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 + 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 2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den>
                                      </m:f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fr-FR" i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fr-FR" i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 2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   </m:t>
                                  </m:r>
                                </m:e>
                                <m:e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&amp;=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fr-FR" i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fr-FR" i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fr-FR" i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 , ∀</m:t>
                                  </m:r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sepChr m:val=","/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, ∀</m:t>
                                  </m:r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sepChr m:val=","/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e>
                              </m:eqArr>
                            </m:e>
                            <m:e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∀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sepChr m:val=","/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=0,  ∀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sepChr m:val=","/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CFDDC83-B854-6DC8-2D1F-2477FE85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62" y="1324533"/>
                <a:ext cx="11063137" cy="2207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EA63007-A282-ADED-80F1-2F28F1F6FD38}"/>
                  </a:ext>
                </a:extLst>
              </p:cNvPr>
              <p:cNvSpPr txBox="1"/>
              <p:nvPr/>
            </p:nvSpPr>
            <p:spPr>
              <a:xfrm>
                <a:off x="585638" y="4069543"/>
                <a:ext cx="11059812" cy="2207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</m:d>
                    <m:r>
                      <a:rPr lang="fr-FR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eqArr>
                              <m:eqArr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fr-F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F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fr-FR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fr-FR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fr-FR" i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fr-FR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fr-F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F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fr-FR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fr-FR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fr-FR" i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fr-FR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p>
                                            <m:r>
                                              <a:rPr lang="fr-FR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bSup>
                                  <m:sSubSup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num>
                                  <m:den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fr-FR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bSup>
                                  <m:sSubSup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 − 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num>
                                  <m:den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fr-FR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bSup>
                                  <m:sSubSup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</m:t>
                                </m:r>
                              </m:e>
                              <m:e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&amp;+ 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p>
                                            <m:r>
                                              <a:rPr lang="fr-FR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fr-F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F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fr-FR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fr-FR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fr-FR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Sup>
                                          <m:sSubSupPr>
                                            <m:ctrlPr>
                                              <a:rPr lang="fr-F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F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fr-FR" i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fr-FR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fr-FR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</m:e>
                                </m:d>
                                <m:sSubSup>
                                  <m:sSubSup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num>
                                  <m:den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fr-FR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bSup>
                                  <m:sSubSup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 − 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num>
                                  <m:den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fr-FR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bSup>
                                  <m:sSubSup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= 0 , ∀</m:t>
                                </m:r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sepChr m:val=","/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, ∀</m:t>
                                </m:r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sepChr m:val=","/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e>
                            </m:eqArr>
                          </m:e>
                          <m:e>
                            <m:r>
                              <a:rPr lang="fr-FR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Sup>
                              <m:sSubSup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fr-FR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 ∀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sepChr m:val=","/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  <m:r>
                              <a:rPr lang="fr-FR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                                         </m:t>
                            </m:r>
                          </m:e>
                          <m:e>
                            <m:r>
                              <a:rPr lang="fr-FR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Sup>
                              <m:sSubSup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fr-FR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fr-FR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=0,  ∀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sepChr m:val=","/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  <m:r>
                              <a:rPr lang="fr-FR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EA63007-A282-ADED-80F1-2F28F1F6F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38" y="4069543"/>
                <a:ext cx="11059812" cy="22073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BEC7BFD-B84A-2CD1-826C-99D88717ACC4}"/>
                  </a:ext>
                </a:extLst>
              </p:cNvPr>
              <p:cNvSpPr txBox="1"/>
              <p:nvPr/>
            </p:nvSpPr>
            <p:spPr>
              <a:xfrm>
                <a:off x="5053076" y="3482222"/>
                <a:ext cx="2071707" cy="6369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fr-FR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fr-FR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BEC7BFD-B84A-2CD1-826C-99D88717A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076" y="3482222"/>
                <a:ext cx="2071707" cy="636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24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rrière-plan abstrait triangulaire">
            <a:extLst>
              <a:ext uri="{FF2B5EF4-FFF2-40B4-BE49-F238E27FC236}">
                <a16:creationId xmlns:a16="http://schemas.microsoft.com/office/drawing/2014/main" id="{2F743756-3E21-A22E-CD7C-80F67DF45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6119DDC-9CCF-1C19-0EEE-659F69BEEA91}"/>
                  </a:ext>
                </a:extLst>
              </p:cNvPr>
              <p:cNvSpPr txBox="1"/>
              <p:nvPr/>
            </p:nvSpPr>
            <p:spPr>
              <a:xfrm>
                <a:off x="571501" y="1728825"/>
                <a:ext cx="7650480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fr-FR" sz="18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La première équation peut se mettre sous la forme</a:t>
                </a:r>
                <a:r>
                  <a:rPr lang="fr-FR" sz="1800" i="1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b>
                        <m:sSup>
                          <m:s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sub>
                    </m:sSub>
                  </m:oMath>
                </a14:m>
                <a:endParaRPr lang="fr-FR" sz="1600" dirty="0">
                  <a:solidFill>
                    <a:schemeClr val="bg1"/>
                  </a:solidFill>
                  <a:effectLst/>
                  <a:latin typeface="+mj-lt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6119DDC-9CCF-1C19-0EEE-659F69BEE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1" y="1728825"/>
                <a:ext cx="7650480" cy="523477"/>
              </a:xfrm>
              <a:prstGeom prst="rect">
                <a:avLst/>
              </a:prstGeom>
              <a:blipFill>
                <a:blip r:embed="rId3"/>
                <a:stretch>
                  <a:fillRect l="-717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671A09C-7E78-BFA1-7177-075B5352EAB4}"/>
                  </a:ext>
                </a:extLst>
              </p:cNvPr>
              <p:cNvSpPr txBox="1"/>
              <p:nvPr/>
            </p:nvSpPr>
            <p:spPr>
              <a:xfrm>
                <a:off x="571501" y="2275981"/>
                <a:ext cx="11048999" cy="3433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, … , </m:t>
                        </m:r>
                        <m:sSubSup>
                          <m:sSub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fr-FR" sz="18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endParaRPr lang="fr-FR" sz="1600" dirty="0">
                  <a:solidFill>
                    <a:schemeClr val="bg1"/>
                  </a:solidFill>
                  <a:effectLst/>
                  <a:latin typeface="+mj-lt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fr-F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, … , </m:t>
                        </m:r>
                        <m:sSub>
                          <m:sSub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fr-F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fr-FR" sz="18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endParaRPr lang="fr-FR" sz="1600" dirty="0">
                  <a:solidFill>
                    <a:schemeClr val="bg1"/>
                  </a:solidFill>
                  <a:effectLst/>
                  <a:latin typeface="+mj-lt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∀</m:t>
                    </m:r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𝑖</m:t>
                    </m:r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 ∈ </m:t>
                    </m:r>
                    <m:d>
                      <m:dPr>
                        <m:begChr m:val="{"/>
                        <m:endChr m:val="}"/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1, … , </m:t>
                        </m:r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, </m:t>
                    </m:r>
                    <m:sSub>
                      <m:sSub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 </m:t>
                    </m:r>
                    <m:d>
                      <m:d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 =</m:t>
                    </m:r>
                    <m:d>
                      <m:d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fr-F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fr-F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fr-F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fr-F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num>
                          <m:den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𝜐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sSubSup>
                      <m:sSubSup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 − </m:t>
                    </m:r>
                    <m:f>
                      <m:f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𝜈</m:t>
                        </m:r>
                      </m:num>
                      <m:den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d>
                          <m:d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  − </m:t>
                    </m:r>
                    <m:f>
                      <m:f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𝜈</m:t>
                        </m:r>
                      </m:num>
                      <m:den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 </m:t>
                    </m:r>
                  </m:oMath>
                </a14:m>
                <a:endParaRPr lang="fr-FR" sz="1800" i="1" dirty="0">
                  <a:solidFill>
                    <a:schemeClr val="bg1"/>
                  </a:solidFill>
                  <a:effectLst/>
                  <a:latin typeface="+mj-lt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fr-FR" sz="18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+ </m:t>
                    </m:r>
                    <m:d>
                      <m:d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𝜐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fr-F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fr-F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num>
                          <m:den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sSubSup>
                      <m:sSubSup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 − </m:t>
                    </m:r>
                    <m:f>
                      <m:f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𝜐</m:t>
                        </m:r>
                      </m:num>
                      <m:den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d>
                          <m:d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 − </m:t>
                    </m:r>
                    <m:f>
                      <m:f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𝜐</m:t>
                        </m:r>
                      </m:num>
                      <m:den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fr-FR" sz="1800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.</a:t>
                </a:r>
                <a:endParaRPr lang="fr-FR" sz="1600" dirty="0">
                  <a:solidFill>
                    <a:schemeClr val="bg1"/>
                  </a:solidFill>
                  <a:effectLst/>
                  <a:latin typeface="+mj-lt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671A09C-7E78-BFA1-7177-075B5352E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1" y="2275981"/>
                <a:ext cx="11048999" cy="3433056"/>
              </a:xfrm>
              <a:prstGeom prst="rect">
                <a:avLst/>
              </a:prstGeom>
              <a:blipFill>
                <a:blip r:embed="rId4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re 1">
            <a:extLst>
              <a:ext uri="{FF2B5EF4-FFF2-40B4-BE49-F238E27FC236}">
                <a16:creationId xmlns:a16="http://schemas.microsoft.com/office/drawing/2014/main" id="{64B4DF95-83F3-C870-94D7-D6BB8185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38" y="740136"/>
            <a:ext cx="11054799" cy="8200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+mj-lt"/>
              </a:rPr>
              <a:t>Résolution du problème</a:t>
            </a:r>
          </a:p>
        </p:txBody>
      </p:sp>
    </p:spTree>
    <p:extLst>
      <p:ext uri="{BB962C8B-B14F-4D97-AF65-F5344CB8AC3E}">
        <p14:creationId xmlns:p14="http://schemas.microsoft.com/office/powerpoint/2010/main" val="192133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rrière-plan abstrait triangulaire">
            <a:extLst>
              <a:ext uri="{FF2B5EF4-FFF2-40B4-BE49-F238E27FC236}">
                <a16:creationId xmlns:a16="http://schemas.microsoft.com/office/drawing/2014/main" id="{B1863007-3B4E-67A1-29EE-A62F2D56A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1">
            <a:extLst>
              <a:ext uri="{FF2B5EF4-FFF2-40B4-BE49-F238E27FC236}">
                <a16:creationId xmlns:a16="http://schemas.microsoft.com/office/drawing/2014/main" id="{A15BEFE5-03D2-8475-5CB7-6046DFC4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38" y="740136"/>
            <a:ext cx="11054799" cy="8200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+mj-lt"/>
              </a:rPr>
              <a:t>Méthode de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909C104-8702-242A-4F98-4D0EA5307DFD}"/>
                  </a:ext>
                </a:extLst>
              </p:cNvPr>
              <p:cNvSpPr txBox="1"/>
              <p:nvPr/>
            </p:nvSpPr>
            <p:spPr>
              <a:xfrm>
                <a:off x="571501" y="1142990"/>
                <a:ext cx="11043536" cy="1630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, ∀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  <m:e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909C104-8702-242A-4F98-4D0EA5307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1" y="1142990"/>
                <a:ext cx="11043536" cy="1630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9A8693F-E1D7-233A-A12B-8E54094ECA92}"/>
                  </a:ext>
                </a:extLst>
              </p:cNvPr>
              <p:cNvSpPr txBox="1"/>
              <p:nvPr/>
            </p:nvSpPr>
            <p:spPr>
              <a:xfrm>
                <a:off x="1239519" y="2818799"/>
                <a:ext cx="10375517" cy="34028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bg1"/>
                  </a:solidFill>
                  <a:effectLst/>
                  <a:latin typeface="+mj-lt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dirty="0">
                    <a:solidFill>
                      <a:schemeClr val="bg1"/>
                    </a:solidFill>
                    <a:latin typeface="+mj-lt"/>
                  </a:rPr>
                  <a:t> Jacobienne de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fr-FR" dirty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fr-FR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, </m:t>
                    </m:r>
                    <m:r>
                      <a:rPr lang="fr-FR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𝛿</m:t>
                    </m:r>
                    <m:r>
                      <a:rPr lang="fr-FR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fr-FR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fr-F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fr-F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>
                    <a:solidFill>
                      <a:schemeClr val="bg1"/>
                    </a:solidFill>
                    <a:effectLst/>
                    <a:latin typeface="+mj-lt"/>
                    <a:ea typeface="MS Mincho" panose="02020609040205080304" pitchFamily="49" charset="-128"/>
                  </a:rPr>
                  <a:t> des variables utilisés juste pour cette méthode</a:t>
                </a:r>
              </a:p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chemeClr val="bg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Première équation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fr-FR" dirty="0">
                    <a:solidFill>
                      <a:schemeClr val="bg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fr-F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fr-FR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fr-F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…,</m:t>
                        </m:r>
                        <m:sSubSup>
                          <m:sSub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fr-FR" dirty="0">
                    <a:solidFill>
                      <a:schemeClr val="bg1"/>
                    </a:solidFill>
                    <a:latin typeface="+mj-lt"/>
                  </a:rPr>
                  <a:t> </a:t>
                </a:r>
              </a:p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= </m:t>
                    </m:r>
                    <m:func>
                      <m:func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→+</m:t>
                            </m:r>
                            <m:r>
                              <a:rPr lang="fr-FR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func>
                  </m:oMath>
                </a14:m>
                <a:endParaRPr lang="fr-FR" sz="18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bg1"/>
                  </a:solidFill>
                  <a:effectLst/>
                  <a:latin typeface="+mj-lt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9A8693F-E1D7-233A-A12B-8E54094EC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19" y="2818799"/>
                <a:ext cx="10375517" cy="3402855"/>
              </a:xfrm>
              <a:prstGeom prst="rect">
                <a:avLst/>
              </a:prstGeom>
              <a:blipFill>
                <a:blip r:embed="rId4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83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rrière-plan abstrait triangulaire">
            <a:extLst>
              <a:ext uri="{FF2B5EF4-FFF2-40B4-BE49-F238E27FC236}">
                <a16:creationId xmlns:a16="http://schemas.microsoft.com/office/drawing/2014/main" id="{47BF27CB-3B67-3E77-7A16-A6BAB9C2E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D2EF437-9234-6FA5-C94E-B348F7D800E1}"/>
                  </a:ext>
                </a:extLst>
              </p:cNvPr>
              <p:cNvSpPr txBox="1"/>
              <p:nvPr/>
            </p:nvSpPr>
            <p:spPr>
              <a:xfrm>
                <a:off x="571501" y="795026"/>
                <a:ext cx="11025801" cy="3141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fr-F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den>
                                      </m:f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𝜐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𝜐</m:t>
                                          </m:r>
                                        </m:num>
                                        <m:den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𝜐</m:t>
                                          </m:r>
                                        </m:num>
                                        <m:den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          ⋱</m:t>
                                      </m:r>
                                    </m:e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𝜐</m:t>
                                          </m:r>
                                        </m:num>
                                        <m:den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𝜐</m:t>
                                          </m:r>
                                        </m:num>
                                        <m:den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fr-FR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den>
                                      </m:f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𝜐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D2EF437-9234-6FA5-C94E-B348F7D80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1" y="795026"/>
                <a:ext cx="11025801" cy="3141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8C2DD09-409F-D7E9-9B09-2D78A9A49FC1}"/>
                  </a:ext>
                </a:extLst>
              </p:cNvPr>
              <p:cNvSpPr txBox="1"/>
              <p:nvPr/>
            </p:nvSpPr>
            <p:spPr>
              <a:xfrm>
                <a:off x="537038" y="4155115"/>
                <a:ext cx="11060263" cy="2128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  <m:r>
                          <a:rPr lang="fr-FR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fr-FR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FR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𝜐</m:t>
                        </m:r>
                      </m:num>
                      <m:den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FR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𝜕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 −</m:t>
                    </m:r>
                    <m:f>
                      <m:f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𝜈</m:t>
                        </m:r>
                      </m:num>
                      <m:den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+ </m:t>
                    </m:r>
                    <m:f>
                      <m:f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𝜕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 −</m:t>
                    </m:r>
                    <m:f>
                      <m:f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𝜈</m:t>
                        </m:r>
                      </m:num>
                      <m:den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− </m:t>
                    </m:r>
                    <m:f>
                      <m:fPr>
                        <m:ctrlP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fr-F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r>
                      <a:rPr lang="fr-FR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fr-F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sz="1800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8C2DD09-409F-D7E9-9B09-2D78A9A49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8" y="4155115"/>
                <a:ext cx="11060263" cy="21284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45937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456</Words>
  <Application>Microsoft Office PowerPoint</Application>
  <PresentationFormat>Grand écran</PresentationFormat>
  <Paragraphs>91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Batang</vt:lpstr>
      <vt:lpstr>Arial</vt:lpstr>
      <vt:lpstr>Avenir Next LT Pro Light</vt:lpstr>
      <vt:lpstr>Calibri</vt:lpstr>
      <vt:lpstr>Cambria Math</vt:lpstr>
      <vt:lpstr>Times New Roman</vt:lpstr>
      <vt:lpstr>AlignmentVTI</vt:lpstr>
      <vt:lpstr>          Schémas numériques implicites pour l’équation de Burgers  projet réalisé de septembre 2022 à mars 2023   Date de soutenance : 24 mars 2023</vt:lpstr>
      <vt:lpstr>Présentation PowerPoint</vt:lpstr>
      <vt:lpstr>Présentation PowerPoint</vt:lpstr>
      <vt:lpstr>Présentation PowerPoint</vt:lpstr>
      <vt:lpstr>Présentation PowerPoint</vt:lpstr>
      <vt:lpstr>Schéma de Crank-Nicolson</vt:lpstr>
      <vt:lpstr>Résolution du problème</vt:lpstr>
      <vt:lpstr>Méthode de Newton</vt:lpstr>
      <vt:lpstr>Présentation PowerPoint</vt:lpstr>
      <vt:lpstr>Implémentation informatique</vt:lpstr>
      <vt:lpstr>Résultats obtenus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Schémas numériques implicites pour l’équation de Burgers  projet réalisé de septembre 2022 à mars 2023   Date de soutenance : 24 mars 2023</dc:title>
  <dc:creator>Felix BAUBRIAUD</dc:creator>
  <cp:lastModifiedBy>Felix BAUBRIAUD</cp:lastModifiedBy>
  <cp:revision>4</cp:revision>
  <dcterms:created xsi:type="dcterms:W3CDTF">2023-03-20T16:25:08Z</dcterms:created>
  <dcterms:modified xsi:type="dcterms:W3CDTF">2023-03-22T13:21:41Z</dcterms:modified>
</cp:coreProperties>
</file>