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7" r:id="rId17"/>
    <p:sldId id="275" r:id="rId18"/>
    <p:sldId id="276" r:id="rId19"/>
    <p:sldId id="271" r:id="rId20"/>
    <p:sldId id="272" r:id="rId21"/>
    <p:sldId id="273" r:id="rId22"/>
    <p:sldId id="278" r:id="rId23"/>
    <p:sldId id="27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4"/>
    <p:restoredTop sz="95915"/>
  </p:normalViewPr>
  <p:slideViewPr>
    <p:cSldViewPr snapToGrid="0" snapToObjects="1">
      <p:cViewPr>
        <p:scale>
          <a:sx n="168" d="100"/>
          <a:sy n="168" d="100"/>
        </p:scale>
        <p:origin x="7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37E89-6FA1-1C44-9542-06D6E1E792E6}" type="datetimeFigureOut">
              <a:rPr lang="de-DE" smtClean="0"/>
              <a:t>02.12.21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7314-CE0E-9C4B-B06B-444DC5D244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626C8B-212D-E04A-A165-DEF50EE8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20E966-399E-8542-9755-E34EBA68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41E5CF-42DE-B041-A1DA-BD42198F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AD99D-AC27-B24C-8136-E61F77AE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145E-9F78-164B-B427-1F22D8EC42B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2C4DD9BC-F2B6-1743-B817-F105B802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34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94E2-EDA5-5A4F-AE06-D240778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D495E6-B9CC-9E48-8244-FCC002326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5EFDFD-3EE7-E049-9B5E-AECCB72E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826680-CFC6-2C47-B3ED-84D5DD92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093C4-245F-724C-96B8-38A14B57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90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4DCE48-4083-C946-9506-41C646612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75EFEE-D9B4-9949-B095-60BB8480B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38FEAF-BEAE-264B-BA8C-7C4F5AC6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2DDBF-DBA6-104F-9B67-BF97F2AA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9B1A7-948D-E442-8D90-325871C1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23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E931B-01CA-7B43-B5AF-342406C9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 i="0">
                <a:latin typeface="Helvetica" pitchFamily="2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196D-D1F9-E240-9DF4-2CC07B57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Light" panose="020B0403020202020204" pitchFamily="34" charset="0"/>
              </a:defRPr>
            </a:lvl1pPr>
            <a:lvl2pPr>
              <a:defRPr b="0" i="0">
                <a:latin typeface="Helvetica Light" panose="020B0403020202020204" pitchFamily="34" charset="0"/>
              </a:defRPr>
            </a:lvl2pPr>
            <a:lvl3pPr>
              <a:defRPr b="0" i="0">
                <a:latin typeface="Helvetica Light" panose="020B0403020202020204" pitchFamily="34" charset="0"/>
              </a:defRPr>
            </a:lvl3pPr>
            <a:lvl4pPr>
              <a:defRPr b="0" i="0">
                <a:latin typeface="Helvetica Light" panose="020B0403020202020204" pitchFamily="34" charset="0"/>
              </a:defRPr>
            </a:lvl4pPr>
            <a:lvl5pPr>
              <a:defRPr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0B891-63D4-CB45-9A47-874C728B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E716EC-4252-D04D-AA15-EF75CB47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7E5890-C179-1F4E-BA6C-32954CF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54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2882B-DEA5-D445-9C20-4D3E4753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F4084A-DEF6-9F4F-ADC2-0D3C3F98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DA2FC-8F02-2547-A970-645B9771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15CA5-6C01-A646-9FFE-FE8D8169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DF6E5D-7AA2-7146-82E3-9F967C0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06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06517-9BF6-C04E-9D16-A4A9112A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42245-E14C-904D-B02F-F7E346301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B0F093-D414-BD44-97C7-D1F640D5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197F68-2DD3-2C46-B5A8-9D40CA6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EBF386-857B-B247-9C20-C03B2693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7B0EA9-4316-B94F-B689-670BB192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5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11572-760C-3641-95E6-E3162E4C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0E2B71-72A6-8145-9726-C353D473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EB4089-B88E-5B46-AE92-F0AB9AA7A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42127B-E109-3540-9CEA-B9E16F6A9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96C8CE-27D0-1843-90D3-E2FF4FE14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630BEE-42F2-054C-AAD3-3394BB7F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4C5FB3-2378-A043-9B79-216CBD86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03832A-954C-394C-A43C-B3752FB5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97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1D6B-E348-C14C-A0FF-F7D72C09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756D93-F681-B848-9129-F0DC0BB2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5021D1-6007-5145-A423-495DD80F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92AD83-1159-2A42-9E64-FC4D9FCA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02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17CD47-729A-B248-B82E-A24800E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B26A06-06CF-3A4B-8244-2BDF4884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E51722-AE22-4042-B9D5-0478AACB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51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9F85E-2905-E04D-BB14-006D362F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13F92-F4A2-4C44-8DC1-5290E0FB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ED05E1-C000-6943-A3B9-81F5CBD7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0EDE0-243E-C345-B5C7-2DA2B75F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7CF8D0-40B9-3842-9A12-94072F28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FD57DA-846B-8648-9A40-A0758DE9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05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6BDA-6FB1-954E-A6FB-AA49B9EE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A016CE-2330-7040-A3DD-1CE384C75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DA07E-A718-B34F-9EDA-AD1C26E7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3C9D88-A81F-2149-82B2-942985A6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58CA6A-426F-AB44-BF26-CA40EFC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C72C0A-B027-7042-A0F1-58198445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98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20C1F6-9A05-8643-B3D7-EF6B126A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0593BB-8EDC-7E4D-99C8-9C830D3F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75A57E-9D87-6B42-910D-64CBC9016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Donnerstag, 11. November 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216E9-5C3A-9345-B52B-D384F3FAA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Felix Bieswanger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E818F0-7E14-B947-B1A1-1BF087FD2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145E-9F78-164B-B427-1F22D8EC42B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9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ef360/spectral_metr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07/978-3-319-96424-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CAIIC48513.2020.906527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CPR.2000.90601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6711E-10E8-004F-A856-8344DFC6C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919" y="1041400"/>
            <a:ext cx="10050162" cy="2387600"/>
          </a:xfrm>
        </p:spPr>
        <p:txBody>
          <a:bodyPr>
            <a:normAutofit/>
          </a:bodyPr>
          <a:lstStyle/>
          <a:p>
            <a:pPr algn="ctr"/>
            <a:r>
              <a:rPr lang="de-DE" dirty="0" err="1">
                <a:latin typeface="Helvetica Light" panose="020B0403020202020204" pitchFamily="34" charset="0"/>
              </a:rPr>
              <a:t>Exploring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biases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introduced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by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data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preprocessing</a:t>
            </a:r>
            <a:r>
              <a:rPr lang="de-DE" dirty="0">
                <a:latin typeface="Helvetica Light" panose="020B0403020202020204" pitchFamily="34" charset="0"/>
              </a:rPr>
              <a:t> in </a:t>
            </a:r>
            <a:br>
              <a:rPr lang="de-DE" dirty="0">
                <a:latin typeface="Helvetica Light" panose="020B0403020202020204" pitchFamily="34" charset="0"/>
              </a:rPr>
            </a:br>
            <a:r>
              <a:rPr lang="de-DE" dirty="0">
                <a:latin typeface="Helvetica Light" panose="020B0403020202020204" pitchFamily="34" charset="0"/>
              </a:rPr>
              <a:t>Quantum </a:t>
            </a:r>
            <a:r>
              <a:rPr lang="de-DE" dirty="0" err="1">
                <a:latin typeface="Helvetica Light" panose="020B0403020202020204" pitchFamily="34" charset="0"/>
              </a:rPr>
              <a:t>Machine</a:t>
            </a:r>
            <a:r>
              <a:rPr lang="de-DE" dirty="0">
                <a:latin typeface="Helvetica Light" panose="020B0403020202020204" pitchFamily="34" charset="0"/>
              </a:rPr>
              <a:t>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7514EB-83B2-9049-A099-AC43E35FE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9944"/>
            <a:ext cx="9144000" cy="2119140"/>
          </a:xfrm>
        </p:spPr>
        <p:txBody>
          <a:bodyPr>
            <a:normAutofit/>
          </a:bodyPr>
          <a:lstStyle/>
          <a:p>
            <a:r>
              <a:rPr lang="de-DE" sz="1700" dirty="0">
                <a:latin typeface="Helvetica" pitchFamily="2" charset="0"/>
              </a:rPr>
              <a:t>Praktikum: </a:t>
            </a:r>
            <a:r>
              <a:rPr lang="de-DE" sz="1700" dirty="0" err="1">
                <a:latin typeface="Helvetica" pitchFamily="2" charset="0"/>
              </a:rPr>
              <a:t>Advanced</a:t>
            </a:r>
            <a:r>
              <a:rPr lang="de-DE" sz="1700" dirty="0">
                <a:latin typeface="Helvetica" pitchFamily="2" charset="0"/>
              </a:rPr>
              <a:t> Topics in High Performance Computing, Data Management </a:t>
            </a:r>
            <a:r>
              <a:rPr lang="de-DE" sz="1700" dirty="0" err="1">
                <a:latin typeface="Helvetica" pitchFamily="2" charset="0"/>
              </a:rPr>
              <a:t>and</a:t>
            </a:r>
            <a:r>
              <a:rPr lang="de-DE" sz="1700" dirty="0">
                <a:latin typeface="Helvetica" pitchFamily="2" charset="0"/>
              </a:rPr>
              <a:t> Analytics </a:t>
            </a:r>
            <a:r>
              <a:rPr lang="de-DE" sz="1700" dirty="0" err="1">
                <a:latin typeface="Helvetica" pitchFamily="2" charset="0"/>
              </a:rPr>
              <a:t>WiSe</a:t>
            </a:r>
            <a:r>
              <a:rPr lang="de-DE" sz="1700" dirty="0">
                <a:latin typeface="Helvetica" pitchFamily="2" charset="0"/>
              </a:rPr>
              <a:t> 21/22</a:t>
            </a:r>
          </a:p>
          <a:p>
            <a:endParaRPr lang="de-DE" dirty="0">
              <a:latin typeface="Helvetica" pitchFamily="2" charset="0"/>
            </a:endParaRPr>
          </a:p>
          <a:p>
            <a:r>
              <a:rPr lang="de-DE" dirty="0">
                <a:latin typeface="Helvetica" pitchFamily="2" charset="0"/>
              </a:rPr>
              <a:t>Felix Bieswanger mit </a:t>
            </a:r>
          </a:p>
          <a:p>
            <a:r>
              <a:rPr lang="de-DE" dirty="0">
                <a:latin typeface="Helvetica" pitchFamily="2" charset="0"/>
              </a:rPr>
              <a:t>Betreuer: Eileen </a:t>
            </a:r>
            <a:r>
              <a:rPr lang="de-DE" dirty="0" err="1">
                <a:latin typeface="Helvetica" pitchFamily="2" charset="0"/>
              </a:rPr>
              <a:t>Kuehn</a:t>
            </a:r>
            <a:r>
              <a:rPr lang="de-DE" dirty="0">
                <a:latin typeface="Helvetica" pitchFamily="2" charset="0"/>
              </a:rPr>
              <a:t> &amp; Christof </a:t>
            </a:r>
            <a:r>
              <a:rPr lang="de-DE" dirty="0" err="1">
                <a:latin typeface="Helvetica" pitchFamily="2" charset="0"/>
              </a:rPr>
              <a:t>Wendenius</a:t>
            </a:r>
            <a:endParaRPr lang="de-DE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2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5DBC-36E8-2A47-9074-D731DF7A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</a:t>
            </a:r>
            <a:r>
              <a:rPr lang="en-DE" dirty="0"/>
              <a:t> Discriminat Ratio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2493-C372-3348-8C70-5ADC7A38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measures the overlap between the values of the features in different classes </a:t>
            </a:r>
            <a:endParaRPr lang="en-DE" dirty="0"/>
          </a:p>
          <a:p>
            <a:r>
              <a:rPr lang="en-GB" dirty="0"/>
              <a:t>S</a:t>
            </a:r>
            <a:r>
              <a:rPr lang="en-DE" dirty="0"/>
              <a:t>ince Features are considered seperatly, not so good applicaple for raw image data (since features are strongy correlated)</a:t>
            </a:r>
            <a:endParaRPr lang="en-GB" dirty="0"/>
          </a:p>
          <a:p>
            <a:r>
              <a:rPr lang="en-GB" dirty="0"/>
              <a:t>BUT applicable for pre-processed Images with </a:t>
            </a:r>
            <a:r>
              <a:rPr lang="en-GB" dirty="0" err="1"/>
              <a:t>e.g</a:t>
            </a:r>
            <a:r>
              <a:rPr lang="en-GB" dirty="0"/>
              <a:t> PCA, because Features now represent … more </a:t>
            </a:r>
          </a:p>
          <a:p>
            <a:r>
              <a:rPr lang="en-GB" dirty="0"/>
              <a:t>Auch </a:t>
            </a:r>
            <a:r>
              <a:rPr lang="en-GB" dirty="0" err="1"/>
              <a:t>genannt</a:t>
            </a:r>
            <a:r>
              <a:rPr lang="en-GB" dirty="0"/>
              <a:t> in paper</a:t>
            </a:r>
            <a:br>
              <a:rPr lang="en-GB" dirty="0"/>
            </a:br>
            <a:r>
              <a:rPr lang="en-GB" sz="900" dirty="0" err="1"/>
              <a:t>Sotoca</a:t>
            </a:r>
            <a:r>
              <a:rPr lang="en-GB" sz="900" dirty="0"/>
              <a:t>, J. M., Sánchez, J. S., &amp; </a:t>
            </a:r>
            <a:r>
              <a:rPr lang="en-GB" sz="900" dirty="0" err="1"/>
              <a:t>Mollineda</a:t>
            </a:r>
            <a:r>
              <a:rPr lang="en-GB" sz="900" dirty="0"/>
              <a:t>, R. A. (2005). A review of data complexity measures and their applicability to pattern classification problems. </a:t>
            </a:r>
            <a:r>
              <a:rPr lang="en-GB" sz="900" dirty="0" err="1"/>
              <a:t>Actas</a:t>
            </a:r>
            <a:r>
              <a:rPr lang="en-GB" sz="900" dirty="0"/>
              <a:t> del III Taller Nacional de </a:t>
            </a:r>
            <a:r>
              <a:rPr lang="en-GB" sz="900" dirty="0" err="1"/>
              <a:t>Mineria</a:t>
            </a:r>
            <a:r>
              <a:rPr lang="en-GB" sz="900" dirty="0"/>
              <a:t> de </a:t>
            </a:r>
            <a:r>
              <a:rPr lang="en-GB" sz="900" dirty="0" err="1"/>
              <a:t>Datos</a:t>
            </a:r>
            <a:r>
              <a:rPr lang="en-GB" sz="900" dirty="0"/>
              <a:t> y </a:t>
            </a:r>
            <a:r>
              <a:rPr lang="en-GB" sz="900" dirty="0" err="1"/>
              <a:t>Aprendizaje</a:t>
            </a:r>
            <a:r>
              <a:rPr lang="en-GB" sz="900" dirty="0"/>
              <a:t>.–TAMIDA.</a:t>
            </a:r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1697-E53D-E84D-8619-A73FB3FA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CEAF-CCC0-AE4B-A527-82548EBF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B29E-C8BA-9148-A3A8-596CECC5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62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DA1E-44B0-E143-94D6-39718FBE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ToDos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1A35-A561-0943-ABC6-4F1C9344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Fisher</a:t>
            </a:r>
            <a:r>
              <a:rPr lang="en-DE" dirty="0"/>
              <a:t> berechnen für alle zahlen paare</a:t>
            </a:r>
          </a:p>
          <a:p>
            <a:endParaRPr lang="en-DE" dirty="0"/>
          </a:p>
          <a:p>
            <a:r>
              <a:rPr lang="en-DE" dirty="0"/>
              <a:t>Entropy pro Klasse</a:t>
            </a:r>
          </a:p>
          <a:p>
            <a:endParaRPr lang="en-DE" dirty="0"/>
          </a:p>
          <a:p>
            <a:r>
              <a:rPr lang="en-DE" dirty="0"/>
              <a:t>NN als Experiment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b="1" dirty="0"/>
              <a:t>Welcher ist stabilste oder compute time etc..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D750-F421-C945-B66A-7D39CFA3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4B79-1A9B-D244-9BC8-53684E2C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79F2-411E-E146-9F3D-819C8E49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7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25A0-DC11-5242-90B5-AD67DA70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Max. </a:t>
            </a:r>
            <a:r>
              <a:rPr lang="en-GB" dirty="0"/>
              <a:t>Fisher</a:t>
            </a:r>
            <a:r>
              <a:rPr lang="en-DE" dirty="0"/>
              <a:t> Ratio: Was bedeuten die Werte eig?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3A3A-9BD0-DC49-A0D0-F31964DA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Grob</a:t>
            </a:r>
            <a:r>
              <a:rPr lang="en-GB" dirty="0"/>
              <a:t> </a:t>
            </a:r>
            <a:r>
              <a:rPr lang="en-GB" dirty="0" err="1"/>
              <a:t>gesagt</a:t>
            </a:r>
            <a:r>
              <a:rPr lang="en-GB" dirty="0"/>
              <a:t>, </a:t>
            </a:r>
            <a:r>
              <a:rPr lang="en-GB" dirty="0" err="1"/>
              <a:t>berechnet</a:t>
            </a:r>
            <a:r>
              <a:rPr lang="en-GB" dirty="0"/>
              <a:t> das F1-Maß das </a:t>
            </a:r>
            <a:r>
              <a:rPr lang="en-GB" dirty="0" err="1"/>
              <a:t>Verhältnis</a:t>
            </a:r>
            <a:r>
              <a:rPr lang="en-GB" dirty="0"/>
              <a:t> der </a:t>
            </a:r>
            <a:r>
              <a:rPr lang="en-GB" dirty="0" err="1"/>
              <a:t>Streuung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den Klassen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Streuung</a:t>
            </a:r>
            <a:r>
              <a:rPr lang="en-GB" dirty="0"/>
              <a:t> </a:t>
            </a:r>
            <a:r>
              <a:rPr lang="en-GB" dirty="0" err="1"/>
              <a:t>innerhalb</a:t>
            </a:r>
            <a:r>
              <a:rPr lang="en-GB" dirty="0"/>
              <a:t> der Klassen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jedes</a:t>
            </a:r>
            <a:r>
              <a:rPr lang="en-GB" dirty="0"/>
              <a:t> </a:t>
            </a:r>
            <a:r>
              <a:rPr lang="en-GB" dirty="0" err="1"/>
              <a:t>Merkmal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niedrige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des F1-Maßes an </a:t>
            </a:r>
            <a:r>
              <a:rPr lang="en-GB" dirty="0" err="1"/>
              <a:t>zeigen</a:t>
            </a:r>
            <a:r>
              <a:rPr lang="en-GB" dirty="0"/>
              <a:t> an, </a:t>
            </a:r>
            <a:r>
              <a:rPr lang="en-GB" dirty="0" err="1"/>
              <a:t>dass</a:t>
            </a:r>
            <a:r>
              <a:rPr lang="en-GB" dirty="0"/>
              <a:t> es </a:t>
            </a:r>
            <a:r>
              <a:rPr lang="en-GB" dirty="0" err="1"/>
              <a:t>mindestens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Merkmal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, </a:t>
            </a:r>
            <a:r>
              <a:rPr lang="en-GB" dirty="0" err="1"/>
              <a:t>dessen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geringe</a:t>
            </a:r>
            <a:r>
              <a:rPr lang="en-GB" dirty="0"/>
              <a:t> </a:t>
            </a:r>
            <a:r>
              <a:rPr lang="en-GB" dirty="0" err="1"/>
              <a:t>Überlappung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den </a:t>
            </a:r>
            <a:r>
              <a:rPr lang="en-GB" dirty="0" err="1"/>
              <a:t>verschiedenen</a:t>
            </a:r>
            <a:r>
              <a:rPr lang="en-GB" dirty="0"/>
              <a:t> Klassen </a:t>
            </a:r>
            <a:r>
              <a:rPr lang="en-GB" dirty="0" err="1"/>
              <a:t>aufweisen</a:t>
            </a:r>
            <a:r>
              <a:rPr lang="en-GB" dirty="0"/>
              <a:t> </a:t>
            </a:r>
            <a:r>
              <a:rPr lang="en-GB" b="1" dirty="0"/>
              <a:t>=&gt; </a:t>
            </a:r>
            <a:r>
              <a:rPr lang="en-GB" b="1" dirty="0" err="1"/>
              <a:t>geringe</a:t>
            </a:r>
            <a:r>
              <a:rPr lang="en-GB" b="1" dirty="0"/>
              <a:t> </a:t>
            </a:r>
            <a:r>
              <a:rPr lang="en-GB" b="1" dirty="0" err="1"/>
              <a:t>Überlappung</a:t>
            </a:r>
            <a:r>
              <a:rPr lang="en-GB" b="1" dirty="0"/>
              <a:t> </a:t>
            </a:r>
            <a:r>
              <a:rPr lang="en-GB" b="1" dirty="0" err="1"/>
              <a:t>beudeutet</a:t>
            </a:r>
            <a:r>
              <a:rPr lang="en-GB" b="1" dirty="0"/>
              <a:t> </a:t>
            </a:r>
            <a:r>
              <a:rPr lang="en-GB" b="1" dirty="0" err="1"/>
              <a:t>einfacher</a:t>
            </a:r>
            <a:r>
              <a:rPr lang="en-GB" b="1" dirty="0"/>
              <a:t> </a:t>
            </a:r>
            <a:r>
              <a:rPr lang="en-GB" b="1" dirty="0" err="1"/>
              <a:t>klassifizierbar</a:t>
            </a:r>
            <a:endParaRPr lang="en-GB" b="1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2ADD-6541-5F49-8709-CA1FB6AD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1D9EE-95E1-B744-8C81-288841E5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F750-B767-4442-8F59-DF8E8B0F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5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316D-5A9C-E846-B88F-162A329A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Neues Measure mit Entropy - Einführung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47E2-CC2C-7044-A8F5-96ADBA1A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B913-23D3-3F4D-9FDC-CEEBC29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1132-1DD2-4A45-8FEF-04A1B0E1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12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ADAF7-1ABB-374B-B8A0-C424724F0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2" r="22478"/>
          <a:stretch/>
        </p:blipFill>
        <p:spPr>
          <a:xfrm>
            <a:off x="1475838" y="1557986"/>
            <a:ext cx="4211123" cy="4211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02748-28C0-854C-A952-40F360898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38" r="21438"/>
          <a:stretch/>
        </p:blipFill>
        <p:spPr>
          <a:xfrm>
            <a:off x="6825264" y="1549021"/>
            <a:ext cx="4211122" cy="4211122"/>
          </a:xfrm>
          <a:prstGeom prst="rect">
            <a:avLst/>
          </a:prstGeom>
        </p:spPr>
      </p:pic>
      <p:sp>
        <p:nvSpPr>
          <p:cNvPr id="9" name="L-shape 8">
            <a:extLst>
              <a:ext uri="{FF2B5EF4-FFF2-40B4-BE49-F238E27FC236}">
                <a16:creationId xmlns:a16="http://schemas.microsoft.com/office/drawing/2014/main" id="{9740A617-7AC5-8E47-A9F6-96F726404502}"/>
              </a:ext>
            </a:extLst>
          </p:cNvPr>
          <p:cNvSpPr/>
          <p:nvPr/>
        </p:nvSpPr>
        <p:spPr>
          <a:xfrm>
            <a:off x="3190240" y="6048692"/>
            <a:ext cx="518160" cy="61531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A4EAF527-D16A-7C41-9272-D5162DCA0BEE}"/>
              </a:ext>
            </a:extLst>
          </p:cNvPr>
          <p:cNvSpPr/>
          <p:nvPr/>
        </p:nvSpPr>
        <p:spPr>
          <a:xfrm rot="16200000">
            <a:off x="8605298" y="5965280"/>
            <a:ext cx="615314" cy="726257"/>
          </a:xfrm>
          <a:prstGeom prst="corner">
            <a:avLst>
              <a:gd name="adj1" fmla="val 50000"/>
              <a:gd name="adj2" fmla="val 36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924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316D-5A9C-E846-B88F-162A329A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Neues Measure mit Entropy – reine Entropy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47E2-CC2C-7044-A8F5-96ADBA1A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B913-23D3-3F4D-9FDC-CEEBC29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1132-1DD2-4A45-8FEF-04A1B0E1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13</a:t>
            </a:fld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1AAC0F-1970-3849-A0DE-0CDE2EFD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1414272"/>
            <a:ext cx="3708400" cy="1892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CC2233-1D51-8140-ABE6-AD5713C63FC4}"/>
              </a:ext>
            </a:extLst>
          </p:cNvPr>
          <p:cNvSpPr txBox="1"/>
          <p:nvPr/>
        </p:nvSpPr>
        <p:spPr>
          <a:xfrm>
            <a:off x="579120" y="3850640"/>
            <a:ext cx="10982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itchFamily="2" charset="0"/>
              </a:rPr>
              <a:t>je dunkler ein Pixel, desto mehr Entropie/ mehr Information (da die Pixelwerte stark variieren)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de-DE" dirty="0">
                <a:latin typeface="Helvetica" pitchFamily="2" charset="0"/>
              </a:rPr>
              <a:t>daraus folgt, dass je heller ein Pixel, desto mehr ist dieser ein Merkmal für Klasse (das immer gleich bleibt)</a:t>
            </a:r>
          </a:p>
          <a:p>
            <a:pPr marL="285750" indent="-285750">
              <a:buFont typeface="Symbol" pitchFamily="2" charset="2"/>
              <a:buChar char="Þ"/>
            </a:pPr>
            <a:endParaRPr lang="de-DE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itchFamily="2" charset="0"/>
              </a:rPr>
              <a:t>Man weis nun nur ob, der Pixel eher gleich bleibt; nicht aber ob dieser sich eignet, um die Klasse zu trennen</a:t>
            </a:r>
          </a:p>
          <a:p>
            <a:r>
              <a:rPr lang="de-DE" dirty="0">
                <a:latin typeface="Helvetica" pitchFamily="2" charset="0"/>
              </a:rPr>
              <a:t>=&gt; Problem ist: was ist wenn Pixel in beiden Klassen immer Schwarz ist: dann hat man für beide Klassen eine niedrige </a:t>
            </a:r>
            <a:r>
              <a:rPr lang="de-DE" dirty="0" err="1">
                <a:latin typeface="Helvetica" pitchFamily="2" charset="0"/>
              </a:rPr>
              <a:t>Entropy</a:t>
            </a:r>
            <a:r>
              <a:rPr lang="de-DE" dirty="0">
                <a:latin typeface="Helvetica" pitchFamily="2" charset="0"/>
              </a:rPr>
              <a:t> aka ein Merkmal, jedoch kann man sie trotzdem nicht trennen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8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316D-5A9C-E846-B88F-162A329A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Neues Measure mit Entropy – Durchschnitte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47E2-CC2C-7044-A8F5-96ADBA1A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B913-23D3-3F4D-9FDC-CEEBC29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1132-1DD2-4A45-8FEF-04A1B0E1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C2233-1D51-8140-ABE6-AD5713C63FC4}"/>
              </a:ext>
            </a:extLst>
          </p:cNvPr>
          <p:cNvSpPr txBox="1"/>
          <p:nvPr/>
        </p:nvSpPr>
        <p:spPr>
          <a:xfrm>
            <a:off x="604520" y="3606892"/>
            <a:ext cx="1098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itchFamily="2" charset="0"/>
              </a:rPr>
              <a:t>Um herauszufinden, ob ein Pixel sich eignet, um die Klassen zu trennen, wird der Unterschied der Mittelwerte betrachtet</a:t>
            </a:r>
          </a:p>
          <a:p>
            <a:endParaRPr lang="de-DE" dirty="0">
              <a:latin typeface="Helvetic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266E3-CD97-844E-96A5-2668A02E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96" y="1690688"/>
            <a:ext cx="4656808" cy="16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8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1A59-1208-FD43-B59D-546AE9E3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81"/>
            <a:ext cx="10515600" cy="2407194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de-DE" sz="1800" b="1" dirty="0">
                <a:latin typeface="Helvetica" pitchFamily="2" charset="0"/>
              </a:rPr>
              <a:t>Idee: Wenn einer der beiden Klassen in einem Pixel eine geringe Entropie hat, und gleichzeitig die Differenz der Klassendurchschnitte hoch, dann ist dieses gut für die Trennung der Klassen geeignet.</a:t>
            </a:r>
          </a:p>
          <a:p>
            <a:pPr marL="285750" indent="-285750"/>
            <a:endParaRPr lang="de-DE" sz="1800" b="1" dirty="0">
              <a:latin typeface="Helvetica" pitchFamily="2" charset="0"/>
            </a:endParaRPr>
          </a:p>
          <a:p>
            <a:pPr marL="285750" indent="-285750"/>
            <a:r>
              <a:rPr lang="de-DE" sz="1800" dirty="0">
                <a:latin typeface="Helvetica" pitchFamily="2" charset="0"/>
              </a:rPr>
              <a:t>Man schaut sich nur die kleine Entropie je Pixel </a:t>
            </a:r>
            <a:r>
              <a:rPr lang="de-DE" sz="1800" dirty="0" err="1">
                <a:latin typeface="Helvetica" pitchFamily="2" charset="0"/>
              </a:rPr>
              <a:t>bsp</a:t>
            </a:r>
            <a:r>
              <a:rPr lang="de-DE" sz="1800" dirty="0">
                <a:latin typeface="Helvetica" pitchFamily="2" charset="0"/>
              </a:rPr>
              <a:t> links oben -&gt; Class 1 gering</a:t>
            </a:r>
          </a:p>
          <a:p>
            <a:pPr marL="742950" lvl="1" indent="-285750"/>
            <a:r>
              <a:rPr lang="de-DE" sz="1800" dirty="0">
                <a:latin typeface="Helvetica" pitchFamily="2" charset="0"/>
              </a:rPr>
              <a:t>Klasse 1 hat niedrige Entropie , Klasse 0 eher nicht so </a:t>
            </a:r>
          </a:p>
          <a:p>
            <a:pPr marL="742950" lvl="1" indent="-285750"/>
            <a:r>
              <a:rPr lang="de-DE" sz="1800" dirty="0">
                <a:latin typeface="Helvetica" pitchFamily="2" charset="0"/>
              </a:rPr>
              <a:t>Durch den </a:t>
            </a:r>
            <a:r>
              <a:rPr lang="de-DE" sz="1800" dirty="0" err="1">
                <a:latin typeface="Helvetica" pitchFamily="2" charset="0"/>
              </a:rPr>
              <a:t>Difference</a:t>
            </a:r>
            <a:r>
              <a:rPr lang="de-DE" sz="1800" dirty="0">
                <a:latin typeface="Helvetica" pitchFamily="2" charset="0"/>
              </a:rPr>
              <a:t> in </a:t>
            </a:r>
            <a:r>
              <a:rPr lang="de-DE" sz="1800" dirty="0" err="1">
                <a:latin typeface="Helvetica" pitchFamily="2" charset="0"/>
              </a:rPr>
              <a:t>Mean</a:t>
            </a:r>
            <a:r>
              <a:rPr lang="de-DE" sz="1800" dirty="0">
                <a:latin typeface="Helvetica" pitchFamily="2" charset="0"/>
              </a:rPr>
              <a:t>, </a:t>
            </a:r>
            <a:r>
              <a:rPr lang="de-DE" sz="1800" dirty="0" err="1">
                <a:latin typeface="Helvetica" pitchFamily="2" charset="0"/>
              </a:rPr>
              <a:t>weiss</a:t>
            </a:r>
            <a:r>
              <a:rPr lang="de-DE" sz="1800" dirty="0">
                <a:latin typeface="Helvetica" pitchFamily="2" charset="0"/>
              </a:rPr>
              <a:t> man aber, dass Klasse 0 eher im Dunklen Bereich schwankt</a:t>
            </a:r>
          </a:p>
          <a:p>
            <a:endParaRPr lang="en-DE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C4A8-769A-8542-B5B3-5B1966B4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E00C-EF21-F14C-9657-65EFA97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FBF1-086B-D047-8828-99415AED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DD5BB-E9DB-6342-B3AB-A7EF9B14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11" y="2707299"/>
            <a:ext cx="3548477" cy="12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87858E-CBF9-134C-9315-10FF4C1B1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11" y="1566432"/>
            <a:ext cx="2235794" cy="11408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4DCC2D2-ACFB-9343-A582-A37D6482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Neues Measure mit Entropy – Zusammensetzung</a:t>
            </a:r>
          </a:p>
        </p:txBody>
      </p:sp>
    </p:spTree>
    <p:extLst>
      <p:ext uri="{BB962C8B-B14F-4D97-AF65-F5344CB8AC3E}">
        <p14:creationId xmlns:p14="http://schemas.microsoft.com/office/powerpoint/2010/main" val="159370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316D-5A9C-E846-B88F-162A329A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Neues Measure mit Entropy – Skalierung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47E2-CC2C-7044-A8F5-96ADBA1A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B913-23D3-3F4D-9FDC-CEEBC29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1132-1DD2-4A45-8FEF-04A1B0E1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16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FB8DC-C4C7-EE4A-A813-DF298E9AE0C6}"/>
              </a:ext>
            </a:extLst>
          </p:cNvPr>
          <p:cNvSpPr txBox="1"/>
          <p:nvPr/>
        </p:nvSpPr>
        <p:spPr>
          <a:xfrm>
            <a:off x="711200" y="1341120"/>
            <a:ext cx="1098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Helvetica" pitchFamily="2" charset="0"/>
              </a:rPr>
              <a:t>Ziel: beide Komponenten auf den Wertebereich 0 ,1 skalieren (beide Komponenten sollen gleich viel zum </a:t>
            </a:r>
            <a:r>
              <a:rPr lang="de-DE" dirty="0" err="1">
                <a:latin typeface="Helvetica" pitchFamily="2" charset="0"/>
              </a:rPr>
              <a:t>Measure</a:t>
            </a:r>
            <a:r>
              <a:rPr lang="de-DE" dirty="0">
                <a:latin typeface="Helvetica" pitchFamily="2" charset="0"/>
              </a:rPr>
              <a:t> beitragen)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E0A20-F928-A349-B5A0-9A78F41D0F85}"/>
                  </a:ext>
                </a:extLst>
              </p:cNvPr>
              <p:cNvSpPr txBox="1"/>
              <p:nvPr/>
            </p:nvSpPr>
            <p:spPr>
              <a:xfrm>
                <a:off x="497841" y="2317929"/>
                <a:ext cx="5400000" cy="4072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b="1" u="sng" spc="600" dirty="0">
                    <a:latin typeface="HELVETICA LIGHT" panose="020B0403020202020204" pitchFamily="34" charset="0"/>
                  </a:rPr>
                  <a:t>ENTROPIE</a:t>
                </a:r>
              </a:p>
              <a:p>
                <a:endParaRPr lang="en-DE" dirty="0">
                  <a:latin typeface="Helvetica Light" panose="020B0403020202020204" pitchFamily="34" charset="0"/>
                </a:endParaRPr>
              </a:p>
              <a:p>
                <a:pPr algn="ctr"/>
                <a:r>
                  <a:rPr lang="en-GB" b="1" dirty="0">
                    <a:latin typeface="Helvetica Light" panose="020B0403020202020204" pitchFamily="34" charset="0"/>
                  </a:rPr>
                  <a:t>max</a:t>
                </a:r>
                <a:r>
                  <a:rPr lang="en-GB" dirty="0">
                    <a:latin typeface="Helvetica Light" panose="020B0403020202020204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de-DE" smtClean="0">
                            <a:latin typeface="Helvetica Light" panose="020B0403020202020204" pitchFamily="34" charset="0"/>
                          </a:rPr>
                          <m:t> * </m:t>
                        </m:r>
                        <m:func>
                          <m:funcPr>
                            <m:ctrlPr>
                              <a:rPr lang="de-DE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de-DE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en-DE" dirty="0">
                    <a:latin typeface="Helvetica Light" panose="020B0403020202020204" pitchFamily="34" charset="0"/>
                  </a:rPr>
                  <a:t> = </a:t>
                </a:r>
                <a:r>
                  <a:rPr lang="en-DE" b="1" dirty="0">
                    <a:latin typeface="HELVETICA LIGHT" panose="020B0403020202020204" pitchFamily="34" charset="0"/>
                  </a:rPr>
                  <a:t>8</a:t>
                </a:r>
              </a:p>
              <a:p>
                <a:pPr algn="ctr"/>
                <a:endParaRPr lang="en-DE" sz="1600" dirty="0">
                  <a:latin typeface="Helvetica Light" panose="020B0403020202020204" pitchFamily="34" charset="0"/>
                </a:endParaRPr>
              </a:p>
              <a:p>
                <a:pPr algn="ctr"/>
                <a:r>
                  <a:rPr lang="en-GB" sz="1600" dirty="0" err="1">
                    <a:latin typeface="Helvetica Light" panose="020B0403020202020204" pitchFamily="34" charset="0"/>
                  </a:rPr>
                  <a:t>jeder</a:t>
                </a:r>
                <a:r>
                  <a:rPr lang="en-GB" sz="1600" dirty="0">
                    <a:latin typeface="Helvetica Light" panose="020B0403020202020204" pitchFamily="34" charset="0"/>
                  </a:rPr>
                  <a:t> grayscale value </a:t>
                </a:r>
                <a:r>
                  <a:rPr lang="en-GB" sz="1600" dirty="0" err="1">
                    <a:latin typeface="Helvetica Light" panose="020B0403020202020204" pitchFamily="34" charset="0"/>
                  </a:rPr>
                  <a:t>kommt</a:t>
                </a:r>
                <a:r>
                  <a:rPr lang="en-GB" sz="1600" dirty="0">
                    <a:latin typeface="Helvetica Light" panose="020B0403020202020204" pitchFamily="34" charset="0"/>
                  </a:rPr>
                  <a:t> </a:t>
                </a:r>
                <a:r>
                  <a:rPr lang="en-GB" sz="1600" dirty="0" err="1">
                    <a:latin typeface="Helvetica Light" panose="020B0403020202020204" pitchFamily="34" charset="0"/>
                  </a:rPr>
                  <a:t>gleich</a:t>
                </a:r>
                <a:r>
                  <a:rPr lang="en-GB" sz="1600" dirty="0">
                    <a:latin typeface="Helvetica Light" panose="020B0403020202020204" pitchFamily="34" charset="0"/>
                  </a:rPr>
                  <a:t> oft </a:t>
                </a:r>
                <a:r>
                  <a:rPr lang="en-GB" sz="1600" dirty="0" err="1">
                    <a:latin typeface="Helvetica Light" panose="020B0403020202020204" pitchFamily="34" charset="0"/>
                  </a:rPr>
                  <a:t>vor</a:t>
                </a:r>
                <a:endParaRPr lang="en-GB" sz="1600" dirty="0">
                  <a:latin typeface="Helvetica Light" panose="020B0403020202020204" pitchFamily="34" charset="0"/>
                </a:endParaRPr>
              </a:p>
              <a:p>
                <a:pPr algn="ctr"/>
                <a:r>
                  <a:rPr lang="en-DE" sz="1600" dirty="0">
                    <a:latin typeface="Helvetica Light" panose="020B0403020202020204" pitchFamily="34" charset="0"/>
                  </a:rPr>
                  <a:t>(values der feature sind gleichverteilt)</a:t>
                </a:r>
              </a:p>
              <a:p>
                <a:pPr algn="ctr"/>
                <a:endParaRPr lang="en-DE" sz="1600" dirty="0">
                  <a:latin typeface="Helvetica Light" panose="020B0403020202020204" pitchFamily="34" charset="0"/>
                </a:endParaRPr>
              </a:p>
              <a:p>
                <a:pPr algn="ctr"/>
                <a:r>
                  <a:rPr lang="en-DE" b="1" dirty="0">
                    <a:latin typeface="Helvetica Light" panose="020B0403020202020204" pitchFamily="34" charset="0"/>
                  </a:rPr>
                  <a:t>min</a:t>
                </a:r>
                <a:r>
                  <a:rPr lang="en-DE" sz="1600" dirty="0">
                    <a:latin typeface="Helvetica Light" panose="020B0403020202020204" pitchFamily="34" charset="0"/>
                  </a:rPr>
                  <a:t> = -1 * log2 1 = </a:t>
                </a:r>
                <a:r>
                  <a:rPr lang="en-DE" sz="1600" b="1" dirty="0">
                    <a:latin typeface="Helvetica Light" panose="020B0403020202020204" pitchFamily="34" charset="0"/>
                  </a:rPr>
                  <a:t>0</a:t>
                </a:r>
              </a:p>
              <a:p>
                <a:pPr algn="ctr"/>
                <a:r>
                  <a:rPr lang="en-GB" sz="1600" dirty="0">
                    <a:latin typeface="Helvetica Light" panose="020B0403020202020204" pitchFamily="34" charset="0"/>
                  </a:rPr>
                  <a:t>I</a:t>
                </a:r>
                <a:r>
                  <a:rPr lang="en-DE" sz="1600" dirty="0">
                    <a:latin typeface="Helvetica Light" panose="020B0403020202020204" pitchFamily="34" charset="0"/>
                  </a:rPr>
                  <a:t>mmer der selbe grayscale value</a:t>
                </a:r>
              </a:p>
              <a:p>
                <a:pPr algn="ctr"/>
                <a:endParaRPr lang="en-DE" sz="1600" dirty="0">
                  <a:latin typeface="Helvetica Light" panose="020B0403020202020204" pitchFamily="34" charset="0"/>
                </a:endParaRPr>
              </a:p>
              <a:p>
                <a:pPr algn="ctr"/>
                <a:r>
                  <a:rPr lang="en-DE" sz="1600" dirty="0">
                    <a:latin typeface="Helvetica Light" panose="020B0403020202020204" pitchFamily="34" charset="0"/>
                  </a:rPr>
                  <a:t>Niedrige Werte, sprechen für eine hohe Separierbarkeit</a:t>
                </a:r>
              </a:p>
              <a:p>
                <a:pPr algn="ctr"/>
                <a:r>
                  <a:rPr lang="en-DE" sz="2000" dirty="0">
                    <a:latin typeface="Helvetica Light" panose="020B0403020202020204" pitchFamily="34" charset="0"/>
                  </a:rPr>
                  <a:t>=&gt;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func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den>
                    </m:f>
                  </m:oMath>
                </a14:m>
                <a:r>
                  <a:rPr lang="de-DE" sz="2000" dirty="0">
                    <a:latin typeface="Helvetica Light" panose="020B0403020202020204" pitchFamily="34" charset="0"/>
                  </a:rPr>
                  <a:t>  </a:t>
                </a:r>
                <a:r>
                  <a:rPr lang="de-DE" sz="1600" dirty="0">
                    <a:latin typeface="Helvetica Light" panose="020B0403020202020204" pitchFamily="34" charset="0"/>
                  </a:rPr>
                  <a:t>(</a:t>
                </a:r>
                <a:r>
                  <a:rPr lang="en-DE" sz="1600" b="1" dirty="0">
                    <a:latin typeface="Helvetica Light" panose="020B0403020202020204" pitchFamily="34" charset="0"/>
                  </a:rPr>
                  <a:t>Invertierung</a:t>
                </a:r>
                <a:r>
                  <a:rPr lang="de-DE" sz="1600" dirty="0">
                    <a:latin typeface="Helvetica Light" panose="020B0403020202020204" pitchFamily="34" charset="0"/>
                  </a:rPr>
                  <a:t>)</a:t>
                </a:r>
              </a:p>
              <a:p>
                <a:pPr algn="ctr"/>
                <a:endParaRPr lang="en-DE" sz="1600" dirty="0">
                  <a:latin typeface="Helvetica Light" panose="020B0403020202020204" pitchFamily="34" charset="0"/>
                </a:endParaRPr>
              </a:p>
              <a:p>
                <a:pPr algn="ctr"/>
                <a:r>
                  <a:rPr lang="en-DE" sz="1600" dirty="0">
                    <a:latin typeface="Helvetica Light" panose="020B0403020202020204" pitchFamily="34" charset="0"/>
                  </a:rPr>
                  <a:t>Hohe Werte, sprechen für hohe Separierbarkeit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E0A20-F928-A349-B5A0-9A78F41D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1" y="2317929"/>
                <a:ext cx="5400000" cy="4072269"/>
              </a:xfrm>
              <a:prstGeom prst="rect">
                <a:avLst/>
              </a:prstGeom>
              <a:blipFill>
                <a:blip r:embed="rId2"/>
                <a:stretch>
                  <a:fillRect t="-6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29E5B80-5430-194A-AFDC-F41029C3C69C}"/>
              </a:ext>
            </a:extLst>
          </p:cNvPr>
          <p:cNvSpPr txBox="1"/>
          <p:nvPr/>
        </p:nvSpPr>
        <p:spPr>
          <a:xfrm>
            <a:off x="6294161" y="2322373"/>
            <a:ext cx="5400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b="1" u="sng" spc="600" dirty="0">
                <a:latin typeface="HELVETICA LIGHT" panose="020B0403020202020204" pitchFamily="34" charset="0"/>
              </a:rPr>
              <a:t>Difference in Means</a:t>
            </a:r>
          </a:p>
          <a:p>
            <a:endParaRPr lang="en-DE" dirty="0">
              <a:latin typeface="Helvetica Light" panose="020B0403020202020204" pitchFamily="34" charset="0"/>
            </a:endParaRPr>
          </a:p>
          <a:p>
            <a:pPr algn="ctr"/>
            <a:r>
              <a:rPr lang="en-GB" b="1" dirty="0">
                <a:latin typeface="Helvetica Light" panose="020B0403020202020204" pitchFamily="34" charset="0"/>
              </a:rPr>
              <a:t>max</a:t>
            </a:r>
            <a:r>
              <a:rPr lang="en-GB" dirty="0">
                <a:latin typeface="Helvetica Light" panose="020B0403020202020204" pitchFamily="34" charset="0"/>
              </a:rPr>
              <a:t> = </a:t>
            </a:r>
            <a:r>
              <a:rPr lang="en-GB" b="1" dirty="0">
                <a:latin typeface="Helvetica Light" panose="020B0403020202020204" pitchFamily="34" charset="0"/>
              </a:rPr>
              <a:t>255</a:t>
            </a:r>
            <a:endParaRPr lang="en-DE" b="1" dirty="0">
              <a:latin typeface="Helvetica Light" panose="020B0403020202020204" pitchFamily="34" charset="0"/>
            </a:endParaRPr>
          </a:p>
          <a:p>
            <a:pPr algn="ctr"/>
            <a:r>
              <a:rPr lang="en-GB" sz="1600" dirty="0">
                <a:latin typeface="Helvetica Light" panose="020B0403020202020204" pitchFamily="34" charset="0"/>
              </a:rPr>
              <a:t>W</a:t>
            </a:r>
            <a:r>
              <a:rPr lang="en-DE" sz="1600" dirty="0">
                <a:latin typeface="Helvetica Light" panose="020B0403020202020204" pitchFamily="34" charset="0"/>
              </a:rPr>
              <a:t>enn Mean der klasse A 255 (weiss) und Mean der Klasse B 0 (schwarz) </a:t>
            </a:r>
          </a:p>
          <a:p>
            <a:pPr algn="ctr"/>
            <a:endParaRPr lang="en-DE" sz="1600" dirty="0">
              <a:latin typeface="Helvetica Light" panose="020B0403020202020204" pitchFamily="34" charset="0"/>
            </a:endParaRPr>
          </a:p>
          <a:p>
            <a:pPr algn="ctr"/>
            <a:r>
              <a:rPr lang="en-GB" b="1" dirty="0">
                <a:latin typeface="Helvetica Light" panose="020B0403020202020204" pitchFamily="34" charset="0"/>
              </a:rPr>
              <a:t>m</a:t>
            </a:r>
            <a:r>
              <a:rPr lang="en-DE" b="1" dirty="0">
                <a:latin typeface="Helvetica Light" panose="020B0403020202020204" pitchFamily="34" charset="0"/>
              </a:rPr>
              <a:t>in = 0</a:t>
            </a:r>
          </a:p>
          <a:p>
            <a:pPr algn="ctr"/>
            <a:r>
              <a:rPr lang="de-DE" sz="1600" dirty="0">
                <a:latin typeface="Helvetica Light" panose="020B0403020202020204" pitchFamily="34" charset="0"/>
              </a:rPr>
              <a:t>Wenn </a:t>
            </a:r>
            <a:r>
              <a:rPr lang="de-DE" sz="1600" dirty="0" err="1">
                <a:latin typeface="Helvetica Light" panose="020B0403020202020204" pitchFamily="34" charset="0"/>
              </a:rPr>
              <a:t>Means</a:t>
            </a:r>
            <a:r>
              <a:rPr lang="de-DE" sz="1600" dirty="0">
                <a:latin typeface="Helvetica Light" panose="020B0403020202020204" pitchFamily="34" charset="0"/>
              </a:rPr>
              <a:t> der beiden Klasen der selbe ist</a:t>
            </a:r>
          </a:p>
          <a:p>
            <a:pPr algn="ctr"/>
            <a:endParaRPr lang="de-DE" sz="1600" dirty="0">
              <a:latin typeface="Helvetica Light" panose="020B0403020202020204" pitchFamily="34" charset="0"/>
            </a:endParaRPr>
          </a:p>
          <a:p>
            <a:pPr marL="342900" indent="-342900" algn="ctr">
              <a:buFont typeface="Symbol" pitchFamily="2" charset="2"/>
              <a:buChar char="Þ"/>
            </a:pPr>
            <a:r>
              <a:rPr lang="de-DE" sz="2000" b="1" dirty="0">
                <a:latin typeface="Helvetica Light" panose="020B0403020202020204" pitchFamily="34" charset="0"/>
              </a:rPr>
              <a:t>x / 255</a:t>
            </a:r>
            <a:r>
              <a:rPr lang="de-DE" sz="1600" b="1" dirty="0">
                <a:latin typeface="Helvetica Light" panose="020B0403020202020204" pitchFamily="34" charset="0"/>
              </a:rPr>
              <a:t> </a:t>
            </a:r>
          </a:p>
          <a:p>
            <a:pPr marL="342900" indent="-342900" algn="ctr">
              <a:buFont typeface="Symbol" pitchFamily="2" charset="2"/>
              <a:buChar char="Þ"/>
            </a:pPr>
            <a:endParaRPr lang="de-DE" sz="1600" b="1" dirty="0">
              <a:latin typeface="Helvetica Light" panose="020B0403020202020204" pitchFamily="34" charset="0"/>
            </a:endParaRPr>
          </a:p>
          <a:p>
            <a:pPr algn="ctr"/>
            <a:endParaRPr lang="de-DE" sz="1600" dirty="0">
              <a:latin typeface="Helvetica Light" panose="020B0403020202020204" pitchFamily="34" charset="0"/>
            </a:endParaRPr>
          </a:p>
          <a:p>
            <a:pPr algn="ctr"/>
            <a:endParaRPr lang="de-DE" sz="1600" dirty="0">
              <a:latin typeface="Helvetica Light" panose="020B0403020202020204" pitchFamily="34" charset="0"/>
            </a:endParaRPr>
          </a:p>
          <a:p>
            <a:pPr algn="ctr"/>
            <a:endParaRPr lang="de-DE" sz="1600" dirty="0">
              <a:latin typeface="Helvetica Light" panose="020B0403020202020204" pitchFamily="34" charset="0"/>
            </a:endParaRPr>
          </a:p>
          <a:p>
            <a:pPr algn="ctr"/>
            <a:r>
              <a:rPr lang="de-DE" sz="1600" dirty="0">
                <a:latin typeface="Helvetica Light" panose="020B0403020202020204" pitchFamily="34" charset="0"/>
              </a:rPr>
              <a:t>Hohe Werte, sprechen für hohe </a:t>
            </a:r>
            <a:r>
              <a:rPr lang="en-DE" sz="1600" dirty="0">
                <a:latin typeface="Helvetica Light" panose="020B0403020202020204" pitchFamily="34" charset="0"/>
              </a:rPr>
              <a:t>Separierbarkeit</a:t>
            </a:r>
            <a:r>
              <a:rPr lang="de-DE" sz="1600" dirty="0">
                <a:latin typeface="Helvetica Light" panose="020B0403020202020204" pitchFamily="34" charset="0"/>
              </a:rPr>
              <a:t> </a:t>
            </a:r>
          </a:p>
          <a:p>
            <a:pPr algn="ctr"/>
            <a:endParaRPr lang="en-DE" sz="1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1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316D-5A9C-E846-B88F-162A329A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Neues Measure mit Entropy – Skalierung (genauer)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47E2-CC2C-7044-A8F5-96ADBA1A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B913-23D3-3F4D-9FDC-CEEBC29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1132-1DD2-4A45-8FEF-04A1B0E1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17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E0A20-F928-A349-B5A0-9A78F41D0F85}"/>
              </a:ext>
            </a:extLst>
          </p:cNvPr>
          <p:cNvSpPr txBox="1"/>
          <p:nvPr/>
        </p:nvSpPr>
        <p:spPr>
          <a:xfrm>
            <a:off x="508001" y="1525449"/>
            <a:ext cx="540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b="1" u="sng" spc="600" dirty="0">
                <a:latin typeface="HELVETICA LIGHT" panose="020B0403020202020204" pitchFamily="34" charset="0"/>
              </a:rPr>
              <a:t>ENTROPIE</a:t>
            </a:r>
          </a:p>
          <a:p>
            <a:endParaRPr lang="en-DE" dirty="0">
              <a:latin typeface="Helvetica Light" panose="020B0403020202020204" pitchFamily="34" charset="0"/>
            </a:endParaRPr>
          </a:p>
          <a:p>
            <a:pPr algn="ctr"/>
            <a:r>
              <a:rPr lang="de-DE" sz="1600" dirty="0">
                <a:latin typeface="Helvetica Light" panose="020B0403020202020204" pitchFamily="34" charset="0"/>
              </a:rPr>
              <a:t>1 := Pixelwert bleibt immer gleich (einer der Klassen)</a:t>
            </a:r>
          </a:p>
          <a:p>
            <a:pPr algn="ctr"/>
            <a:r>
              <a:rPr lang="de-DE" sz="1600" dirty="0">
                <a:latin typeface="Helvetica Light" panose="020B0403020202020204" pitchFamily="34" charset="0"/>
              </a:rPr>
              <a:t>0:= Pixelwert Gleichverteilt</a:t>
            </a:r>
          </a:p>
          <a:p>
            <a:pPr algn="ctr"/>
            <a:r>
              <a:rPr lang="de-DE" sz="1600" dirty="0">
                <a:latin typeface="Helvetica Light" panose="020B0403020202020204" pitchFamily="34" charset="0"/>
              </a:rPr>
              <a:t> </a:t>
            </a:r>
            <a:endParaRPr lang="en-DE" sz="1600" dirty="0">
              <a:latin typeface="Helvetica Light" panose="020B0403020202020204" pitchFamily="34" charset="0"/>
            </a:endParaRPr>
          </a:p>
          <a:p>
            <a:pPr algn="ctr"/>
            <a:endParaRPr lang="de-DE" sz="1600" dirty="0">
              <a:latin typeface="Helvetica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E5B80-5430-194A-AFDC-F41029C3C69C}"/>
              </a:ext>
            </a:extLst>
          </p:cNvPr>
          <p:cNvSpPr txBox="1"/>
          <p:nvPr/>
        </p:nvSpPr>
        <p:spPr>
          <a:xfrm>
            <a:off x="6304321" y="1529893"/>
            <a:ext cx="540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b="1" u="sng" spc="600" dirty="0">
                <a:latin typeface="HELVETICA LIGHT" panose="020B0403020202020204" pitchFamily="34" charset="0"/>
              </a:rPr>
              <a:t>Difference in Means</a:t>
            </a:r>
          </a:p>
          <a:p>
            <a:endParaRPr lang="en-DE" dirty="0">
              <a:latin typeface="Helvetica Light" panose="020B0403020202020204" pitchFamily="34" charset="0"/>
            </a:endParaRPr>
          </a:p>
          <a:p>
            <a:pPr algn="ctr"/>
            <a:r>
              <a:rPr lang="de-DE" sz="1600" dirty="0">
                <a:latin typeface="Helvetica Light" panose="020B0403020202020204" pitchFamily="34" charset="0"/>
              </a:rPr>
              <a:t>1 := </a:t>
            </a:r>
            <a:r>
              <a:rPr lang="de-DE" sz="1600" dirty="0" err="1">
                <a:latin typeface="Helvetica Light" panose="020B0403020202020204" pitchFamily="34" charset="0"/>
              </a:rPr>
              <a:t>Mean</a:t>
            </a:r>
            <a:r>
              <a:rPr lang="de-DE" sz="1600" dirty="0">
                <a:latin typeface="Helvetica Light" panose="020B0403020202020204" pitchFamily="34" charset="0"/>
              </a:rPr>
              <a:t> der Pixelwerte maximal verschieden</a:t>
            </a:r>
          </a:p>
          <a:p>
            <a:pPr algn="ctr"/>
            <a:r>
              <a:rPr lang="de-DE" sz="1600" dirty="0">
                <a:latin typeface="Helvetica Light" panose="020B0403020202020204" pitchFamily="34" charset="0"/>
              </a:rPr>
              <a:t>0 := </a:t>
            </a:r>
            <a:r>
              <a:rPr lang="de-DE" sz="1600" dirty="0" err="1">
                <a:latin typeface="Helvetica Light" panose="020B0403020202020204" pitchFamily="34" charset="0"/>
              </a:rPr>
              <a:t>Mean</a:t>
            </a:r>
            <a:r>
              <a:rPr lang="de-DE" sz="1600" dirty="0">
                <a:latin typeface="Helvetica Light" panose="020B0403020202020204" pitchFamily="34" charset="0"/>
              </a:rPr>
              <a:t> der Pixelwerte gleich</a:t>
            </a:r>
          </a:p>
          <a:p>
            <a:pPr algn="ctr"/>
            <a:endParaRPr lang="de-DE" sz="1600" dirty="0">
              <a:latin typeface="Helvetica Light" panose="020B0403020202020204" pitchFamily="34" charset="0"/>
            </a:endParaRPr>
          </a:p>
          <a:p>
            <a:pPr algn="ctr"/>
            <a:endParaRPr lang="en-DE" sz="16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64174-00E8-774D-88E6-AC26C23D2B5B}"/>
              </a:ext>
            </a:extLst>
          </p:cNvPr>
          <p:cNvSpPr txBox="1"/>
          <p:nvPr/>
        </p:nvSpPr>
        <p:spPr>
          <a:xfrm>
            <a:off x="3743980" y="3348282"/>
            <a:ext cx="4704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latin typeface="Helvetica" pitchFamily="2" charset="0"/>
              </a:rPr>
              <a:t>Measure = entropie * difference in means</a:t>
            </a:r>
          </a:p>
          <a:p>
            <a:pPr algn="ctr"/>
            <a:r>
              <a:rPr lang="en-DE" dirty="0">
                <a:latin typeface="Helvetica" pitchFamily="2" charset="0"/>
              </a:rPr>
              <a:t>(pro Pixel berechnet)</a:t>
            </a:r>
          </a:p>
          <a:p>
            <a:pPr algn="ctr"/>
            <a:endParaRPr lang="en-DE" dirty="0">
              <a:latin typeface="Helvetica" pitchFamily="2" charset="0"/>
            </a:endParaRPr>
          </a:p>
          <a:p>
            <a:pPr algn="ctr"/>
            <a:r>
              <a:rPr lang="en-DE" dirty="0">
                <a:latin typeface="Helvetica" pitchFamily="2" charset="0"/>
              </a:rPr>
              <a:t>1:= Einfaches Klassifikationsproblem</a:t>
            </a:r>
          </a:p>
          <a:p>
            <a:pPr algn="ctr"/>
            <a:r>
              <a:rPr lang="en-DE" dirty="0">
                <a:latin typeface="Helvetica" pitchFamily="2" charset="0"/>
              </a:rPr>
              <a:t>0:= Schweres Klassifikationsproblem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155097-E182-4942-9C3E-CA74217DE85E}"/>
              </a:ext>
            </a:extLst>
          </p:cNvPr>
          <p:cNvCxnSpPr>
            <a:cxnSpLocks/>
          </p:cNvCxnSpPr>
          <p:nvPr/>
        </p:nvCxnSpPr>
        <p:spPr>
          <a:xfrm>
            <a:off x="3208001" y="2712064"/>
            <a:ext cx="2147560" cy="636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350B14-5146-5445-A213-FBC60368AFE0}"/>
              </a:ext>
            </a:extLst>
          </p:cNvPr>
          <p:cNvCxnSpPr/>
          <p:nvPr/>
        </p:nvCxnSpPr>
        <p:spPr>
          <a:xfrm flipH="1">
            <a:off x="7112000" y="2732056"/>
            <a:ext cx="2011680" cy="60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9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3788-6C1B-3448-868C-2CCC95B7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Vergleich mit </a:t>
            </a:r>
            <a:r>
              <a:rPr lang="en-GB" dirty="0"/>
              <a:t>Fisher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65B4-84EA-4847-8173-C8283AE7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DE" strike="sngStrike" dirty="0"/>
              <a:t>Beide Zeigen 0,1 als Einfachstes, und 4,9 als Schwerstes Problem</a:t>
            </a:r>
          </a:p>
          <a:p>
            <a:endParaRPr lang="en-DE" dirty="0"/>
          </a:p>
          <a:p>
            <a:r>
              <a:rPr lang="en-GB" dirty="0"/>
              <a:t>U</a:t>
            </a:r>
            <a:r>
              <a:rPr lang="en-DE" dirty="0"/>
              <a:t>nser Zahlenpaar 6,9 hat allerdings bei entropy-measure rank 12 und bei </a:t>
            </a:r>
            <a:r>
              <a:rPr lang="en-GB" dirty="0"/>
              <a:t>Fisher</a:t>
            </a:r>
            <a:r>
              <a:rPr lang="en-DE" dirty="0"/>
              <a:t> rank 6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Für beide Problematisch: Wert bezieht sich immer nur ein Feature gleichzeitig: wenn links oben hell, dann rechts unten dunkel wird nicht miteinbezogen =&gt; Neural Network.. </a:t>
            </a:r>
            <a:r>
              <a:rPr lang="en-GB" dirty="0"/>
              <a:t>K</a:t>
            </a:r>
            <a:r>
              <a:rPr lang="en-DE" dirty="0"/>
              <a:t>ann auch shapes erkennen,  L-formen wie im Eingangsbeispiel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0792-6A08-8643-9AF6-9D00B1E0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6045-59AB-A34F-B5B0-27228120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BFD3-4724-4442-AA3D-1FF9FDE2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3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24023-843A-BE4B-9D4B-87B641F5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B0630-A21A-AC43-88E9-E4B5B1F2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Light" panose="020B0403020202020204" pitchFamily="34" charset="0"/>
              </a:rPr>
              <a:t>Familiarize yourself with the challenges of using classical data in a quantum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Light" panose="020B0403020202020204" pitchFamily="34" charset="0"/>
              </a:rPr>
              <a:t>Gain experience in setting up a basic Quantum Machine Learning (QML) classification for MNIST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Light" panose="020B0403020202020204" pitchFamily="34" charset="0"/>
              </a:rPr>
              <a:t>Draft, prototype, and implement various preprocessing workflows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Helvetica Light" panose="020B0403020202020204" pitchFamily="34" charset="0"/>
              </a:rPr>
              <a:t>Analyse</a:t>
            </a:r>
            <a:r>
              <a:rPr lang="en-US" dirty="0">
                <a:latin typeface="Helvetica Light" panose="020B0403020202020204" pitchFamily="34" charset="0"/>
              </a:rPr>
              <a:t> results from QML experiments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EAAEA-99BC-FC42-8316-A4FD3277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9AC079-175E-AB47-A36C-5713281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A65279-7C2E-9E49-B245-1BC44F8F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</p:spTree>
    <p:extLst>
      <p:ext uri="{BB962C8B-B14F-4D97-AF65-F5344CB8AC3E}">
        <p14:creationId xmlns:p14="http://schemas.microsoft.com/office/powerpoint/2010/main" val="317675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6FD5-9B51-8645-8F21-E1822103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C90D-4706-C844-8214-F062B0176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065"/>
            <a:ext cx="10515600" cy="512981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Lasse ein Neural Network den mit PCA vorverarbeiteten Datensatz klassifizieren</a:t>
            </a:r>
          </a:p>
          <a:p>
            <a:r>
              <a:rPr lang="en-DE" dirty="0"/>
              <a:t>Architektur (mit 3 Epochen und Batchsize 12</a:t>
            </a:r>
            <a:r>
              <a:rPr lang="en-DE" dirty="0">
                <a:sym typeface="Wingdings" pitchFamily="2" charset="2"/>
              </a:rPr>
              <a:t>):</a:t>
            </a: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Validierungsaccuracy wird geloggt</a:t>
            </a:r>
          </a:p>
          <a:p>
            <a:r>
              <a:rPr lang="en-DE" dirty="0"/>
              <a:t>Zeigt ja an, wie schwierig es tatsächlich ist die Daten zu klassifizieren =&gt; also welche measure näher dran ist?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E0FF-BA83-304E-9689-CAAC3ACD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C03C-8A9B-4E4F-A1DC-EED1AE92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B248-36C2-184A-8EC6-46373630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19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BB25D-EC22-9F4F-8023-8B0182C6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63" y="2581750"/>
            <a:ext cx="4749800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A21639-F544-2A4B-A66C-DCBE33F141F2}"/>
              </a:ext>
            </a:extLst>
          </p:cNvPr>
          <p:cNvSpPr txBox="1"/>
          <p:nvPr/>
        </p:nvSpPr>
        <p:spPr>
          <a:xfrm>
            <a:off x="6096000" y="3537783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R</a:t>
            </a:r>
            <a:r>
              <a:rPr lang="en-DE" dirty="0">
                <a:latin typeface="Helvetica" pitchFamily="2" charset="0"/>
              </a:rPr>
              <a:t>ealtiv großes Netz in Bezug auf die Input-Daten</a:t>
            </a:r>
          </a:p>
        </p:txBody>
      </p:sp>
    </p:spTree>
    <p:extLst>
      <p:ext uri="{BB962C8B-B14F-4D97-AF65-F5344CB8AC3E}">
        <p14:creationId xmlns:p14="http://schemas.microsoft.com/office/powerpoint/2010/main" val="233079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B1BD7-1932-3342-8D20-CC6E8D26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6763B-5163-8B4F-9B8F-F0A34567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6FE04-DF03-1847-8EC7-83829930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20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E6EF9-3EF2-4D44-AD02-8EB901EC4427}"/>
              </a:ext>
            </a:extLst>
          </p:cNvPr>
          <p:cNvSpPr txBox="1"/>
          <p:nvPr/>
        </p:nvSpPr>
        <p:spPr>
          <a:xfrm>
            <a:off x="1483998" y="724039"/>
            <a:ext cx="20013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b="1" dirty="0"/>
              <a:t> 1:  [('(2, 9)', 0.49436554312705994),</a:t>
            </a:r>
          </a:p>
          <a:p>
            <a:r>
              <a:rPr lang="en-DE" sz="800" dirty="0"/>
              <a:t> 2:   ('(6, 8)', 0.4958592355251312),</a:t>
            </a:r>
          </a:p>
          <a:p>
            <a:r>
              <a:rPr lang="en-DE" sz="800" dirty="0"/>
              <a:t> 3:   ('(2, 7)', 0.49902912974357605),</a:t>
            </a:r>
          </a:p>
          <a:p>
            <a:r>
              <a:rPr lang="en-DE" sz="800" dirty="0"/>
              <a:t> 4:   ('(0, 4)', 0.499490350484848),</a:t>
            </a:r>
          </a:p>
          <a:p>
            <a:r>
              <a:rPr lang="en-DE" sz="800" dirty="0"/>
              <a:t> 5:   ('(0, 8)', 0.5015352964401245),</a:t>
            </a:r>
          </a:p>
          <a:p>
            <a:r>
              <a:rPr lang="en-DE" sz="800" dirty="0"/>
              <a:t> 6:   ('(3, 4)', 0.5070281624794006),</a:t>
            </a:r>
          </a:p>
          <a:p>
            <a:r>
              <a:rPr lang="en-DE" sz="800" dirty="0"/>
              <a:t> 7:   ('(4, 7)', 0.5114427804946899),</a:t>
            </a:r>
          </a:p>
          <a:p>
            <a:r>
              <a:rPr lang="en-DE" sz="800" dirty="0"/>
              <a:t> 8:   ('(3, 6)', 0.5132114291191101),</a:t>
            </a:r>
          </a:p>
          <a:p>
            <a:r>
              <a:rPr lang="en-DE" sz="800" dirty="0"/>
              <a:t> 9:   ('(6, 7)', 0.5176233649253845),</a:t>
            </a:r>
          </a:p>
          <a:p>
            <a:r>
              <a:rPr lang="en-DE" sz="800" dirty="0"/>
              <a:t>10:   ('(5, 7)', 0.5354167222976685),</a:t>
            </a:r>
          </a:p>
          <a:p>
            <a:r>
              <a:rPr lang="en-DE" sz="800" dirty="0"/>
              <a:t>11:   ('(1, 4)', 0.5361360907554626),</a:t>
            </a:r>
          </a:p>
          <a:p>
            <a:r>
              <a:rPr lang="en-DE" sz="800" dirty="0"/>
              <a:t>12:   ('(5, 8)', 0.5589496493339539),</a:t>
            </a:r>
          </a:p>
          <a:p>
            <a:r>
              <a:rPr lang="en-DE" sz="800" dirty="0"/>
              <a:t>13:   ('(7, 9)', 0.5920471549034119),</a:t>
            </a:r>
          </a:p>
          <a:p>
            <a:r>
              <a:rPr lang="en-DE" sz="800" dirty="0"/>
              <a:t>14:   ('(0, 5)', 0.6212607026100159),</a:t>
            </a:r>
          </a:p>
          <a:p>
            <a:r>
              <a:rPr lang="en-DE" sz="800" dirty="0"/>
              <a:t>15:   ('(2, 6)', 0.656783938407898),</a:t>
            </a:r>
          </a:p>
          <a:p>
            <a:r>
              <a:rPr lang="en-DE" sz="800" b="1" dirty="0"/>
              <a:t>16:   ('(4, 9)', 0.6880964040756226),</a:t>
            </a:r>
          </a:p>
          <a:p>
            <a:r>
              <a:rPr lang="en-DE" sz="800" dirty="0"/>
              <a:t>17:   ('(3, 5)', 0.6940063238143921),</a:t>
            </a:r>
          </a:p>
          <a:p>
            <a:r>
              <a:rPr lang="en-DE" sz="800" dirty="0"/>
              <a:t>18:   ('(3, 8)', 0.7051411271095276),</a:t>
            </a:r>
          </a:p>
          <a:p>
            <a:r>
              <a:rPr lang="en-DE" sz="800" dirty="0"/>
              <a:t>19:   ('(0, 3)', 0.7467336654663086),</a:t>
            </a:r>
          </a:p>
          <a:p>
            <a:r>
              <a:rPr lang="en-DE" sz="800" dirty="0"/>
              <a:t>20:   ('(0, 6)', 0.8101135492324829),</a:t>
            </a:r>
          </a:p>
          <a:p>
            <a:r>
              <a:rPr lang="en-DE" sz="800" dirty="0"/>
              <a:t>21:   ('(7, 8)', 0.8361638188362122),</a:t>
            </a:r>
          </a:p>
          <a:p>
            <a:r>
              <a:rPr lang="en-DE" sz="800" dirty="0"/>
              <a:t>22:   ('(2, 8)', 0.8474576473236084),</a:t>
            </a:r>
          </a:p>
          <a:p>
            <a:r>
              <a:rPr lang="en-DE" sz="800" dirty="0"/>
              <a:t>23:   ('(2, 3)', 0.8545543551445007),</a:t>
            </a:r>
          </a:p>
          <a:p>
            <a:r>
              <a:rPr lang="en-DE" sz="800" dirty="0"/>
              <a:t>24:   ('(2, 5)', 0.8601871132850647),</a:t>
            </a:r>
          </a:p>
          <a:p>
            <a:r>
              <a:rPr lang="en-DE" sz="800" dirty="0"/>
              <a:t>25:   ('(4, 6)', 0.8603093028068542),</a:t>
            </a:r>
          </a:p>
          <a:p>
            <a:r>
              <a:rPr lang="en-DE" sz="800" dirty="0"/>
              <a:t>26:   ('(5, 6)', 0.8643243312835693),</a:t>
            </a:r>
          </a:p>
          <a:p>
            <a:r>
              <a:rPr lang="en-DE" sz="800" dirty="0"/>
              <a:t>27:   ('(1, 7)', 0.8714748620986938),</a:t>
            </a:r>
          </a:p>
          <a:p>
            <a:r>
              <a:rPr lang="en-DE" sz="800" dirty="0"/>
              <a:t>28:   ('(4, 5)', 0.8724653124809265),</a:t>
            </a:r>
          </a:p>
          <a:p>
            <a:r>
              <a:rPr lang="en-DE" sz="800" dirty="0"/>
              <a:t>29:   ('(0, 2)', 0.8807157874107361),</a:t>
            </a:r>
          </a:p>
          <a:p>
            <a:r>
              <a:rPr lang="en-DE" sz="800" dirty="0"/>
              <a:t>30:   ('(5, 9)', 0.8958442807197571),</a:t>
            </a:r>
          </a:p>
          <a:p>
            <a:r>
              <a:rPr lang="en-DE" sz="800" dirty="0"/>
              <a:t>31:   ('(4, 8)', 0.9023517370223999),</a:t>
            </a:r>
          </a:p>
          <a:p>
            <a:r>
              <a:rPr lang="en-DE" sz="800" dirty="0"/>
              <a:t>32:   ('(1, 3)', 0.903030276298523),</a:t>
            </a:r>
          </a:p>
          <a:p>
            <a:r>
              <a:rPr lang="en-DE" sz="800" dirty="0"/>
              <a:t>33:   ('(3, 7)', 0.9038273096084595),</a:t>
            </a:r>
          </a:p>
          <a:p>
            <a:r>
              <a:rPr lang="en-DE" sz="800" dirty="0"/>
              <a:t>34:   ('(2, 4)', 0.904667317867279),</a:t>
            </a:r>
          </a:p>
          <a:p>
            <a:r>
              <a:rPr lang="en-DE" sz="800" dirty="0"/>
              <a:t>35:   ('(8, 9)', 0.9102370142936707),</a:t>
            </a:r>
          </a:p>
          <a:p>
            <a:r>
              <a:rPr lang="en-DE" sz="800" dirty="0"/>
              <a:t>36:   ('(0, 9)', 0.9110106229782104),</a:t>
            </a:r>
          </a:p>
          <a:p>
            <a:r>
              <a:rPr lang="en-DE" sz="800" b="1" dirty="0"/>
              <a:t>37:   ('(6, 9)', 0.9181495308876038),</a:t>
            </a:r>
          </a:p>
          <a:p>
            <a:r>
              <a:rPr lang="en-DE" sz="800" dirty="0"/>
              <a:t>38:   ('(1, 2)', 0.9298569560050964),</a:t>
            </a:r>
          </a:p>
          <a:p>
            <a:r>
              <a:rPr lang="en-DE" sz="800" dirty="0"/>
              <a:t>39:   ('(3, 9)', 0.9539375901222229),</a:t>
            </a:r>
          </a:p>
          <a:p>
            <a:r>
              <a:rPr lang="en-DE" sz="800" dirty="0"/>
              <a:t>40:   ('(1, 5)', 0.9625061750411987),</a:t>
            </a:r>
          </a:p>
          <a:p>
            <a:r>
              <a:rPr lang="en-DE" sz="800" dirty="0"/>
              <a:t>41:   ('(1, 8)', 0.963489830493927),</a:t>
            </a:r>
          </a:p>
          <a:p>
            <a:r>
              <a:rPr lang="en-DE" sz="800" dirty="0"/>
              <a:t>42:   ('(1, 9)', 0.9659514427185059),</a:t>
            </a:r>
          </a:p>
          <a:p>
            <a:r>
              <a:rPr lang="en-DE" sz="800" dirty="0"/>
              <a:t>43:   ('(1, 6)', 0.9722886085510254),</a:t>
            </a:r>
          </a:p>
          <a:p>
            <a:r>
              <a:rPr lang="en-DE" sz="800" dirty="0"/>
              <a:t>44:   ('(0, 7)', 0.9795817136764526),</a:t>
            </a:r>
          </a:p>
          <a:p>
            <a:r>
              <a:rPr lang="en-DE" sz="800" b="1" dirty="0"/>
              <a:t>45:   ('(0, 1)', 0.9938533902168274)]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414A9-5561-CE47-A436-32FC3803AA24}"/>
              </a:ext>
            </a:extLst>
          </p:cNvPr>
          <p:cNvSpPr txBox="1"/>
          <p:nvPr/>
        </p:nvSpPr>
        <p:spPr>
          <a:xfrm>
            <a:off x="1483998" y="277088"/>
            <a:ext cx="17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Neural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C9624-336D-614A-88AA-AF771D772941}"/>
              </a:ext>
            </a:extLst>
          </p:cNvPr>
          <p:cNvSpPr txBox="1"/>
          <p:nvPr/>
        </p:nvSpPr>
        <p:spPr>
          <a:xfrm>
            <a:off x="4619158" y="724038"/>
            <a:ext cx="1806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b="1" dirty="0"/>
              <a:t> 1:  [('(4, 9)', 0.8162838740775871),</a:t>
            </a:r>
          </a:p>
          <a:p>
            <a:r>
              <a:rPr lang="en-DE" sz="800" dirty="0"/>
              <a:t> 2:   ('(7, 9)', 0.5664602657756491),</a:t>
            </a:r>
          </a:p>
          <a:p>
            <a:r>
              <a:rPr lang="en-DE" sz="800" dirty="0"/>
              <a:t> 3:   ('(3, 5)', 0.5315044603315325),</a:t>
            </a:r>
          </a:p>
          <a:p>
            <a:r>
              <a:rPr lang="en-DE" sz="800" dirty="0"/>
              <a:t> 4:   ('(5, 8)', 0.4869751964619525),</a:t>
            </a:r>
          </a:p>
          <a:p>
            <a:r>
              <a:rPr lang="en-DE" sz="800" dirty="0"/>
              <a:t> 5:   ('(3, 8)', 0.41641954701159767),</a:t>
            </a:r>
          </a:p>
          <a:p>
            <a:r>
              <a:rPr lang="en-DE" sz="800" dirty="0"/>
              <a:t> 6:   ('(8, 9)', 0.41511505003419136),</a:t>
            </a:r>
          </a:p>
          <a:p>
            <a:r>
              <a:rPr lang="en-DE" sz="800" dirty="0"/>
              <a:t> 7:   ('(0, 5)', 0.3340713354299141),</a:t>
            </a:r>
          </a:p>
          <a:p>
            <a:r>
              <a:rPr lang="en-DE" sz="800" dirty="0"/>
              <a:t> 8:   ('(5, 9)', 0.28687184388362413),</a:t>
            </a:r>
          </a:p>
          <a:p>
            <a:r>
              <a:rPr lang="en-DE" sz="800" dirty="0"/>
              <a:t> 9:   ('(4, 7)', 0.2776516066869042),</a:t>
            </a:r>
          </a:p>
          <a:p>
            <a:r>
              <a:rPr lang="en-DE" sz="800" dirty="0"/>
              <a:t>10:   ('(2, 3)', 0.25828682895821004),</a:t>
            </a:r>
          </a:p>
          <a:p>
            <a:r>
              <a:rPr lang="en-DE" sz="800" dirty="0"/>
              <a:t>11:   ('(5, 6)', 0.24920339395266788),</a:t>
            </a:r>
          </a:p>
          <a:p>
            <a:r>
              <a:rPr lang="en-DE" sz="800" dirty="0"/>
              <a:t>12:   ('(2, 8)', 0.22901933797971585),</a:t>
            </a:r>
          </a:p>
          <a:p>
            <a:r>
              <a:rPr lang="en-DE" sz="800" dirty="0"/>
              <a:t>13:   ('(4, 6)', 0.21327174391060774),</a:t>
            </a:r>
          </a:p>
          <a:p>
            <a:r>
              <a:rPr lang="en-DE" sz="800" dirty="0"/>
              <a:t>14:   ('(5, 7)', 0.20424746939118757),</a:t>
            </a:r>
          </a:p>
          <a:p>
            <a:r>
              <a:rPr lang="en-DE" sz="800" dirty="0"/>
              <a:t>15:   ('(4, 8)', 0.19792532402414145),</a:t>
            </a:r>
          </a:p>
          <a:p>
            <a:r>
              <a:rPr lang="en-DE" sz="800" dirty="0"/>
              <a:t>16:   ('(0, 6)', 0.19395428291060732),</a:t>
            </a:r>
          </a:p>
          <a:p>
            <a:r>
              <a:rPr lang="en-DE" sz="800" dirty="0"/>
              <a:t>17:   ('(4, 5)', 0.18822964529734584),</a:t>
            </a:r>
          </a:p>
          <a:p>
            <a:r>
              <a:rPr lang="en-DE" sz="800" dirty="0"/>
              <a:t>18:   ('(2, 6)', 0.1781538144019401),</a:t>
            </a:r>
          </a:p>
          <a:p>
            <a:r>
              <a:rPr lang="en-DE" sz="800" dirty="0"/>
              <a:t>19:   ('(1, 5)', 0.17619795216629214),</a:t>
            </a:r>
          </a:p>
          <a:p>
            <a:r>
              <a:rPr lang="en-DE" sz="800" dirty="0"/>
              <a:t>20:   ('(2, 5)', 0.17309908556949785),</a:t>
            </a:r>
          </a:p>
          <a:p>
            <a:r>
              <a:rPr lang="en-DE" sz="800" dirty="0"/>
              <a:t>21:   ('(1, 2)', 0.1659362344410611),</a:t>
            </a:r>
          </a:p>
          <a:p>
            <a:r>
              <a:rPr lang="en-DE" sz="800" dirty="0"/>
              <a:t>22:   ('(6, 8)', 0.16148485463287793),</a:t>
            </a:r>
          </a:p>
          <a:p>
            <a:r>
              <a:rPr lang="en-DE" sz="800" dirty="0"/>
              <a:t>23:   ('(1, 8)', 0.1610777640834711),</a:t>
            </a:r>
          </a:p>
          <a:p>
            <a:r>
              <a:rPr lang="en-DE" sz="800" dirty="0"/>
              <a:t>24:   ('(3, 9)', 0.14786691862962303),</a:t>
            </a:r>
          </a:p>
          <a:p>
            <a:r>
              <a:rPr lang="en-DE" sz="800" dirty="0"/>
              <a:t>25:   ('(0, 2)', 0.14363136625529674),</a:t>
            </a:r>
          </a:p>
          <a:p>
            <a:r>
              <a:rPr lang="en-DE" sz="800" dirty="0"/>
              <a:t>26:   ('(0, 3)', 0.14182644492469457),</a:t>
            </a:r>
          </a:p>
          <a:p>
            <a:r>
              <a:rPr lang="en-DE" sz="800" dirty="0"/>
              <a:t>27:   ('(0, 8)', 0.13329740884210248),</a:t>
            </a:r>
          </a:p>
          <a:p>
            <a:r>
              <a:rPr lang="en-DE" sz="800" dirty="0"/>
              <a:t>28:   ('(1, 7)', 0.1300713708754764),</a:t>
            </a:r>
          </a:p>
          <a:p>
            <a:r>
              <a:rPr lang="en-DE" sz="800" b="1" dirty="0"/>
              <a:t>29:   ('(2, 9)', 0.12729918737047555),</a:t>
            </a:r>
          </a:p>
          <a:p>
            <a:r>
              <a:rPr lang="en-DE" sz="800" dirty="0"/>
              <a:t>30:   ('(2, 4)', 0.12727932657937846),</a:t>
            </a:r>
          </a:p>
          <a:p>
            <a:r>
              <a:rPr lang="en-DE" sz="800" dirty="0"/>
              <a:t>31:   ('(7, 8)', 0.12707798430615852),</a:t>
            </a:r>
          </a:p>
          <a:p>
            <a:r>
              <a:rPr lang="en-DE" sz="800" dirty="0"/>
              <a:t>32:   ('(2, 7)', 0.12503725017083733),</a:t>
            </a:r>
          </a:p>
          <a:p>
            <a:r>
              <a:rPr lang="en-DE" sz="800" dirty="0"/>
              <a:t>33:   ('(0, 9)', 0.11903147075160293),</a:t>
            </a:r>
          </a:p>
          <a:p>
            <a:r>
              <a:rPr lang="en-DE" sz="800" dirty="0"/>
              <a:t>34:   ('(3, 7)', 0.11753532708448278),</a:t>
            </a:r>
          </a:p>
          <a:p>
            <a:r>
              <a:rPr lang="en-DE" sz="800" dirty="0"/>
              <a:t>35:   ('(1, 6)', 0.11056743106101591),</a:t>
            </a:r>
          </a:p>
          <a:p>
            <a:r>
              <a:rPr lang="en-DE" sz="800" dirty="0"/>
              <a:t>36:   ('(3, 4)', 0.10868835747502743),</a:t>
            </a:r>
          </a:p>
          <a:p>
            <a:r>
              <a:rPr lang="en-DE" sz="800" dirty="0"/>
              <a:t>37:   ('(1, 3)', 0.10801726267541946),</a:t>
            </a:r>
          </a:p>
          <a:p>
            <a:r>
              <a:rPr lang="en-DE" sz="800" dirty="0"/>
              <a:t>38:   ('(0, 4)', 0.10720210845758209),</a:t>
            </a:r>
          </a:p>
          <a:p>
            <a:r>
              <a:rPr lang="en-DE" sz="800" dirty="0"/>
              <a:t>39:   ('(3, 6)', 0.10671346337760415),</a:t>
            </a:r>
          </a:p>
          <a:p>
            <a:r>
              <a:rPr lang="en-DE" sz="800" b="1" dirty="0"/>
              <a:t>40:   ('(6, 9)', 0.10470500954921047),</a:t>
            </a:r>
          </a:p>
          <a:p>
            <a:r>
              <a:rPr lang="en-DE" sz="800" dirty="0"/>
              <a:t>41:   ('(1, 9)', 0.10398270350312017),</a:t>
            </a:r>
          </a:p>
          <a:p>
            <a:r>
              <a:rPr lang="en-DE" sz="800" dirty="0"/>
              <a:t>42:   ('(0, 7)', 0.09911219497767794),</a:t>
            </a:r>
          </a:p>
          <a:p>
            <a:r>
              <a:rPr lang="en-DE" sz="800" dirty="0"/>
              <a:t>43:   ('(1, 4)', 0.0936364318418503),</a:t>
            </a:r>
          </a:p>
          <a:p>
            <a:r>
              <a:rPr lang="en-DE" sz="800" dirty="0"/>
              <a:t>44:   ('(6, 7)', 0.0808759147391898),</a:t>
            </a:r>
          </a:p>
          <a:p>
            <a:r>
              <a:rPr lang="en-DE" sz="800" b="1" dirty="0"/>
              <a:t>45:   ('(0, 1)', 0.05698335012801018)]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7DE44-3ADE-2043-8103-FB1C15E2CE80}"/>
              </a:ext>
            </a:extLst>
          </p:cNvPr>
          <p:cNvCxnSpPr/>
          <p:nvPr/>
        </p:nvCxnSpPr>
        <p:spPr>
          <a:xfrm flipV="1">
            <a:off x="1037443" y="827117"/>
            <a:ext cx="0" cy="5336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B0D40B-C4F0-F14F-BDC8-F51E7F7528EA}"/>
              </a:ext>
            </a:extLst>
          </p:cNvPr>
          <p:cNvSpPr txBox="1"/>
          <p:nvPr/>
        </p:nvSpPr>
        <p:spPr>
          <a:xfrm>
            <a:off x="421619" y="5856261"/>
            <a:ext cx="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Eeay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A7D4F-69CC-6E48-BF0C-B02C735E300A}"/>
              </a:ext>
            </a:extLst>
          </p:cNvPr>
          <p:cNvSpPr txBox="1"/>
          <p:nvPr/>
        </p:nvSpPr>
        <p:spPr>
          <a:xfrm>
            <a:off x="335036" y="857862"/>
            <a:ext cx="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Hard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D8ECE3-F463-B642-8E98-4494F5468391}"/>
              </a:ext>
            </a:extLst>
          </p:cNvPr>
          <p:cNvCxnSpPr>
            <a:cxnSpLocks/>
          </p:cNvCxnSpPr>
          <p:nvPr/>
        </p:nvCxnSpPr>
        <p:spPr>
          <a:xfrm flipV="1">
            <a:off x="3131263" y="827117"/>
            <a:ext cx="1567737" cy="181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250F4B-3175-CB4C-BCD0-0BFE5CE4B947}"/>
              </a:ext>
            </a:extLst>
          </p:cNvPr>
          <p:cNvCxnSpPr>
            <a:cxnSpLocks/>
          </p:cNvCxnSpPr>
          <p:nvPr/>
        </p:nvCxnSpPr>
        <p:spPr>
          <a:xfrm>
            <a:off x="3131263" y="857862"/>
            <a:ext cx="1560876" cy="3368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6FC4D2-C62C-0A4E-8DC5-ECCE0529EE2A}"/>
              </a:ext>
            </a:extLst>
          </p:cNvPr>
          <p:cNvCxnSpPr>
            <a:cxnSpLocks/>
          </p:cNvCxnSpPr>
          <p:nvPr/>
        </p:nvCxnSpPr>
        <p:spPr>
          <a:xfrm>
            <a:off x="3131263" y="5232400"/>
            <a:ext cx="1560876" cy="327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B2F0AF-35B9-7A4F-88EA-F121FB7BED6B}"/>
              </a:ext>
            </a:extLst>
          </p:cNvPr>
          <p:cNvCxnSpPr>
            <a:cxnSpLocks/>
          </p:cNvCxnSpPr>
          <p:nvPr/>
        </p:nvCxnSpPr>
        <p:spPr>
          <a:xfrm>
            <a:off x="3131263" y="6201111"/>
            <a:ext cx="1560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3FAA11-CCDA-1C41-BABF-32053811FFEC}"/>
              </a:ext>
            </a:extLst>
          </p:cNvPr>
          <p:cNvSpPr txBox="1"/>
          <p:nvPr/>
        </p:nvSpPr>
        <p:spPr>
          <a:xfrm>
            <a:off x="7559499" y="724039"/>
            <a:ext cx="1806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/>
              <a:t> 1:  ('(7, 9)', 0.9773096356131303)</a:t>
            </a:r>
          </a:p>
          <a:p>
            <a:r>
              <a:rPr lang="en-DE" sz="800" b="1" dirty="0"/>
              <a:t> 2:  ('(4, 9)', 0.9752184418112475)</a:t>
            </a:r>
          </a:p>
          <a:p>
            <a:r>
              <a:rPr lang="en-DE" sz="800" dirty="0"/>
              <a:t> 3:  ('(5, 8)', 0.9721332195074501)</a:t>
            </a:r>
          </a:p>
          <a:p>
            <a:r>
              <a:rPr lang="en-DE" sz="800" dirty="0"/>
              <a:t> 4:  ('(3, 5)', 0.9638402191901956)</a:t>
            </a:r>
          </a:p>
          <a:p>
            <a:r>
              <a:rPr lang="en-DE" sz="800" dirty="0"/>
              <a:t> 5:  ('(3, 8)', 0.9593623537986532)</a:t>
            </a:r>
          </a:p>
          <a:p>
            <a:r>
              <a:rPr lang="en-DE" sz="800" dirty="0"/>
              <a:t> 6:  ('(8, 9)', 0.9578676895263026)</a:t>
            </a:r>
          </a:p>
          <a:p>
            <a:r>
              <a:rPr lang="en-DE" sz="800" dirty="0"/>
              <a:t> 7:  ('(5, 9)', 0.9568894211509804)</a:t>
            </a:r>
          </a:p>
          <a:p>
            <a:r>
              <a:rPr lang="en-DE" sz="800" dirty="0"/>
              <a:t> 8:  ('(4, 7)', 0.9527316988409308)</a:t>
            </a:r>
          </a:p>
          <a:p>
            <a:r>
              <a:rPr lang="en-DE" sz="800" dirty="0"/>
              <a:t> 9:  ('(2, 3)', 0.9500188241939234)</a:t>
            </a:r>
          </a:p>
          <a:p>
            <a:r>
              <a:rPr lang="en-DE" sz="800" dirty="0"/>
              <a:t>10:  ('(0, 5)', 0.942400950741247)</a:t>
            </a:r>
          </a:p>
          <a:p>
            <a:r>
              <a:rPr lang="en-DE" sz="800" dirty="0"/>
              <a:t>11:  ('(7, 8)', 0.9422838175473823)</a:t>
            </a:r>
          </a:p>
          <a:p>
            <a:r>
              <a:rPr lang="en-DE" sz="800" dirty="0"/>
              <a:t>12:  ('(2, 5)', 0.9417430338335937)</a:t>
            </a:r>
          </a:p>
          <a:p>
            <a:r>
              <a:rPr lang="en-DE" sz="800" dirty="0"/>
              <a:t>13:  ('(4, 8)', 0.9401754791039145)</a:t>
            </a:r>
          </a:p>
          <a:p>
            <a:r>
              <a:rPr lang="en-DE" sz="800" dirty="0"/>
              <a:t>14:  ('(5, 6)', 0.937903520968252)</a:t>
            </a:r>
          </a:p>
          <a:p>
            <a:r>
              <a:rPr lang="en-DE" sz="800" dirty="0"/>
              <a:t>15:  ('(2, 7)', 0.9373935040106656)</a:t>
            </a:r>
          </a:p>
          <a:p>
            <a:r>
              <a:rPr lang="en-DE" sz="800" dirty="0"/>
              <a:t>16:  ('(0, 6)', 0.9367323164132523)</a:t>
            </a:r>
          </a:p>
          <a:p>
            <a:r>
              <a:rPr lang="en-DE" sz="800" dirty="0"/>
              <a:t>17:  ('(4, 6)', 0.9365933256744099)</a:t>
            </a:r>
          </a:p>
          <a:p>
            <a:r>
              <a:rPr lang="en-DE" sz="800" dirty="0"/>
              <a:t>18:  ('(6, 8)', 0.9365405403937278)</a:t>
            </a:r>
          </a:p>
          <a:p>
            <a:r>
              <a:rPr lang="en-DE" sz="800" dirty="0"/>
              <a:t>19:  ('(3, 6)', 0.9362452750384336)</a:t>
            </a:r>
          </a:p>
          <a:p>
            <a:r>
              <a:rPr lang="en-DE" sz="800" dirty="0"/>
              <a:t>20:  ('(2, 6)', 0.933752123488131)</a:t>
            </a:r>
          </a:p>
          <a:p>
            <a:r>
              <a:rPr lang="en-DE" sz="800" dirty="0"/>
              <a:t>21:  ('(4, 5)', 0.9326297033645427)</a:t>
            </a:r>
          </a:p>
          <a:p>
            <a:r>
              <a:rPr lang="en-DE" sz="800" dirty="0"/>
              <a:t>22:  ('(3, 9)', 0.9318905711023908)</a:t>
            </a:r>
          </a:p>
          <a:p>
            <a:r>
              <a:rPr lang="en-DE" sz="800" dirty="0"/>
              <a:t>23:  ('(0, 2)', 0.9314250069024538)</a:t>
            </a:r>
          </a:p>
          <a:p>
            <a:r>
              <a:rPr lang="en-DE" sz="800" dirty="0"/>
              <a:t>24:  ('(3, 4)', 0.930568609975383)</a:t>
            </a:r>
          </a:p>
          <a:p>
            <a:r>
              <a:rPr lang="en-DE" sz="800" dirty="0"/>
              <a:t>25:  ('(3, 7)', 0.9297885939428618)</a:t>
            </a:r>
          </a:p>
          <a:p>
            <a:r>
              <a:rPr lang="en-DE" sz="800" dirty="0"/>
              <a:t>26:  ('(6, 7)', 0.9291903183154924)</a:t>
            </a:r>
          </a:p>
          <a:p>
            <a:r>
              <a:rPr lang="en-DE" sz="800" dirty="0"/>
              <a:t>27:  ('(2, 8)', 0.9290058993138378)</a:t>
            </a:r>
          </a:p>
          <a:p>
            <a:r>
              <a:rPr lang="en-DE" sz="800" dirty="0"/>
              <a:t>28:  ('(5, 7)', 0.9287427487474593)</a:t>
            </a:r>
          </a:p>
          <a:p>
            <a:r>
              <a:rPr lang="en-DE" sz="800" b="1" dirty="0"/>
              <a:t>29:  ('(6, 9)', 0.9267435484326301)</a:t>
            </a:r>
          </a:p>
          <a:p>
            <a:r>
              <a:rPr lang="en-DE" sz="800" dirty="0"/>
              <a:t>30:  ('(1, 7)', 0.9246157422405321)</a:t>
            </a:r>
          </a:p>
          <a:p>
            <a:r>
              <a:rPr lang="en-DE" sz="800" b="1" dirty="0"/>
              <a:t>31:  ('(2, 9)', 0.9244339902361961)</a:t>
            </a:r>
          </a:p>
          <a:p>
            <a:r>
              <a:rPr lang="en-DE" sz="800" dirty="0"/>
              <a:t>32:  ('(0, 3)', 0.9235605372843196)</a:t>
            </a:r>
          </a:p>
          <a:p>
            <a:r>
              <a:rPr lang="en-DE" sz="800" dirty="0"/>
              <a:t>33:  ('(2, 4)', 0.9200238277369678)</a:t>
            </a:r>
          </a:p>
          <a:p>
            <a:r>
              <a:rPr lang="en-DE" sz="800" dirty="0"/>
              <a:t>34:  ('(1, 4)', 0.9167371379978453)</a:t>
            </a:r>
          </a:p>
          <a:p>
            <a:r>
              <a:rPr lang="en-DE" sz="800" dirty="0"/>
              <a:t>35:  ('(1, 9)', 0.9164422699606409)</a:t>
            </a:r>
          </a:p>
          <a:p>
            <a:r>
              <a:rPr lang="en-DE" sz="800" dirty="0"/>
              <a:t>36:  ('(0, 9)', 0.9147701711296261)</a:t>
            </a:r>
          </a:p>
          <a:p>
            <a:r>
              <a:rPr lang="en-DE" sz="800" dirty="0"/>
              <a:t>37:  ('(1, 8)', 0.913537677221578)</a:t>
            </a:r>
          </a:p>
          <a:p>
            <a:r>
              <a:rPr lang="en-DE" sz="800" dirty="0"/>
              <a:t>38:  ('(0, 8)', 0.9130799095545051)</a:t>
            </a:r>
          </a:p>
          <a:p>
            <a:r>
              <a:rPr lang="en-DE" sz="800" dirty="0"/>
              <a:t>39:  ('(0, 7)', 0.9112469870495244)</a:t>
            </a:r>
          </a:p>
          <a:p>
            <a:r>
              <a:rPr lang="en-DE" sz="800" dirty="0"/>
              <a:t>40:  ('(1, 2)', 0.9083707374861443)</a:t>
            </a:r>
          </a:p>
          <a:p>
            <a:r>
              <a:rPr lang="en-DE" sz="800" dirty="0"/>
              <a:t>41:  ('(1, 5)', 0.9075578057880026)</a:t>
            </a:r>
          </a:p>
          <a:p>
            <a:r>
              <a:rPr lang="en-DE" sz="800" dirty="0"/>
              <a:t>42:  ('(0, 4)', 0.9024042742142254)</a:t>
            </a:r>
          </a:p>
          <a:p>
            <a:r>
              <a:rPr lang="en-DE" sz="800" dirty="0"/>
              <a:t>43:  ('(1, 6)', 0.8983185175226049)</a:t>
            </a:r>
          </a:p>
          <a:p>
            <a:r>
              <a:rPr lang="en-DE" sz="800" dirty="0"/>
              <a:t>44:  ('(1, 3)', 0.8969679036632298)</a:t>
            </a:r>
          </a:p>
          <a:p>
            <a:r>
              <a:rPr lang="en-DE" sz="800" b="1" dirty="0"/>
              <a:t>45:  ('(0, 1)', 0.8708271253455283)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C2279F-1212-D44E-B881-89C9ECA28AC7}"/>
              </a:ext>
            </a:extLst>
          </p:cNvPr>
          <p:cNvCxnSpPr/>
          <p:nvPr/>
        </p:nvCxnSpPr>
        <p:spPr>
          <a:xfrm>
            <a:off x="6322300" y="6201111"/>
            <a:ext cx="123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78FCEE-0446-DC47-9A58-033012611E2F}"/>
              </a:ext>
            </a:extLst>
          </p:cNvPr>
          <p:cNvCxnSpPr>
            <a:cxnSpLocks/>
          </p:cNvCxnSpPr>
          <p:nvPr/>
        </p:nvCxnSpPr>
        <p:spPr>
          <a:xfrm flipV="1">
            <a:off x="6322300" y="4226560"/>
            <a:ext cx="1301858" cy="133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B1E679-6895-2E4B-88D2-6336B6697D32}"/>
              </a:ext>
            </a:extLst>
          </p:cNvPr>
          <p:cNvCxnSpPr>
            <a:cxnSpLocks/>
          </p:cNvCxnSpPr>
          <p:nvPr/>
        </p:nvCxnSpPr>
        <p:spPr>
          <a:xfrm>
            <a:off x="6257639" y="827117"/>
            <a:ext cx="1345068" cy="107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454A83-DC12-054F-BFBF-61CD78905C42}"/>
              </a:ext>
            </a:extLst>
          </p:cNvPr>
          <p:cNvSpPr txBox="1"/>
          <p:nvPr/>
        </p:nvSpPr>
        <p:spPr>
          <a:xfrm>
            <a:off x="7559498" y="287197"/>
            <a:ext cx="180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Neue Measure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F5EAC7-3C39-0040-9A47-2B737680DD8D}"/>
              </a:ext>
            </a:extLst>
          </p:cNvPr>
          <p:cNvCxnSpPr>
            <a:cxnSpLocks/>
          </p:cNvCxnSpPr>
          <p:nvPr/>
        </p:nvCxnSpPr>
        <p:spPr>
          <a:xfrm>
            <a:off x="6257638" y="4226560"/>
            <a:ext cx="1345069" cy="243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B4EA47-2150-9C43-9D37-B85518269345}"/>
              </a:ext>
            </a:extLst>
          </p:cNvPr>
          <p:cNvSpPr txBox="1"/>
          <p:nvPr/>
        </p:nvSpPr>
        <p:spPr>
          <a:xfrm>
            <a:off x="9958562" y="724039"/>
            <a:ext cx="9032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/>
              <a:t> 1:  [('(7, 9)', 5),</a:t>
            </a:r>
          </a:p>
          <a:p>
            <a:r>
              <a:rPr lang="en-DE" sz="800" b="1" dirty="0"/>
              <a:t> 2:   ('(4, 9)', 6),</a:t>
            </a:r>
          </a:p>
          <a:p>
            <a:r>
              <a:rPr lang="en-DE" sz="800" dirty="0"/>
              <a:t> 3:   ('(5, 8)', 6),</a:t>
            </a:r>
          </a:p>
          <a:p>
            <a:r>
              <a:rPr lang="en-DE" sz="800" dirty="0"/>
              <a:t> 4:   ('(3, 5)', 8),</a:t>
            </a:r>
          </a:p>
          <a:p>
            <a:r>
              <a:rPr lang="en-DE" sz="800" dirty="0"/>
              <a:t> 5:   ('(4, 7)', 8),</a:t>
            </a:r>
          </a:p>
          <a:p>
            <a:r>
              <a:rPr lang="en-DE" sz="800" dirty="0"/>
              <a:t> 6:   ('(3, 8)', 9),</a:t>
            </a:r>
          </a:p>
          <a:p>
            <a:r>
              <a:rPr lang="en-DE" sz="800" dirty="0"/>
              <a:t> 7:   ('(0, 5)', 10),</a:t>
            </a:r>
          </a:p>
          <a:p>
            <a:r>
              <a:rPr lang="en-DE" sz="800" dirty="0"/>
              <a:t> 8:   ('(2, 3)', 14),</a:t>
            </a:r>
          </a:p>
          <a:p>
            <a:r>
              <a:rPr lang="en-DE" sz="800" dirty="0"/>
              <a:t> 9:   ('(6, 8)', 14),</a:t>
            </a:r>
          </a:p>
          <a:p>
            <a:r>
              <a:rPr lang="en-DE" sz="800" dirty="0"/>
              <a:t>10:   ('(5, 9)', 15),</a:t>
            </a:r>
          </a:p>
          <a:p>
            <a:r>
              <a:rPr lang="en-DE" sz="800" dirty="0"/>
              <a:t>11:   ('(8, 9)', 16),</a:t>
            </a:r>
          </a:p>
          <a:p>
            <a:r>
              <a:rPr lang="en-DE" sz="800" dirty="0"/>
              <a:t>12:   ('(0, 6)', 17),</a:t>
            </a:r>
          </a:p>
          <a:p>
            <a:r>
              <a:rPr lang="en-DE" sz="800" dirty="0"/>
              <a:t>13:   ('(2, 7)', 17),</a:t>
            </a:r>
          </a:p>
          <a:p>
            <a:r>
              <a:rPr lang="en-DE" sz="800" dirty="0"/>
              <a:t>14:   ('(5, 6)', 17),</a:t>
            </a:r>
          </a:p>
          <a:p>
            <a:r>
              <a:rPr lang="en-DE" sz="800" dirty="0"/>
              <a:t>15:   ('(5, 7)', 17),</a:t>
            </a:r>
          </a:p>
          <a:p>
            <a:r>
              <a:rPr lang="en-DE" sz="800" dirty="0"/>
              <a:t>16:   ('(2, 6)', 18),</a:t>
            </a:r>
          </a:p>
          <a:p>
            <a:r>
              <a:rPr lang="en-DE" sz="800" dirty="0"/>
              <a:t>17:   ('(4, 6)', 18),</a:t>
            </a:r>
          </a:p>
          <a:p>
            <a:r>
              <a:rPr lang="en-DE" sz="800" dirty="0"/>
              <a:t>18:   ('(2, 5)', 19),</a:t>
            </a:r>
          </a:p>
          <a:p>
            <a:r>
              <a:rPr lang="en-DE" sz="800" dirty="0"/>
              <a:t>19:   ('(2, 8)', 20),</a:t>
            </a:r>
          </a:p>
          <a:p>
            <a:r>
              <a:rPr lang="en-DE" sz="800" b="1" dirty="0"/>
              <a:t>20:   ('(2, 9)', 20),</a:t>
            </a:r>
          </a:p>
          <a:p>
            <a:r>
              <a:rPr lang="en-DE" sz="800" dirty="0"/>
              <a:t>21:   ('(4, 8)', 20),</a:t>
            </a:r>
          </a:p>
          <a:p>
            <a:r>
              <a:rPr lang="en-DE" sz="800" dirty="0"/>
              <a:t>22:   ('(7, 8)', 21),</a:t>
            </a:r>
          </a:p>
          <a:p>
            <a:r>
              <a:rPr lang="en-DE" sz="800" dirty="0"/>
              <a:t>23:   ('(3, 4)', 22),</a:t>
            </a:r>
          </a:p>
          <a:p>
            <a:r>
              <a:rPr lang="en-DE" sz="800" dirty="0"/>
              <a:t>24:   ('(3, 6)', 22),</a:t>
            </a:r>
          </a:p>
          <a:p>
            <a:r>
              <a:rPr lang="en-DE" sz="800" dirty="0"/>
              <a:t>25:   ('(4, 5)', 22),</a:t>
            </a:r>
          </a:p>
          <a:p>
            <a:r>
              <a:rPr lang="en-DE" sz="800" dirty="0"/>
              <a:t>26:   ('(0, 8)', 23),</a:t>
            </a:r>
          </a:p>
          <a:p>
            <a:r>
              <a:rPr lang="en-DE" sz="800" dirty="0"/>
              <a:t>27:   ('(0, 2)', 26),</a:t>
            </a:r>
          </a:p>
          <a:p>
            <a:r>
              <a:rPr lang="en-DE" sz="800" dirty="0"/>
              <a:t>28:   ('(0, 3)', 26),</a:t>
            </a:r>
          </a:p>
          <a:p>
            <a:r>
              <a:rPr lang="en-DE" sz="800" dirty="0"/>
              <a:t>29:   ('(6, 7)', 26),</a:t>
            </a:r>
          </a:p>
          <a:p>
            <a:r>
              <a:rPr lang="en-DE" sz="800" dirty="0"/>
              <a:t>30:   ('(0, 4)', 28),</a:t>
            </a:r>
          </a:p>
          <a:p>
            <a:r>
              <a:rPr lang="en-DE" sz="800" dirty="0"/>
              <a:t>31:   ('(1, 7)', 28),</a:t>
            </a:r>
          </a:p>
          <a:p>
            <a:r>
              <a:rPr lang="en-DE" sz="800" dirty="0"/>
              <a:t>32:   ('(3, 9)', 28),</a:t>
            </a:r>
          </a:p>
          <a:p>
            <a:r>
              <a:rPr lang="en-DE" sz="800" dirty="0"/>
              <a:t>33:   ('(1, 4)', 29),</a:t>
            </a:r>
          </a:p>
          <a:p>
            <a:r>
              <a:rPr lang="en-DE" sz="800" dirty="0"/>
              <a:t>34:   ('(3, 7)', 31),</a:t>
            </a:r>
          </a:p>
          <a:p>
            <a:r>
              <a:rPr lang="en-DE" sz="800" dirty="0"/>
              <a:t>35:   ('(2, 4)', 32),</a:t>
            </a:r>
          </a:p>
          <a:p>
            <a:r>
              <a:rPr lang="en-DE" sz="800" dirty="0"/>
              <a:t>36:   ('(1, 2)', 33),</a:t>
            </a:r>
          </a:p>
          <a:p>
            <a:r>
              <a:rPr lang="en-DE" sz="800" dirty="0"/>
              <a:t>37:   ('(1, 5)', 33),</a:t>
            </a:r>
          </a:p>
          <a:p>
            <a:r>
              <a:rPr lang="en-DE" sz="800" dirty="0"/>
              <a:t>38:   ('(1, 8)', 34),</a:t>
            </a:r>
          </a:p>
          <a:p>
            <a:r>
              <a:rPr lang="en-DE" sz="800" dirty="0"/>
              <a:t>39:   ('(0, 9)', 35),</a:t>
            </a:r>
          </a:p>
          <a:p>
            <a:r>
              <a:rPr lang="en-DE" sz="800" b="1" dirty="0"/>
              <a:t>40:   ('(6 ,9)', 35),</a:t>
            </a:r>
          </a:p>
          <a:p>
            <a:r>
              <a:rPr lang="en-DE" sz="800" dirty="0"/>
              <a:t>41:   ('(1, 3)', 38),</a:t>
            </a:r>
          </a:p>
          <a:p>
            <a:r>
              <a:rPr lang="en-DE" sz="800" dirty="0"/>
              <a:t>42:   ('(1, 9)', 39),</a:t>
            </a:r>
          </a:p>
          <a:p>
            <a:r>
              <a:rPr lang="en-DE" sz="800" dirty="0"/>
              <a:t>43:   ('(1, 6)', 40),</a:t>
            </a:r>
          </a:p>
          <a:p>
            <a:r>
              <a:rPr lang="en-DE" sz="800" dirty="0"/>
              <a:t>44:   ('(0, 7)', 42),</a:t>
            </a:r>
          </a:p>
          <a:p>
            <a:r>
              <a:rPr lang="en-DE" sz="800" b="1" dirty="0"/>
              <a:t>45:   ('(0, 1)', 45)]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82B008-FABE-2841-BAA2-71156E53080E}"/>
              </a:ext>
            </a:extLst>
          </p:cNvPr>
          <p:cNvSpPr txBox="1"/>
          <p:nvPr/>
        </p:nvSpPr>
        <p:spPr>
          <a:xfrm>
            <a:off x="9776465" y="277088"/>
            <a:ext cx="12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Mean Rank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C8B3E8-57C9-EB49-AAD4-9F920245899D}"/>
              </a:ext>
            </a:extLst>
          </p:cNvPr>
          <p:cNvSpPr txBox="1"/>
          <p:nvPr/>
        </p:nvSpPr>
        <p:spPr>
          <a:xfrm>
            <a:off x="5023773" y="297203"/>
            <a:ext cx="17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Fisher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62571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EF84175-178B-AD4B-B7F8-EA9888703A1A}"/>
              </a:ext>
            </a:extLst>
          </p:cNvPr>
          <p:cNvSpPr txBox="1"/>
          <p:nvPr/>
        </p:nvSpPr>
        <p:spPr>
          <a:xfrm>
            <a:off x="1037758" y="685938"/>
            <a:ext cx="1806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b="1" dirty="0"/>
              <a:t> 1:  [('(4, 9)', 0.8162838740775871),</a:t>
            </a:r>
          </a:p>
          <a:p>
            <a:r>
              <a:rPr lang="en-DE" sz="800" dirty="0"/>
              <a:t> 2:   ('(7, 9)', 0.5664602657756491),</a:t>
            </a:r>
          </a:p>
          <a:p>
            <a:r>
              <a:rPr lang="en-DE" sz="800" dirty="0"/>
              <a:t> 3:   ('(3, 5)', 0.5315044603315325),</a:t>
            </a:r>
          </a:p>
          <a:p>
            <a:r>
              <a:rPr lang="en-DE" sz="800" dirty="0"/>
              <a:t> 4:   ('(5, 8)', 0.4869751964619525),</a:t>
            </a:r>
          </a:p>
          <a:p>
            <a:r>
              <a:rPr lang="en-DE" sz="800" dirty="0"/>
              <a:t> 5:   ('(3, 8)', 0.41641954701159767),</a:t>
            </a:r>
          </a:p>
          <a:p>
            <a:r>
              <a:rPr lang="en-DE" sz="800" dirty="0"/>
              <a:t> 6:   ('(8, 9)', 0.41511505003419136),</a:t>
            </a:r>
          </a:p>
          <a:p>
            <a:r>
              <a:rPr lang="en-DE" sz="800" dirty="0"/>
              <a:t> 7:   ('(0, 5)', 0.3340713354299141),</a:t>
            </a:r>
          </a:p>
          <a:p>
            <a:r>
              <a:rPr lang="en-DE" sz="800" dirty="0"/>
              <a:t> 8:   ('(5, 9)', 0.28687184388362413),</a:t>
            </a:r>
          </a:p>
          <a:p>
            <a:r>
              <a:rPr lang="en-DE" sz="800" dirty="0"/>
              <a:t> 9:   ('(4, 7)', 0.2776516066869042),</a:t>
            </a:r>
          </a:p>
          <a:p>
            <a:r>
              <a:rPr lang="en-DE" sz="800" dirty="0"/>
              <a:t>10:   ('(2, 3)', 0.25828682895821004),</a:t>
            </a:r>
          </a:p>
          <a:p>
            <a:r>
              <a:rPr lang="en-DE" sz="800" dirty="0"/>
              <a:t>11:   ('(5, 6)', 0.24920339395266788),</a:t>
            </a:r>
          </a:p>
          <a:p>
            <a:r>
              <a:rPr lang="en-DE" sz="800" dirty="0"/>
              <a:t>12:   ('(2, 8)', 0.22901933797971585),</a:t>
            </a:r>
          </a:p>
          <a:p>
            <a:r>
              <a:rPr lang="en-DE" sz="800" dirty="0"/>
              <a:t>13:   ('(4, 6)', 0.21327174391060774),</a:t>
            </a:r>
          </a:p>
          <a:p>
            <a:r>
              <a:rPr lang="en-DE" sz="800" dirty="0"/>
              <a:t>14:   ('(5, 7)', 0.20424746939118757),</a:t>
            </a:r>
          </a:p>
          <a:p>
            <a:r>
              <a:rPr lang="en-DE" sz="800" dirty="0"/>
              <a:t>15:   ('(4, 8)', 0.19792532402414145),</a:t>
            </a:r>
          </a:p>
          <a:p>
            <a:r>
              <a:rPr lang="en-DE" sz="800" dirty="0"/>
              <a:t>16:   ('(0, 6)', 0.19395428291060732),</a:t>
            </a:r>
          </a:p>
          <a:p>
            <a:r>
              <a:rPr lang="en-DE" sz="800" dirty="0"/>
              <a:t>17:   ('(4, 5)', 0.18822964529734584),</a:t>
            </a:r>
          </a:p>
          <a:p>
            <a:r>
              <a:rPr lang="en-DE" sz="800" dirty="0"/>
              <a:t>18:   ('(2, 6)', 0.1781538144019401),</a:t>
            </a:r>
          </a:p>
          <a:p>
            <a:r>
              <a:rPr lang="en-DE" sz="800" dirty="0"/>
              <a:t>19:   ('(1, 5)', 0.17619795216629214),</a:t>
            </a:r>
          </a:p>
          <a:p>
            <a:r>
              <a:rPr lang="en-DE" sz="800" dirty="0"/>
              <a:t>20:   ('(2, 5)', 0.17309908556949785),</a:t>
            </a:r>
          </a:p>
          <a:p>
            <a:r>
              <a:rPr lang="en-DE" sz="800" dirty="0"/>
              <a:t>21:   ('(1, 2)', 0.1659362344410611),</a:t>
            </a:r>
          </a:p>
          <a:p>
            <a:r>
              <a:rPr lang="en-DE" sz="800" dirty="0"/>
              <a:t>22:   ('(6, 8)', 0.16148485463287793),</a:t>
            </a:r>
          </a:p>
          <a:p>
            <a:r>
              <a:rPr lang="en-DE" sz="800" dirty="0"/>
              <a:t>23:   ('(1, 8)', 0.1610777640834711),</a:t>
            </a:r>
          </a:p>
          <a:p>
            <a:r>
              <a:rPr lang="en-DE" sz="800" dirty="0"/>
              <a:t>24:   ('(3, 9)', 0.14786691862962303),</a:t>
            </a:r>
          </a:p>
          <a:p>
            <a:r>
              <a:rPr lang="en-DE" sz="800" dirty="0"/>
              <a:t>25:   ('(0, 2)', 0.14363136625529674),</a:t>
            </a:r>
          </a:p>
          <a:p>
            <a:r>
              <a:rPr lang="en-DE" sz="800" dirty="0"/>
              <a:t>26:   ('(0, 3)', 0.14182644492469457),</a:t>
            </a:r>
          </a:p>
          <a:p>
            <a:r>
              <a:rPr lang="en-DE" sz="800" dirty="0"/>
              <a:t>27:   ('(0, 8)', 0.13329740884210248),</a:t>
            </a:r>
          </a:p>
          <a:p>
            <a:r>
              <a:rPr lang="en-DE" sz="800" dirty="0"/>
              <a:t>28:   ('(1, 7)', 0.1300713708754764),</a:t>
            </a:r>
          </a:p>
          <a:p>
            <a:r>
              <a:rPr lang="en-DE" sz="800" b="1" dirty="0"/>
              <a:t>29:   ('(2, 9)', 0.12729918737047555),</a:t>
            </a:r>
          </a:p>
          <a:p>
            <a:r>
              <a:rPr lang="en-DE" sz="800" dirty="0"/>
              <a:t>30:   ('(2, 4)', 0.12727932657937846),</a:t>
            </a:r>
          </a:p>
          <a:p>
            <a:r>
              <a:rPr lang="en-DE" sz="800" dirty="0"/>
              <a:t>31:   ('(7, 8)', 0.12707798430615852),</a:t>
            </a:r>
          </a:p>
          <a:p>
            <a:r>
              <a:rPr lang="en-DE" sz="800" dirty="0"/>
              <a:t>32:   ('(2, 7)', 0.12503725017083733),</a:t>
            </a:r>
          </a:p>
          <a:p>
            <a:r>
              <a:rPr lang="en-DE" sz="800" dirty="0"/>
              <a:t>33:   ('(0, 9)', 0.11903147075160293),</a:t>
            </a:r>
          </a:p>
          <a:p>
            <a:r>
              <a:rPr lang="en-DE" sz="800" dirty="0"/>
              <a:t>34:   ('(3, 7)', 0.11753532708448278),</a:t>
            </a:r>
          </a:p>
          <a:p>
            <a:r>
              <a:rPr lang="en-DE" sz="800" dirty="0"/>
              <a:t>35:   ('(1, 6)', 0.11056743106101591),</a:t>
            </a:r>
          </a:p>
          <a:p>
            <a:r>
              <a:rPr lang="en-DE" sz="800" dirty="0"/>
              <a:t>36:   ('(3, 4)', 0.10868835747502743),</a:t>
            </a:r>
          </a:p>
          <a:p>
            <a:r>
              <a:rPr lang="en-DE" sz="800" dirty="0"/>
              <a:t>37:   ('(1, 3)', 0.10801726267541946),</a:t>
            </a:r>
          </a:p>
          <a:p>
            <a:r>
              <a:rPr lang="en-DE" sz="800" dirty="0"/>
              <a:t>38:   ('(0, 4)', 0.10720210845758209),</a:t>
            </a:r>
          </a:p>
          <a:p>
            <a:r>
              <a:rPr lang="en-DE" sz="800" dirty="0"/>
              <a:t>39:   ('(3, 6)', 0.10671346337760415),</a:t>
            </a:r>
          </a:p>
          <a:p>
            <a:r>
              <a:rPr lang="en-DE" sz="800" b="1" dirty="0"/>
              <a:t>40:   ('(6, 9)', 0.10470500954921047),</a:t>
            </a:r>
          </a:p>
          <a:p>
            <a:r>
              <a:rPr lang="en-DE" sz="800" dirty="0"/>
              <a:t>41:   ('(1, 9)', 0.10398270350312017),</a:t>
            </a:r>
          </a:p>
          <a:p>
            <a:r>
              <a:rPr lang="en-DE" sz="800" dirty="0"/>
              <a:t>42:   ('(0, 7)', 0.09911219497767794),</a:t>
            </a:r>
          </a:p>
          <a:p>
            <a:r>
              <a:rPr lang="en-DE" sz="800" dirty="0"/>
              <a:t>43:   ('(1, 4)', 0.0936364318418503),</a:t>
            </a:r>
          </a:p>
          <a:p>
            <a:r>
              <a:rPr lang="en-DE" sz="800" dirty="0"/>
              <a:t>44:   ('(6, 7)', 0.0808759147391898),</a:t>
            </a:r>
          </a:p>
          <a:p>
            <a:r>
              <a:rPr lang="en-DE" sz="800" b="1" dirty="0"/>
              <a:t>45:   ('(0, 1)', 0.05698335012801018)]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47CF8-BE54-3643-B221-314F445A6013}"/>
              </a:ext>
            </a:extLst>
          </p:cNvPr>
          <p:cNvSpPr txBox="1"/>
          <p:nvPr/>
        </p:nvSpPr>
        <p:spPr>
          <a:xfrm>
            <a:off x="1442373" y="259103"/>
            <a:ext cx="17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Fisher</a:t>
            </a:r>
            <a:r>
              <a:rPr lang="en-DE" dirty="0"/>
              <a:t> PCA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C85EAB-0D22-3B4B-8941-C9A906902EE7}"/>
              </a:ext>
            </a:extLst>
          </p:cNvPr>
          <p:cNvSpPr txBox="1"/>
          <p:nvPr/>
        </p:nvSpPr>
        <p:spPr>
          <a:xfrm>
            <a:off x="3369154" y="685937"/>
            <a:ext cx="1806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/>
              <a:t> 1:  [('(7, 9)', 0.8037457470506438),</a:t>
            </a:r>
          </a:p>
          <a:p>
            <a:r>
              <a:rPr lang="en-DE" sz="800" b="1" dirty="0"/>
              <a:t> 2:   ('(4, 9)', 0.7623364275851472),</a:t>
            </a:r>
          </a:p>
          <a:p>
            <a:r>
              <a:rPr lang="en-DE" sz="800" dirty="0"/>
              <a:t> 3:   ('(3, 5)', 0.5789688454767994),</a:t>
            </a:r>
          </a:p>
          <a:p>
            <a:r>
              <a:rPr lang="en-DE" sz="800" dirty="0"/>
              <a:t> 4:   ('(5, 8)', 0.43910144034689386),</a:t>
            </a:r>
          </a:p>
          <a:p>
            <a:r>
              <a:rPr lang="en-DE" sz="800" dirty="0"/>
              <a:t> 5:   ('(4, 8)', 0.43667097523594983),</a:t>
            </a:r>
          </a:p>
          <a:p>
            <a:r>
              <a:rPr lang="en-DE" sz="800" dirty="0"/>
              <a:t> 6:   ('(4, 5)', 0.40889862226349416),</a:t>
            </a:r>
          </a:p>
          <a:p>
            <a:r>
              <a:rPr lang="en-DE" sz="800" dirty="0"/>
              <a:t> 7:   ('(5, 9)', 0.4034856874762027),</a:t>
            </a:r>
          </a:p>
          <a:p>
            <a:r>
              <a:rPr lang="en-DE" sz="800" dirty="0"/>
              <a:t> 8:   ('(5, 6)', 0.4032262393772172),</a:t>
            </a:r>
          </a:p>
          <a:p>
            <a:r>
              <a:rPr lang="en-DE" sz="800" dirty="0"/>
              <a:t> 9:   ('(3, 8)', 0.4012156344120582),</a:t>
            </a:r>
          </a:p>
          <a:p>
            <a:r>
              <a:rPr lang="en-DE" sz="800" dirty="0"/>
              <a:t>10:   ('(0, 5)', 0.3966725448373824),</a:t>
            </a:r>
          </a:p>
          <a:p>
            <a:r>
              <a:rPr lang="en-DE" sz="800" dirty="0"/>
              <a:t>11:   ('(1, 4)', 0.39215875523789423),</a:t>
            </a:r>
          </a:p>
          <a:p>
            <a:r>
              <a:rPr lang="en-DE" sz="800" dirty="0"/>
              <a:t>12:   ('(2, 3)', 0.3918243473674722),</a:t>
            </a:r>
          </a:p>
          <a:p>
            <a:r>
              <a:rPr lang="en-DE" sz="800" dirty="0"/>
              <a:t>13:   ('(6, 7)', 0.3829117021693607),</a:t>
            </a:r>
          </a:p>
          <a:p>
            <a:r>
              <a:rPr lang="en-DE" sz="800" dirty="0"/>
              <a:t>14:   ('(3, 6)', 0.3740707745582473),</a:t>
            </a:r>
          </a:p>
          <a:p>
            <a:r>
              <a:rPr lang="en-DE" sz="800" dirty="0"/>
              <a:t>15:   ('(4, 7)', 0.35674316398992534),</a:t>
            </a:r>
          </a:p>
          <a:p>
            <a:r>
              <a:rPr lang="en-DE" sz="800" dirty="0"/>
              <a:t>16:   ('(2, 6)', 0.33663718114615443),</a:t>
            </a:r>
          </a:p>
          <a:p>
            <a:r>
              <a:rPr lang="en-DE" sz="800" dirty="0"/>
              <a:t>17:   ('(2, 5)', 0.3346892824918019),</a:t>
            </a:r>
          </a:p>
          <a:p>
            <a:r>
              <a:rPr lang="en-DE" sz="800" dirty="0"/>
              <a:t>18:   ('(1, 7)', 0.32503759012221706),</a:t>
            </a:r>
          </a:p>
          <a:p>
            <a:r>
              <a:rPr lang="en-DE" sz="800" dirty="0"/>
              <a:t>19:   ('(8, 9)', 0.3248037265752891),</a:t>
            </a:r>
          </a:p>
          <a:p>
            <a:r>
              <a:rPr lang="en-DE" sz="800" dirty="0"/>
              <a:t>20:   ('(0, 6)', 0.31883841376706457),</a:t>
            </a:r>
          </a:p>
          <a:p>
            <a:r>
              <a:rPr lang="en-DE" sz="800" dirty="0"/>
              <a:t>21:   ('(2, 8)', 0.3111168530614047),</a:t>
            </a:r>
          </a:p>
          <a:p>
            <a:r>
              <a:rPr lang="en-DE" sz="800" dirty="0"/>
              <a:t>22:   ('(1, 5)', 0.30456152705800316),</a:t>
            </a:r>
          </a:p>
          <a:p>
            <a:r>
              <a:rPr lang="en-DE" sz="800" dirty="0"/>
              <a:t>23:   ('(1, 9)', 0.30057045374465735),</a:t>
            </a:r>
          </a:p>
          <a:p>
            <a:r>
              <a:rPr lang="en-DE" sz="800" dirty="0"/>
              <a:t>24:   ('(7, 8)', 0.29798481139291483),</a:t>
            </a:r>
          </a:p>
          <a:p>
            <a:r>
              <a:rPr lang="en-DE" sz="800" dirty="0"/>
              <a:t>25:   ('(4, 6)', 0.29440341672255577),</a:t>
            </a:r>
          </a:p>
          <a:p>
            <a:r>
              <a:rPr lang="en-DE" sz="800" dirty="0"/>
              <a:t>26:   ('(1, 6)', 0.28837011502796633),</a:t>
            </a:r>
          </a:p>
          <a:p>
            <a:r>
              <a:rPr lang="en-DE" sz="800" dirty="0"/>
              <a:t>27:   ('(0, 3)', 0.28649642055940827),</a:t>
            </a:r>
          </a:p>
          <a:p>
            <a:r>
              <a:rPr lang="en-DE" sz="800" dirty="0"/>
              <a:t>28:   ('(6, 8)', 0.267995955884151),</a:t>
            </a:r>
          </a:p>
          <a:p>
            <a:r>
              <a:rPr lang="en-DE" sz="800" dirty="0"/>
              <a:t>29:   ('(1, 8)', 0.25262429499801675),</a:t>
            </a:r>
          </a:p>
          <a:p>
            <a:r>
              <a:rPr lang="en-DE" sz="800" dirty="0"/>
              <a:t>30:   ('(2, 4)', 0.22821593246098976),</a:t>
            </a:r>
          </a:p>
          <a:p>
            <a:r>
              <a:rPr lang="en-DE" sz="800" dirty="0"/>
              <a:t>31:   ('(3, 9)', 0.22694832572903878),</a:t>
            </a:r>
          </a:p>
          <a:p>
            <a:r>
              <a:rPr lang="en-DE" sz="800" b="1" dirty="0"/>
              <a:t>32:   ('(6, 9)', 0.22690035663238056),</a:t>
            </a:r>
          </a:p>
          <a:p>
            <a:r>
              <a:rPr lang="en-DE" sz="800" dirty="0"/>
              <a:t>33:   ('(2, 7)', 0.22055288260309955),</a:t>
            </a:r>
          </a:p>
          <a:p>
            <a:r>
              <a:rPr lang="en-DE" sz="800" b="1" dirty="0"/>
              <a:t>34:   ('(2, 9)', 0.21158786879820804),</a:t>
            </a:r>
          </a:p>
          <a:p>
            <a:r>
              <a:rPr lang="en-DE" sz="800" dirty="0"/>
              <a:t>35:   ('(1, 2)', 0.2034415380066923),</a:t>
            </a:r>
          </a:p>
          <a:p>
            <a:r>
              <a:rPr lang="en-DE" sz="800" dirty="0"/>
              <a:t>36:   ('(0, 8)', 0.19786253600918),</a:t>
            </a:r>
          </a:p>
          <a:p>
            <a:r>
              <a:rPr lang="en-DE" sz="800" dirty="0"/>
              <a:t>37:   ('(3, 7)', 0.1957039944471973),</a:t>
            </a:r>
          </a:p>
          <a:p>
            <a:r>
              <a:rPr lang="en-DE" sz="800" dirty="0"/>
              <a:t>38:   ('(5, 7)', 0.191013544471695),</a:t>
            </a:r>
          </a:p>
          <a:p>
            <a:r>
              <a:rPr lang="en-DE" sz="800" dirty="0"/>
              <a:t>39:   ('(1, 3)', 0.18286124077831217),</a:t>
            </a:r>
          </a:p>
          <a:p>
            <a:r>
              <a:rPr lang="en-DE" sz="800" dirty="0"/>
              <a:t>40:   ('(0, 2)', 0.17378904964071024),</a:t>
            </a:r>
          </a:p>
          <a:p>
            <a:r>
              <a:rPr lang="en-DE" sz="800" dirty="0"/>
              <a:t>41:   ('(3, 4)', 0.167936737482282),</a:t>
            </a:r>
          </a:p>
          <a:p>
            <a:r>
              <a:rPr lang="en-DE" sz="800" dirty="0"/>
              <a:t>42:   ('(0, 4)', 0.1513408642975502),</a:t>
            </a:r>
          </a:p>
          <a:p>
            <a:r>
              <a:rPr lang="en-DE" sz="800" dirty="0"/>
              <a:t>43:   ('(0, 7)', 0.14707214694665086),</a:t>
            </a:r>
          </a:p>
          <a:p>
            <a:r>
              <a:rPr lang="en-DE" sz="800" dirty="0"/>
              <a:t>44:   ('(0, 9)', 0.14503540806971219),</a:t>
            </a:r>
          </a:p>
          <a:p>
            <a:r>
              <a:rPr lang="en-DE" sz="800" b="1" dirty="0"/>
              <a:t>45:   ('(0, 1)', 0.0968209128323632)]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C1333-4F65-A642-AAF0-99A4166B0E93}"/>
              </a:ext>
            </a:extLst>
          </p:cNvPr>
          <p:cNvSpPr txBox="1"/>
          <p:nvPr/>
        </p:nvSpPr>
        <p:spPr>
          <a:xfrm>
            <a:off x="3608399" y="263022"/>
            <a:ext cx="17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Fisher</a:t>
            </a:r>
            <a:r>
              <a:rPr lang="en-DE" dirty="0"/>
              <a:t> Auto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545262-D127-9E47-A1E8-55EC8A51E66A}"/>
              </a:ext>
            </a:extLst>
          </p:cNvPr>
          <p:cNvCxnSpPr/>
          <p:nvPr/>
        </p:nvCxnSpPr>
        <p:spPr>
          <a:xfrm>
            <a:off x="2602424" y="775561"/>
            <a:ext cx="883403" cy="13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249D15-F0D1-3C4C-8951-13C61ED779CB}"/>
              </a:ext>
            </a:extLst>
          </p:cNvPr>
          <p:cNvCxnSpPr/>
          <p:nvPr/>
        </p:nvCxnSpPr>
        <p:spPr>
          <a:xfrm>
            <a:off x="2665042" y="4208436"/>
            <a:ext cx="766541" cy="5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707FFA-F2CC-4C4D-9B91-870CD893F079}"/>
              </a:ext>
            </a:extLst>
          </p:cNvPr>
          <p:cNvCxnSpPr/>
          <p:nvPr/>
        </p:nvCxnSpPr>
        <p:spPr>
          <a:xfrm flipV="1">
            <a:off x="2723473" y="4557147"/>
            <a:ext cx="645681" cy="102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F31573-DD12-C742-8E1C-64E4E59F5BDB}"/>
              </a:ext>
            </a:extLst>
          </p:cNvPr>
          <p:cNvCxnSpPr/>
          <p:nvPr/>
        </p:nvCxnSpPr>
        <p:spPr>
          <a:xfrm>
            <a:off x="2665042" y="6161222"/>
            <a:ext cx="766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6E3580-F96F-E241-9ED3-C8DC1B46E3CE}"/>
              </a:ext>
            </a:extLst>
          </p:cNvPr>
          <p:cNvSpPr txBox="1"/>
          <p:nvPr/>
        </p:nvSpPr>
        <p:spPr>
          <a:xfrm>
            <a:off x="5320359" y="3331213"/>
            <a:ext cx="607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“(Aussage:Q Circu</a:t>
            </a:r>
            <a:r>
              <a:rPr lang="en-GB" dirty="0" err="1"/>
              <a:t>i</a:t>
            </a:r>
            <a:r>
              <a:rPr lang="en-DE" dirty="0"/>
              <a:t>t müsste mit preprocessing autoencoder mehr lernen)”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PCA nimmt mehr arbeit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Hat circu</a:t>
            </a:r>
            <a:r>
              <a:rPr lang="en-GB" dirty="0" err="1"/>
              <a:t>i</a:t>
            </a:r>
            <a:r>
              <a:rPr lang="en-DE" dirty="0"/>
              <a:t>t schlechtere ergebnisse? -&gt; parameter veränderungen anschauen</a:t>
            </a:r>
          </a:p>
        </p:txBody>
      </p:sp>
    </p:spTree>
    <p:extLst>
      <p:ext uri="{BB962C8B-B14F-4D97-AF65-F5344CB8AC3E}">
        <p14:creationId xmlns:p14="http://schemas.microsoft.com/office/powerpoint/2010/main" val="316635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E421-ED11-0842-9439-6EA2B479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ToDo 2.12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9FC9-5591-F443-B319-BA5215A9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Neural Network vor und nach PCA</a:t>
            </a:r>
          </a:p>
          <a:p>
            <a:r>
              <a:rPr lang="en-DE" dirty="0"/>
              <a:t>NN mit mehreren </a:t>
            </a:r>
            <a:r>
              <a:rPr lang="en-DE" b="1" dirty="0"/>
              <a:t>Durchläufe</a:t>
            </a:r>
            <a:r>
              <a:rPr lang="en-DE" dirty="0"/>
              <a:t> und Ergebnisse mitteln</a:t>
            </a:r>
          </a:p>
          <a:p>
            <a:r>
              <a:rPr lang="en-GB" dirty="0">
                <a:hlinkClick r:id="rId2"/>
              </a:rPr>
              <a:t>https://github.com/Dref360/spectral_metric</a:t>
            </a:r>
            <a:r>
              <a:rPr lang="en-GB" dirty="0"/>
              <a:t> (</a:t>
            </a:r>
            <a:r>
              <a:rPr lang="en-GB" dirty="0" err="1"/>
              <a:t>anschauen</a:t>
            </a:r>
            <a:r>
              <a:rPr lang="en-GB" dirty="0"/>
              <a:t>)</a:t>
            </a:r>
          </a:p>
          <a:p>
            <a:r>
              <a:rPr lang="en-GB" dirty="0"/>
              <a:t>Code </a:t>
            </a:r>
            <a:r>
              <a:rPr lang="en-GB" dirty="0" err="1"/>
              <a:t>refactorn</a:t>
            </a:r>
            <a:endParaRPr lang="en-GB" dirty="0"/>
          </a:p>
          <a:p>
            <a:r>
              <a:rPr lang="en-GB" dirty="0" err="1"/>
              <a:t>Unterschiedliche</a:t>
            </a:r>
            <a:r>
              <a:rPr lang="en-GB" dirty="0"/>
              <a:t> measure </a:t>
            </a:r>
            <a:r>
              <a:rPr lang="en-GB" dirty="0" err="1"/>
              <a:t>mit</a:t>
            </a:r>
            <a:r>
              <a:rPr lang="en-GB" dirty="0"/>
              <a:t> PCA und Autoencoder </a:t>
            </a:r>
            <a:r>
              <a:rPr lang="en-GB" dirty="0" err="1"/>
              <a:t>vorverarbeiten</a:t>
            </a:r>
            <a:r>
              <a:rPr lang="en-GB" dirty="0"/>
              <a:t> (</a:t>
            </a:r>
            <a:r>
              <a:rPr lang="en-GB" dirty="0" err="1"/>
              <a:t>gleiche</a:t>
            </a:r>
            <a:r>
              <a:rPr lang="en-GB" dirty="0"/>
              <a:t> tendenz?)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6062-DADF-8F4F-A517-53F38B1B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DC64-CFEA-CF4F-B5CE-6ECED8F7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FAD5-7EC3-3E47-934D-2ADE841D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04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FA4C7-F611-DB4B-A160-6492CD6F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1. Familiarize yourself with the challenges of using classical data in a quantum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C9386-9A9B-BA43-B7A1-5ED3BED5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3976229"/>
          </a:xfrm>
        </p:spPr>
        <p:txBody>
          <a:bodyPr>
            <a:normAutofit/>
          </a:bodyPr>
          <a:lstStyle/>
          <a:p>
            <a:pPr>
              <a:buFont typeface="Symbol" pitchFamily="2" charset="2"/>
              <a:buChar char="-"/>
            </a:pPr>
            <a:r>
              <a:rPr lang="en-US" dirty="0"/>
              <a:t>Dimensionality of classical data way to large</a:t>
            </a:r>
          </a:p>
          <a:p>
            <a:pPr lvl="1">
              <a:buFont typeface="Symbol" pitchFamily="2" charset="2"/>
              <a:buChar char="-"/>
            </a:pPr>
            <a:r>
              <a:rPr lang="en-US" dirty="0"/>
              <a:t>In the Noisy Intermediate Scale Quantum only possible </a:t>
            </a:r>
            <a:br>
              <a:rPr lang="en-US" dirty="0"/>
            </a:br>
            <a:r>
              <a:rPr lang="en-US" dirty="0"/>
              <a:t>to use small amounts of qubits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Symbol" pitchFamily="2" charset="2"/>
              <a:buChar char="-"/>
            </a:pPr>
            <a:r>
              <a:rPr lang="en-US" dirty="0"/>
              <a:t>Quantum computers are only then „helpful“ when quantum properties are exploited</a:t>
            </a:r>
          </a:p>
          <a:p>
            <a:pPr lvl="1">
              <a:buFont typeface="Symbol" pitchFamily="2" charset="2"/>
              <a:buChar char="-"/>
            </a:pPr>
            <a:r>
              <a:rPr lang="en-US" dirty="0"/>
              <a:t>do classical ML Algorithms exploit these properties?</a:t>
            </a:r>
          </a:p>
          <a:p>
            <a:pPr lvl="1">
              <a:buFont typeface="Symbol" pitchFamily="2" charset="2"/>
              <a:buChar char="-"/>
            </a:pPr>
            <a:endParaRPr lang="en-US" dirty="0"/>
          </a:p>
          <a:p>
            <a:pPr>
              <a:buFont typeface="Symbol" pitchFamily="2" charset="2"/>
              <a:buChar char="-"/>
            </a:pPr>
            <a:r>
              <a:rPr lang="en-US" dirty="0"/>
              <a:t>Encoding Method of qubits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FEECD8-AB04-7C46-BDC0-B547AC73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275ECF-A6F5-224D-866C-E4887C3B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2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4DDF4B-A657-7F4F-9778-F686AB73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151D39-7C18-2E4F-ADB5-CDAB2DC47E0A}"/>
              </a:ext>
            </a:extLst>
          </p:cNvPr>
          <p:cNvSpPr txBox="1"/>
          <p:nvPr/>
        </p:nvSpPr>
        <p:spPr>
          <a:xfrm>
            <a:off x="838199" y="5801854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</a:rPr>
              <a:t>Image from </a:t>
            </a:r>
            <a:r>
              <a:rPr lang="en-US" sz="1100" dirty="0" err="1">
                <a:latin typeface="Helvetica Light" panose="020B0403020202020204" pitchFamily="34" charset="0"/>
              </a:rPr>
              <a:t>Schuld</a:t>
            </a:r>
            <a:r>
              <a:rPr lang="en-US" sz="1100" dirty="0">
                <a:latin typeface="Helvetica Light" panose="020B0403020202020204" pitchFamily="34" charset="0"/>
              </a:rPr>
              <a:t>, M., &amp; </a:t>
            </a:r>
            <a:r>
              <a:rPr lang="en-US" sz="1100" dirty="0" err="1">
                <a:latin typeface="Helvetica Light" panose="020B0403020202020204" pitchFamily="34" charset="0"/>
              </a:rPr>
              <a:t>Petruccione</a:t>
            </a:r>
            <a:r>
              <a:rPr lang="en-US" sz="1100" dirty="0">
                <a:latin typeface="Helvetica Light" panose="020B0403020202020204" pitchFamily="34" charset="0"/>
              </a:rPr>
              <a:t>, F. (2018). Supervised Learning with Quantum Computers (1st ed. 2018). Springer International Publishing : Imprint: Springer. </a:t>
            </a:r>
            <a:r>
              <a:rPr lang="en-US" sz="1100" dirty="0">
                <a:latin typeface="Helvetica Light" panose="020B0403020202020204" pitchFamily="34" charset="0"/>
                <a:hlinkClick r:id="rId2"/>
              </a:rPr>
              <a:t>https://doi.org/10.1007/978-3-319-96424-9</a:t>
            </a:r>
            <a:endParaRPr lang="en-US" sz="1100" dirty="0">
              <a:latin typeface="Helvetica Light" panose="020B0403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30320A5-0F0C-054A-BE7B-7BB14A13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1027906"/>
            <a:ext cx="2113320" cy="21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20D16-A92E-8A4E-BAE8-E1F8D852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2. </a:t>
            </a:r>
            <a:r>
              <a:rPr lang="de-DE" sz="3200" dirty="0" err="1"/>
              <a:t>Gain</a:t>
            </a:r>
            <a:r>
              <a:rPr lang="de-DE" sz="3200" dirty="0"/>
              <a:t> </a:t>
            </a:r>
            <a:r>
              <a:rPr lang="de-DE" sz="3200" dirty="0" err="1"/>
              <a:t>experience</a:t>
            </a:r>
            <a:r>
              <a:rPr lang="de-DE" sz="3200" dirty="0"/>
              <a:t> in </a:t>
            </a:r>
            <a:r>
              <a:rPr lang="de-DE" sz="3200" dirty="0" err="1"/>
              <a:t>setting</a:t>
            </a:r>
            <a:r>
              <a:rPr lang="de-DE" sz="3200" dirty="0"/>
              <a:t> </a:t>
            </a:r>
            <a:r>
              <a:rPr lang="de-DE" sz="3200" dirty="0" err="1"/>
              <a:t>up</a:t>
            </a:r>
            <a:r>
              <a:rPr lang="de-DE" sz="3200" dirty="0"/>
              <a:t> a </a:t>
            </a:r>
            <a:r>
              <a:rPr lang="de-DE" sz="3200" dirty="0" err="1"/>
              <a:t>basic</a:t>
            </a:r>
            <a:r>
              <a:rPr lang="de-DE" sz="3200" dirty="0"/>
              <a:t> Quantum </a:t>
            </a:r>
            <a:r>
              <a:rPr lang="de-DE" sz="3200" dirty="0" err="1"/>
              <a:t>Machine</a:t>
            </a:r>
            <a:r>
              <a:rPr lang="de-DE" sz="3200" dirty="0"/>
              <a:t> Learning (QML) </a:t>
            </a:r>
            <a:r>
              <a:rPr lang="de-DE" sz="3200" dirty="0" err="1"/>
              <a:t>classification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MNIST </a:t>
            </a:r>
            <a:r>
              <a:rPr lang="de-DE" sz="3200" dirty="0" err="1"/>
              <a:t>data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595BF-37E9-7146-906B-138E2B8EF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655"/>
            <a:ext cx="10515600" cy="4351338"/>
          </a:xfrm>
        </p:spPr>
        <p:txBody>
          <a:bodyPr>
            <a:normAutofit/>
          </a:bodyPr>
          <a:lstStyle/>
          <a:p>
            <a:pPr>
              <a:buFont typeface="Symbol" pitchFamily="2" charset="2"/>
              <a:buChar char="-"/>
            </a:pPr>
            <a:r>
              <a:rPr lang="en-US" sz="2400" dirty="0"/>
              <a:t>Set-Up was already done -&gt; parameters of Quantum Circuit should be fixed (at First)</a:t>
            </a:r>
          </a:p>
          <a:p>
            <a:pPr>
              <a:buFont typeface="Symbol" pitchFamily="2" charset="2"/>
              <a:buChar char="-"/>
            </a:pPr>
            <a:r>
              <a:rPr lang="en-US" sz="2400" dirty="0"/>
              <a:t>Set Up Test Score (now only Training Score)</a:t>
            </a:r>
          </a:p>
          <a:p>
            <a:pPr>
              <a:buFont typeface="Symbol" pitchFamily="2" charset="2"/>
              <a:buChar char="-"/>
            </a:pPr>
            <a:r>
              <a:rPr lang="en-US" sz="2400" dirty="0"/>
              <a:t>What else? (or only basic </a:t>
            </a:r>
            <a:r>
              <a:rPr lang="en-US" sz="2400" dirty="0" err="1"/>
              <a:t>explantation</a:t>
            </a:r>
            <a:r>
              <a:rPr lang="en-US" sz="2400" dirty="0"/>
              <a:t> in final-presentation?)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/>
              <a:t>Variational (Hybrid) Quantum-Classical Algorithm:</a:t>
            </a:r>
          </a:p>
          <a:p>
            <a:pPr>
              <a:buFont typeface="Symbol" pitchFamily="2" charset="2"/>
              <a:buChar char="-"/>
            </a:pPr>
            <a:r>
              <a:rPr lang="en-US" sz="2400" b="1" dirty="0"/>
              <a:t>Preprocessing</a:t>
            </a:r>
            <a:br>
              <a:rPr lang="en-US" sz="2400" b="1" dirty="0"/>
            </a:br>
            <a:r>
              <a:rPr lang="en-US" sz="2400" dirty="0" err="1"/>
              <a:t>Mnist</a:t>
            </a:r>
            <a:r>
              <a:rPr lang="en-US" sz="2400" dirty="0"/>
              <a:t> image (28,28) -&gt; quantum state for each of the 4 qubits</a:t>
            </a:r>
          </a:p>
          <a:p>
            <a:pPr>
              <a:buFont typeface="Symbol" pitchFamily="2" charset="2"/>
              <a:buChar char="-"/>
            </a:pPr>
            <a:r>
              <a:rPr lang="en-US" sz="2400" dirty="0" err="1"/>
              <a:t>PostProcessing</a:t>
            </a:r>
            <a:br>
              <a:rPr lang="en-US" sz="2400" dirty="0"/>
            </a:br>
            <a:r>
              <a:rPr lang="en-US" sz="2400" dirty="0"/>
              <a:t>Measurement of Output qubit -&gt; class</a:t>
            </a:r>
            <a:br>
              <a:rPr lang="en-US" sz="2400" dirty="0"/>
            </a:br>
            <a:r>
              <a:rPr lang="en-US" sz="2400" dirty="0"/>
              <a:t>&amp; calculate performance measure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5C7DB-C123-7147-9E27-649483A6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ACC06-801E-784E-B393-2CFAA8A8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C0287-5159-C14C-8B78-7E24383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674F1B-69ED-624B-A6DE-5D51E741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015" y="4918351"/>
            <a:ext cx="3017109" cy="180312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74C89E4-01D3-5049-AF37-E384E3DD1A1B}"/>
              </a:ext>
            </a:extLst>
          </p:cNvPr>
          <p:cNvSpPr txBox="1"/>
          <p:nvPr/>
        </p:nvSpPr>
        <p:spPr>
          <a:xfrm>
            <a:off x="838200" y="6060629"/>
            <a:ext cx="1051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Light" panose="020B0403020202020204" pitchFamily="34" charset="0"/>
              </a:rPr>
              <a:t>Image from </a:t>
            </a:r>
            <a:r>
              <a:rPr lang="en-US" sz="1100" dirty="0" err="1">
                <a:latin typeface="Helvetica Light" panose="020B0403020202020204" pitchFamily="34" charset="0"/>
              </a:rPr>
              <a:t>Zickert</a:t>
            </a:r>
            <a:r>
              <a:rPr lang="en-US" sz="1100" dirty="0">
                <a:latin typeface="Helvetica Light" panose="020B0403020202020204" pitchFamily="34" charset="0"/>
              </a:rPr>
              <a:t>, F. (2021). Hands-On Quantum Machine Learning With Python: Volume 1: Get Started.</a:t>
            </a:r>
          </a:p>
        </p:txBody>
      </p:sp>
    </p:spTree>
    <p:extLst>
      <p:ext uri="{BB962C8B-B14F-4D97-AF65-F5344CB8AC3E}">
        <p14:creationId xmlns:p14="http://schemas.microsoft.com/office/powerpoint/2010/main" val="233205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0082C-1ACE-0C4F-9B94-33C864DE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3. </a:t>
            </a:r>
            <a:r>
              <a:rPr lang="de-DE" sz="3200" dirty="0" err="1"/>
              <a:t>Draft</a:t>
            </a:r>
            <a:r>
              <a:rPr lang="de-DE" sz="3200" dirty="0"/>
              <a:t>, prototype,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implement</a:t>
            </a:r>
            <a:r>
              <a:rPr lang="de-DE" sz="3200" dirty="0"/>
              <a:t> </a:t>
            </a:r>
            <a:r>
              <a:rPr lang="de-DE" sz="3200" dirty="0" err="1"/>
              <a:t>various</a:t>
            </a:r>
            <a:r>
              <a:rPr lang="de-DE" sz="3200" dirty="0"/>
              <a:t> </a:t>
            </a:r>
            <a:r>
              <a:rPr lang="de-DE" sz="3200" dirty="0" err="1"/>
              <a:t>preprocessing</a:t>
            </a:r>
            <a:r>
              <a:rPr lang="de-DE" sz="3200" dirty="0"/>
              <a:t> </a:t>
            </a:r>
            <a:r>
              <a:rPr lang="de-DE" sz="3200" dirty="0" err="1"/>
              <a:t>workflows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F2FE0-EB67-5941-9539-54E5C9FD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Symbol" pitchFamily="2" charset="2"/>
              <a:buChar char="-"/>
            </a:pPr>
            <a:r>
              <a:rPr lang="en-US" dirty="0"/>
              <a:t>In preprocessing massive reduction of dimensionality</a:t>
            </a:r>
            <a:br>
              <a:rPr lang="en-US" dirty="0"/>
            </a:br>
            <a:r>
              <a:rPr lang="en-US" dirty="0"/>
              <a:t>(28,28) -&gt; (4,)</a:t>
            </a:r>
          </a:p>
          <a:p>
            <a:pPr>
              <a:buFont typeface="Symbol" pitchFamily="2" charset="2"/>
              <a:buChar char="-"/>
            </a:pPr>
            <a:r>
              <a:rPr lang="en-US" dirty="0"/>
              <a:t>First Thoughts:</a:t>
            </a:r>
          </a:p>
          <a:p>
            <a:pPr lvl="1"/>
            <a:r>
              <a:rPr lang="en-US" dirty="0"/>
              <a:t>PCA (already implemented)</a:t>
            </a:r>
          </a:p>
          <a:p>
            <a:pPr lvl="1"/>
            <a:r>
              <a:rPr lang="en-US" dirty="0"/>
              <a:t>Auto-Encoder (latent dim = 4)</a:t>
            </a:r>
          </a:p>
          <a:p>
            <a:pPr lvl="1"/>
            <a:r>
              <a:rPr lang="en-US" dirty="0"/>
              <a:t>Using Kernel-Filters from CNN (Maybe also use a preceding CNN to train the parameters of the filters - questionable if you can backpropagate the error out of the circuit)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Control-Method: taking 4 random pixels (should be the hardest because there is no more internal structure to learn)</a:t>
            </a:r>
            <a:br>
              <a:rPr lang="en-US" dirty="0"/>
            </a:br>
            <a:r>
              <a:rPr lang="en-US" dirty="0"/>
              <a:t>Noise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Goal: maximize the amount circuit has to learn</a:t>
            </a:r>
          </a:p>
          <a:p>
            <a:pPr lvl="1"/>
            <a:r>
              <a:rPr lang="en-US" dirty="0"/>
              <a:t>(PCA and CNN =&gt; if first and third collapses to 1 =&gt; class 6 , so then set initial state accordingly)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F12BD-CACB-B042-8EE0-857B61A6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86B54-1F55-1247-81FB-4E984EF7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7954D-C630-1541-8B32-C7630E8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16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1A03B-E650-7C49-9EDF-E60ADEB4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4. Analyse </a:t>
            </a:r>
            <a:r>
              <a:rPr lang="de-DE" sz="3200" dirty="0" err="1"/>
              <a:t>results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QML </a:t>
            </a:r>
            <a:r>
              <a:rPr lang="de-DE" sz="3200" dirty="0" err="1"/>
              <a:t>experiments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B6BB95-002E-7A46-A4C4-404AF295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7914"/>
            <a:ext cx="10515600" cy="40622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what is the power of our quantum circuit (how simple was the problem?)</a:t>
            </a:r>
          </a:p>
          <a:p>
            <a:pPr lvl="1">
              <a:buFont typeface="Symbol" pitchFamily="2" charset="2"/>
              <a:buChar char="-"/>
            </a:pPr>
            <a:r>
              <a:rPr lang="en-US" dirty="0"/>
              <a:t>Measure complexity of Data Set -&gt; Shannon Entropy, Intrinsic Dimensionality Estimation etc.</a:t>
            </a:r>
          </a:p>
          <a:p>
            <a:pPr lvl="2">
              <a:buFont typeface="Symbol" pitchFamily="2" charset="2"/>
              <a:buChar char="-"/>
            </a:pPr>
            <a:r>
              <a:rPr lang="en-US" dirty="0"/>
              <a:t>Measure should show, that PCA brings forward an easier dataset for classification compared to e.g. choosing 4 random pixels </a:t>
            </a:r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Symbol" pitchFamily="2" charset="2"/>
              <a:buChar char="-"/>
            </a:pPr>
            <a:r>
              <a:rPr lang="en-US" dirty="0"/>
              <a:t>(fear is that PCA does the essential work in classification and therefore the QML hardly has to perform any effort)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Symbol" pitchFamily="2" charset="2"/>
              <a:buChar char="-"/>
            </a:pPr>
            <a:r>
              <a:rPr lang="en-US" dirty="0"/>
              <a:t>Compare parameter count to Neural Net </a:t>
            </a:r>
          </a:p>
          <a:p>
            <a:pPr lvl="2">
              <a:buFont typeface="Symbol" pitchFamily="2" charset="2"/>
              <a:buChar char="-"/>
            </a:pPr>
            <a:r>
              <a:rPr lang="en-US" dirty="0"/>
              <a:t>Here again the open question comes up, whether classification problems are at all well suited as QML problems.  </a:t>
            </a:r>
          </a:p>
          <a:p>
            <a:pPr lvl="2">
              <a:buFont typeface="Symbol" pitchFamily="2" charset="2"/>
              <a:buChar char="-"/>
            </a:pPr>
            <a:r>
              <a:rPr lang="en-US" dirty="0"/>
              <a:t>TensorFlow </a:t>
            </a:r>
            <a:r>
              <a:rPr lang="en-US" dirty="0" err="1"/>
              <a:t>schreibt</a:t>
            </a:r>
            <a:r>
              <a:rPr lang="en-US" dirty="0"/>
              <a:t> “</a:t>
            </a:r>
            <a:r>
              <a:rPr lang="de-DE" dirty="0"/>
              <a:t>Für klassische Daten ist es schwierig, ein klassisches neuronales Netzwerk zu schlagen.</a:t>
            </a:r>
            <a:r>
              <a:rPr lang="en-US" dirty="0"/>
              <a:t>”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Symbol" pitchFamily="2" charset="2"/>
              <a:buChar char="-"/>
            </a:pPr>
            <a:r>
              <a:rPr lang="en-US" dirty="0" err="1"/>
              <a:t>Verbesserung</a:t>
            </a:r>
            <a:r>
              <a:rPr lang="en-US" dirty="0"/>
              <a:t> des </a:t>
            </a:r>
            <a:r>
              <a:rPr lang="en-US" dirty="0" err="1"/>
              <a:t>Netzes</a:t>
            </a:r>
            <a:endParaRPr lang="en-US" dirty="0"/>
          </a:p>
          <a:p>
            <a:pPr lvl="1">
              <a:buFont typeface="Symbol" pitchFamily="2" charset="2"/>
              <a:buChar char="-"/>
            </a:pPr>
            <a:r>
              <a:rPr lang="en-US" dirty="0"/>
              <a:t>Wie </a:t>
            </a:r>
            <a:r>
              <a:rPr lang="en-US" dirty="0" err="1"/>
              <a:t>viele</a:t>
            </a:r>
            <a:r>
              <a:rPr lang="en-US" dirty="0"/>
              <a:t> parameter </a:t>
            </a:r>
            <a:r>
              <a:rPr lang="en-US" dirty="0" err="1"/>
              <a:t>ändern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, und </a:t>
            </a:r>
            <a:r>
              <a:rPr lang="en-US" dirty="0" err="1"/>
              <a:t>wie</a:t>
            </a:r>
            <a:r>
              <a:rPr lang="en-US" dirty="0"/>
              <a:t> stark </a:t>
            </a:r>
            <a:r>
              <a:rPr lang="en-US" dirty="0" err="1"/>
              <a:t>ändern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sich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07CF1-C62D-7A47-AC91-3982D6EB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DCACE-0DF8-E041-B64A-312A85C5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0E128-EE11-A44C-9F3B-2C57664E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89ED0C-573D-F244-9AA6-4BBC1FC30595}"/>
              </a:ext>
            </a:extLst>
          </p:cNvPr>
          <p:cNvSpPr txBox="1"/>
          <p:nvPr/>
        </p:nvSpPr>
        <p:spPr>
          <a:xfrm>
            <a:off x="838199" y="5586909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effectLst/>
                <a:latin typeface="Helvetica Light" panose="020B0403020202020204" pitchFamily="34" charset="0"/>
              </a:rPr>
              <a:t>Rahane</a:t>
            </a:r>
            <a:r>
              <a:rPr lang="de-DE" sz="1100" dirty="0">
                <a:effectLst/>
                <a:latin typeface="Helvetica Light" panose="020B0403020202020204" pitchFamily="34" charset="0"/>
              </a:rPr>
              <a:t>, A. A., &amp; </a:t>
            </a:r>
            <a:r>
              <a:rPr lang="de-DE" sz="1100" dirty="0" err="1">
                <a:effectLst/>
                <a:latin typeface="Helvetica Light" panose="020B0403020202020204" pitchFamily="34" charset="0"/>
              </a:rPr>
              <a:t>Subramanian</a:t>
            </a:r>
            <a:r>
              <a:rPr lang="de-DE" sz="1100" dirty="0">
                <a:effectLst/>
                <a:latin typeface="Helvetica Light" panose="020B0403020202020204" pitchFamily="34" charset="0"/>
              </a:rPr>
              <a:t>, A. (2020). </a:t>
            </a:r>
            <a:r>
              <a:rPr lang="de-DE" sz="1100" dirty="0" err="1">
                <a:effectLst/>
                <a:latin typeface="Helvetica Light" panose="020B0403020202020204" pitchFamily="34" charset="0"/>
              </a:rPr>
              <a:t>Measures</a:t>
            </a:r>
            <a:r>
              <a:rPr lang="de-DE" sz="1100" dirty="0">
                <a:effectLst/>
                <a:latin typeface="Helvetica Light" panose="020B0403020202020204" pitchFamily="34" charset="0"/>
              </a:rPr>
              <a:t> </a:t>
            </a:r>
            <a:r>
              <a:rPr lang="de-DE" sz="1100" dirty="0" err="1">
                <a:effectLst/>
                <a:latin typeface="Helvetica Light" panose="020B0403020202020204" pitchFamily="34" charset="0"/>
              </a:rPr>
              <a:t>of</a:t>
            </a:r>
            <a:r>
              <a:rPr lang="de-DE" sz="1100" dirty="0">
                <a:effectLst/>
                <a:latin typeface="Helvetica Light" panose="020B0403020202020204" pitchFamily="34" charset="0"/>
              </a:rPr>
              <a:t> </a:t>
            </a:r>
            <a:r>
              <a:rPr lang="de-DE" sz="1100" dirty="0" err="1">
                <a:effectLst/>
                <a:latin typeface="Helvetica Light" panose="020B0403020202020204" pitchFamily="34" charset="0"/>
              </a:rPr>
              <a:t>Complexity</a:t>
            </a:r>
            <a:r>
              <a:rPr lang="de-DE" sz="1100" dirty="0">
                <a:effectLst/>
                <a:latin typeface="Helvetica Light" panose="020B0403020202020204" pitchFamily="34" charset="0"/>
              </a:rPr>
              <a:t> </a:t>
            </a:r>
            <a:r>
              <a:rPr lang="de-DE" sz="1100" dirty="0" err="1">
                <a:effectLst/>
                <a:latin typeface="Helvetica Light" panose="020B0403020202020204" pitchFamily="34" charset="0"/>
              </a:rPr>
              <a:t>for</a:t>
            </a:r>
            <a:r>
              <a:rPr lang="de-DE" sz="1100" dirty="0">
                <a:effectLst/>
                <a:latin typeface="Helvetica Light" panose="020B0403020202020204" pitchFamily="34" charset="0"/>
              </a:rPr>
              <a:t> Large </a:t>
            </a:r>
            <a:r>
              <a:rPr lang="de-DE" sz="1100" dirty="0" err="1">
                <a:effectLst/>
                <a:latin typeface="Helvetica Light" panose="020B0403020202020204" pitchFamily="34" charset="0"/>
              </a:rPr>
              <a:t>Scale</a:t>
            </a:r>
            <a:r>
              <a:rPr lang="de-DE" sz="1100" dirty="0">
                <a:effectLst/>
                <a:latin typeface="Helvetica Light" panose="020B0403020202020204" pitchFamily="34" charset="0"/>
              </a:rPr>
              <a:t> Image Datasets. 2020 International Conference on </a:t>
            </a:r>
            <a:r>
              <a:rPr lang="de-DE" sz="1100" dirty="0" err="1">
                <a:effectLst/>
                <a:latin typeface="Helvetica Light" panose="020B0403020202020204" pitchFamily="34" charset="0"/>
              </a:rPr>
              <a:t>Artificial</a:t>
            </a:r>
            <a:r>
              <a:rPr lang="de-DE" sz="1100" dirty="0">
                <a:effectLst/>
                <a:latin typeface="Helvetica Light" panose="020B0403020202020204" pitchFamily="34" charset="0"/>
              </a:rPr>
              <a:t> </a:t>
            </a:r>
            <a:r>
              <a:rPr lang="de-DE" sz="1100" dirty="0" err="1">
                <a:effectLst/>
                <a:latin typeface="Helvetica Light" panose="020B0403020202020204" pitchFamily="34" charset="0"/>
              </a:rPr>
              <a:t>Intelligence</a:t>
            </a:r>
            <a:r>
              <a:rPr lang="de-DE" sz="1100" dirty="0">
                <a:effectLst/>
                <a:latin typeface="Helvetica Light" panose="020B0403020202020204" pitchFamily="34" charset="0"/>
              </a:rPr>
              <a:t> in Information </a:t>
            </a:r>
            <a:r>
              <a:rPr lang="de-DE" sz="1100" dirty="0" err="1">
                <a:effectLst/>
                <a:latin typeface="Helvetica Light" panose="020B0403020202020204" pitchFamily="34" charset="0"/>
              </a:rPr>
              <a:t>and</a:t>
            </a:r>
            <a:r>
              <a:rPr lang="de-DE" sz="1100" dirty="0">
                <a:effectLst/>
                <a:latin typeface="Helvetica Light" panose="020B0403020202020204" pitchFamily="34" charset="0"/>
              </a:rPr>
              <a:t> Communication (ICAIIC), 282–287. </a:t>
            </a:r>
            <a:r>
              <a:rPr lang="de-DE" sz="1100" dirty="0">
                <a:effectLst/>
                <a:latin typeface="Helvetica Light" panose="020B0403020202020204" pitchFamily="34" charset="0"/>
                <a:hlinkClick r:id="rId2"/>
              </a:rPr>
              <a:t>https://doi.org/10.1109/ICAIIC48513.2020.9065274</a:t>
            </a:r>
            <a:endParaRPr lang="de-DE" sz="1100" dirty="0">
              <a:effectLst/>
              <a:latin typeface="Helvetica Light" panose="020B0403020202020204" pitchFamily="34" charset="0"/>
            </a:endParaRPr>
          </a:p>
          <a:p>
            <a:endParaRPr lang="de-DE" sz="1100" dirty="0">
              <a:effectLst/>
              <a:latin typeface="Helvetica Light" panose="020B0403020202020204" pitchFamily="34" charset="0"/>
            </a:endParaRPr>
          </a:p>
          <a:p>
            <a:r>
              <a:rPr lang="de-DE" sz="1100" dirty="0">
                <a:latin typeface="Helvetica Light" panose="020B0403020202020204" pitchFamily="34" charset="0"/>
              </a:rPr>
              <a:t>MNIST-Klassifizierung | </a:t>
            </a:r>
            <a:r>
              <a:rPr lang="de-DE" sz="1100" dirty="0" err="1">
                <a:latin typeface="Helvetica Light" panose="020B0403020202020204" pitchFamily="34" charset="0"/>
              </a:rPr>
              <a:t>TensorFlow</a:t>
            </a:r>
            <a:r>
              <a:rPr lang="de-DE" sz="1100" dirty="0">
                <a:latin typeface="Helvetica Light" panose="020B0403020202020204" pitchFamily="34" charset="0"/>
              </a:rPr>
              <a:t> Quantum. (o. J.). </a:t>
            </a:r>
            <a:r>
              <a:rPr lang="de-DE" sz="1100" dirty="0" err="1">
                <a:latin typeface="Helvetica Light" panose="020B0403020202020204" pitchFamily="34" charset="0"/>
              </a:rPr>
              <a:t>TensorFlow</a:t>
            </a:r>
            <a:r>
              <a:rPr lang="de-DE" sz="1100" dirty="0">
                <a:latin typeface="Helvetica Light" panose="020B0403020202020204" pitchFamily="34" charset="0"/>
              </a:rPr>
              <a:t>. Abgerufen 11. November 2021, von https://</a:t>
            </a:r>
            <a:r>
              <a:rPr lang="de-DE" sz="1100" dirty="0" err="1">
                <a:latin typeface="Helvetica Light" panose="020B0403020202020204" pitchFamily="34" charset="0"/>
              </a:rPr>
              <a:t>www.tensorflow.org</a:t>
            </a:r>
            <a:r>
              <a:rPr lang="de-DE" sz="1100" dirty="0">
                <a:latin typeface="Helvetica Light" panose="020B0403020202020204" pitchFamily="34" charset="0"/>
              </a:rPr>
              <a:t>/</a:t>
            </a:r>
            <a:r>
              <a:rPr lang="de-DE" sz="1100" dirty="0" err="1">
                <a:latin typeface="Helvetica Light" panose="020B0403020202020204" pitchFamily="34" charset="0"/>
              </a:rPr>
              <a:t>quantum</a:t>
            </a:r>
            <a:r>
              <a:rPr lang="de-DE" sz="1100" dirty="0">
                <a:latin typeface="Helvetica Light" panose="020B0403020202020204" pitchFamily="34" charset="0"/>
              </a:rPr>
              <a:t>/</a:t>
            </a:r>
            <a:r>
              <a:rPr lang="de-DE" sz="1100" dirty="0" err="1">
                <a:latin typeface="Helvetica Light" panose="020B0403020202020204" pitchFamily="34" charset="0"/>
              </a:rPr>
              <a:t>tutorials</a:t>
            </a:r>
            <a:r>
              <a:rPr lang="de-DE" sz="1100" dirty="0">
                <a:latin typeface="Helvetica Light" panose="020B0403020202020204" pitchFamily="34" charset="0"/>
              </a:rPr>
              <a:t>/</a:t>
            </a:r>
            <a:r>
              <a:rPr lang="de-DE" sz="1100" dirty="0" err="1">
                <a:latin typeface="Helvetica Light" panose="020B0403020202020204" pitchFamily="34" charset="0"/>
              </a:rPr>
              <a:t>mnist?hl</a:t>
            </a:r>
            <a:r>
              <a:rPr lang="de-DE" sz="1100" dirty="0">
                <a:latin typeface="Helvetica Light" panose="020B0403020202020204" pitchFamily="34" charset="0"/>
              </a:rPr>
              <a:t>=de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975342C6-5C1E-194A-B97D-9F72D6D67047}"/>
              </a:ext>
            </a:extLst>
          </p:cNvPr>
          <p:cNvCxnSpPr/>
          <p:nvPr/>
        </p:nvCxnSpPr>
        <p:spPr>
          <a:xfrm>
            <a:off x="936703" y="5500133"/>
            <a:ext cx="5988205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BF44E-3637-1344-9EEB-AA15C7D4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for session on 18.11 2021 = Method for measuring complexity in dataset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4F0AE-70F7-AA4E-B181-C512B9AE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Literature Research, identifying common methods (save papers for mentioning later-on)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Methods on Feasibility (perhaps already python-library or write own implementation, if not to complex)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if Method “work” by comparing dataset with noise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results in next weeks session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5F1C5-0ED2-CE46-9CC0-5A53FE3F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Donnerstag, 11. November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C52A3-4B5A-6842-A8DB-4229EF37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7AA08-E754-AD48-A9CD-E3B0D441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87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255F6-5937-E546-869D-395F80E9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Bias introduced by 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14F47-F441-F34C-8816-F8D67481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Generate a Measure that captures the difficulty of a classification problem </a:t>
            </a:r>
            <a:r>
              <a:rPr lang="en-US" sz="1800" dirty="0"/>
              <a:t>(to get an intuition on how much information the quantum circuit must learn):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Entropy</a:t>
            </a:r>
          </a:p>
          <a:p>
            <a:pPr lvl="1"/>
            <a:r>
              <a:rPr lang="en-US" dirty="0"/>
              <a:t>Problem when purely applying, that different classes are not considered (so it only measures how different/uncertain the pictures are)</a:t>
            </a:r>
          </a:p>
          <a:p>
            <a:pPr lvl="1"/>
            <a:r>
              <a:rPr lang="en-US" dirty="0"/>
              <a:t>Extended approach: </a:t>
            </a:r>
          </a:p>
          <a:p>
            <a:pPr lvl="2"/>
            <a:r>
              <a:rPr lang="en-US" dirty="0"/>
              <a:t>Entropy of each class</a:t>
            </a:r>
          </a:p>
          <a:p>
            <a:pPr lvl="2"/>
            <a:r>
              <a:rPr lang="en-US" dirty="0"/>
              <a:t>How different are the classes / how difficult are the classes separable</a:t>
            </a:r>
          </a:p>
          <a:p>
            <a:pPr lvl="2"/>
            <a:r>
              <a:rPr lang="en-US" dirty="0"/>
              <a:t>(How many Classes?)</a:t>
            </a:r>
          </a:p>
          <a:p>
            <a:pPr lvl="1"/>
            <a:r>
              <a:rPr lang="en-US" dirty="0"/>
              <a:t>Fisher </a:t>
            </a:r>
            <a:r>
              <a:rPr lang="en-US" dirty="0" err="1"/>
              <a:t>eher</a:t>
            </a:r>
            <a:r>
              <a:rPr lang="en-US" dirty="0"/>
              <a:t> auf PCA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eher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auf images</a:t>
            </a:r>
          </a:p>
          <a:p>
            <a:pPr lvl="2"/>
            <a:r>
              <a:rPr lang="en-US" sz="1300" dirty="0"/>
              <a:t>(Ho, T. K., &amp; </a:t>
            </a:r>
            <a:r>
              <a:rPr lang="en-US" sz="1300" dirty="0" err="1"/>
              <a:t>Basu</a:t>
            </a:r>
            <a:r>
              <a:rPr lang="en-US" sz="1300" dirty="0"/>
              <a:t>, M. (2000). Measuring the complexity of classification problems. Proceedings 15th International Conference on Pattern Recognition. ICPR-2000, 2, 43–47 vol.2. </a:t>
            </a:r>
            <a:r>
              <a:rPr lang="en-US" sz="1300" dirty="0">
                <a:hlinkClick r:id="rId2"/>
              </a:rPr>
              <a:t>https://doi.org/10.1109/ICPR.2000.906015</a:t>
            </a:r>
            <a:r>
              <a:rPr lang="en-US" sz="1300" dirty="0"/>
              <a:t>)</a:t>
            </a:r>
          </a:p>
          <a:p>
            <a:pPr lvl="1"/>
            <a:r>
              <a:rPr lang="en-US" sz="1700" dirty="0"/>
              <a:t>Entropy : </a:t>
            </a:r>
            <a:r>
              <a:rPr lang="en-US" sz="1700" dirty="0" err="1"/>
              <a:t>vor</a:t>
            </a:r>
            <a:r>
              <a:rPr lang="en-US" sz="1700" dirty="0"/>
              <a:t> </a:t>
            </a:r>
            <a:r>
              <a:rPr lang="en-US" sz="1700" dirty="0" err="1"/>
              <a:t>pca</a:t>
            </a:r>
            <a:r>
              <a:rPr lang="en-US" sz="1700" dirty="0"/>
              <a:t> und </a:t>
            </a:r>
            <a:r>
              <a:rPr lang="en-US" sz="1700" dirty="0" err="1"/>
              <a:t>nach</a:t>
            </a:r>
            <a:r>
              <a:rPr lang="en-US" sz="1700" dirty="0"/>
              <a:t> </a:t>
            </a:r>
            <a:r>
              <a:rPr lang="en-US" sz="1700" dirty="0" err="1"/>
              <a:t>pca</a:t>
            </a:r>
            <a:endParaRPr lang="en-US" sz="1700" dirty="0"/>
          </a:p>
          <a:p>
            <a:pPr lvl="1"/>
            <a:r>
              <a:rPr lang="en-US" sz="1700" dirty="0"/>
              <a:t>Mutual Information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Auto-Encoder</a:t>
            </a:r>
          </a:p>
          <a:p>
            <a:pPr lvl="1"/>
            <a:r>
              <a:rPr lang="en-US" dirty="0"/>
              <a:t>How Fast can the Auto-Encoder find a representation for data set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FC2EE-E9DE-9C4C-9C11-2E2B720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07DF1-C69D-4C4C-AF10-A3602912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4F684-820B-734D-A1D2-326D170D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9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F355-FA00-E94D-9B2B-C4233993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The Complexity of a classification Problem </a:t>
            </a:r>
            <a:br>
              <a:rPr lang="en-DE" dirty="0"/>
            </a:br>
            <a:r>
              <a:rPr lang="en-DE" sz="1400" dirty="0"/>
              <a:t>(according to </a:t>
            </a:r>
            <a:r>
              <a:rPr lang="en-GB" sz="1400" dirty="0"/>
              <a:t>Tin K Ho and Mitra </a:t>
            </a:r>
            <a:r>
              <a:rPr lang="en-GB" sz="1400" dirty="0" err="1"/>
              <a:t>Basu</a:t>
            </a:r>
            <a:r>
              <a:rPr lang="en-GB" sz="1400" dirty="0"/>
              <a:t>. Complexity measures of supervised classification problems. IEEE Transactions on Pattern Analysis and Machine Intelligence, 24(3):289–300, 2002.)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6AFE-4B73-164A-81DB-06A3B9E9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3 Factors: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/>
              <a:t>the ambiguity of the classes</a:t>
            </a:r>
          </a:p>
          <a:p>
            <a:pPr lvl="2"/>
            <a:r>
              <a:rPr lang="en-GB" dirty="0"/>
              <a:t>Regardless of algorithm, can classes be separated?            -&gt; entropy?(-&gt; fisher?)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/>
              <a:t>t</a:t>
            </a:r>
            <a:r>
              <a:rPr lang="en-GB" strike="sngStrike" dirty="0"/>
              <a:t>he sparsity and dimensionality of the data</a:t>
            </a:r>
          </a:p>
          <a:p>
            <a:pPr lvl="2"/>
            <a:r>
              <a:rPr lang="en-GB" dirty="0"/>
              <a:t>Can be omitted, since source dataset will always be same (2x2 images)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/>
              <a:t>the complexity of the boundary separating the classes</a:t>
            </a:r>
          </a:p>
          <a:p>
            <a:pPr lvl="2"/>
            <a:r>
              <a:rPr lang="en-GB" dirty="0"/>
              <a:t>“size of the smallest description needed to represent the classes”</a:t>
            </a:r>
          </a:p>
          <a:p>
            <a:pPr lvl="2"/>
            <a:r>
              <a:rPr lang="en-GB" dirty="0"/>
              <a:t>Wie </a:t>
            </a:r>
            <a:r>
              <a:rPr lang="en-GB" dirty="0" err="1"/>
              <a:t>viele</a:t>
            </a:r>
            <a:r>
              <a:rPr lang="en-GB" dirty="0"/>
              <a:t> parameter in </a:t>
            </a:r>
            <a:r>
              <a:rPr lang="en-GB" dirty="0" err="1"/>
              <a:t>einem</a:t>
            </a:r>
            <a:r>
              <a:rPr lang="en-GB" dirty="0"/>
              <a:t> NN? </a:t>
            </a:r>
          </a:p>
          <a:p>
            <a:pPr lvl="2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079-EBDD-7C4B-8F65-D296E6DF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11. 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8DE8-9FB3-4443-A619-8B9E5A77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Felix Bieswanger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755F-A1D7-C44B-BFE9-8ED9F0E4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B6D8-9A01-AB40-9EA9-584F83F4504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83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4473</Words>
  <Application>Microsoft Macintosh PowerPoint</Application>
  <PresentationFormat>Widescreen</PresentationFormat>
  <Paragraphs>529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Helvetica</vt:lpstr>
      <vt:lpstr>Helvetica Light</vt:lpstr>
      <vt:lpstr>Helvetica Light</vt:lpstr>
      <vt:lpstr>Symbol</vt:lpstr>
      <vt:lpstr>Office</vt:lpstr>
      <vt:lpstr>Exploring biases introduced by data preprocessing in  Quantum Machine Learning</vt:lpstr>
      <vt:lpstr>Tasks </vt:lpstr>
      <vt:lpstr>1. Familiarize yourself with the challenges of using classical data in a quantum system</vt:lpstr>
      <vt:lpstr>2. Gain experience in setting up a basic Quantum Machine Learning (QML) classification for MNIST data</vt:lpstr>
      <vt:lpstr>3. Draft, prototype, and implement various preprocessing workflows</vt:lpstr>
      <vt:lpstr>4. Analyse results from QML experiments</vt:lpstr>
      <vt:lpstr>Goal for session on 18.11 2021 = Method for measuring complexity in dataset </vt:lpstr>
      <vt:lpstr>Analyze Bias introduced by Preprocessing</vt:lpstr>
      <vt:lpstr>The Complexity of a classification Problem  (according to Tin K Ho and Mitra Basu. Complexity measures of supervised classification problems. IEEE Transactions on Pattern Analysis and Machine Intelligence, 24(3):289–300, 2002.)</vt:lpstr>
      <vt:lpstr>Fisher Discriminat Ratio </vt:lpstr>
      <vt:lpstr>ToDos </vt:lpstr>
      <vt:lpstr>Max. Fisher Ratio: Was bedeuten die Werte eig?</vt:lpstr>
      <vt:lpstr>Neues Measure mit Entropy - Einführung</vt:lpstr>
      <vt:lpstr>Neues Measure mit Entropy – reine Entropy</vt:lpstr>
      <vt:lpstr>Neues Measure mit Entropy – Durchschnitte</vt:lpstr>
      <vt:lpstr>Neues Measure mit Entropy – Zusammensetzung</vt:lpstr>
      <vt:lpstr>Neues Measure mit Entropy – Skalierung</vt:lpstr>
      <vt:lpstr>Neues Measure mit Entropy – Skalierung (genauer)</vt:lpstr>
      <vt:lpstr>Vergleich mit Fisher</vt:lpstr>
      <vt:lpstr>Neural Network</vt:lpstr>
      <vt:lpstr>PowerPoint Presentation</vt:lpstr>
      <vt:lpstr>PowerPoint Presentation</vt:lpstr>
      <vt:lpstr>ToDo 2.12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biases introduced by data preprocessing in  Quantum Machine Learning</dc:title>
  <dc:creator>Felix1 Bieswanger</dc:creator>
  <cp:lastModifiedBy>Felix1 Bieswanger</cp:lastModifiedBy>
  <cp:revision>35</cp:revision>
  <dcterms:created xsi:type="dcterms:W3CDTF">2021-11-11T08:08:15Z</dcterms:created>
  <dcterms:modified xsi:type="dcterms:W3CDTF">2021-12-02T14:45:06Z</dcterms:modified>
</cp:coreProperties>
</file>