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3"/>
  </p:notesMasterIdLst>
  <p:handoutMasterIdLst>
    <p:handoutMasterId r:id="rId14"/>
  </p:handoutMasterIdLst>
  <p:sldIdLst>
    <p:sldId id="309" r:id="rId3"/>
    <p:sldId id="341" r:id="rId4"/>
    <p:sldId id="277" r:id="rId5"/>
    <p:sldId id="336" r:id="rId6"/>
    <p:sldId id="342" r:id="rId7"/>
    <p:sldId id="333" r:id="rId8"/>
    <p:sldId id="335" r:id="rId9"/>
    <p:sldId id="337" r:id="rId10"/>
    <p:sldId id="338" r:id="rId11"/>
    <p:sldId id="327" r:id="rId12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323"/>
    <a:srgbClr val="CD1719"/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02" autoAdjust="0"/>
  </p:normalViewPr>
  <p:slideViewPr>
    <p:cSldViewPr snapToGrid="0" showGuides="1">
      <p:cViewPr varScale="1">
        <p:scale>
          <a:sx n="58" d="100"/>
          <a:sy n="58" d="100"/>
        </p:scale>
        <p:origin x="1504" y="44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996" y="108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02.10.2018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02.10.2018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5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8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Partnerlogo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smtClean="0"/>
              <a:t>Kontaktdaten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smtClean="0"/>
              <a:t>Kontaktdaten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 smtClean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9258072" y="540456"/>
            <a:ext cx="1641475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Logo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auf Symbol </a:t>
            </a:r>
            <a:r>
              <a:rPr lang="en-US" dirty="0" err="1" smtClean="0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 smtClean="0"/>
              <a:t>Textbereich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</a:t>
            </a:r>
            <a:r>
              <a:rPr lang="de-DE" sz="1000" b="1" dirty="0" smtClean="0">
                <a:latin typeface="+mn-lt"/>
              </a:rPr>
              <a:t>ändern:</a:t>
            </a:r>
            <a:endParaRPr lang="de-DE" sz="1000" b="1" dirty="0">
              <a:latin typeface="+mn-lt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+mn-lt"/>
              </a:rPr>
              <a:t>Bild</a:t>
            </a:r>
            <a:r>
              <a:rPr lang="de-DE" sz="1000" baseline="0" dirty="0" smtClean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 smtClean="0"/>
              <a:t>Mastertitelformat durch Klicken bearbeiten</a:t>
            </a:r>
            <a:br>
              <a:rPr lang="de-DE" dirty="0" smtClean="0"/>
            </a:br>
            <a:r>
              <a:rPr lang="de-DE" dirty="0" smtClean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 smtClean="0"/>
              <a:t>Beispiel-Titel</a:t>
            </a:r>
            <a:r>
              <a:rPr lang="en-US" dirty="0" smtClean="0"/>
              <a:t>, 1. </a:t>
            </a:r>
            <a:r>
              <a:rPr lang="en-US" dirty="0" err="1" smtClean="0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9258072" y="540456"/>
            <a:ext cx="1641475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</a:t>
            </a:r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ändern: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latin typeface="+mn-lt"/>
              </a:rPr>
              <a:t>Fußzeile</a:t>
            </a:r>
            <a:r>
              <a:rPr lang="de-DE" sz="1000" b="1" baseline="0" dirty="0" smtClean="0">
                <a:latin typeface="+mn-lt"/>
              </a:rPr>
              <a:t> anpassen</a:t>
            </a:r>
            <a:r>
              <a:rPr lang="de-DE" sz="1000" b="1" dirty="0" smtClean="0">
                <a:latin typeface="+mn-lt"/>
              </a:rPr>
              <a:t>:</a:t>
            </a:r>
            <a:endParaRPr lang="de-DE" sz="1000" b="0" dirty="0" smtClean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 smtClean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IPBSA Project 1 Expert Meeting</a:t>
            </a:r>
            <a:r>
              <a:rPr lang="de-DE" sz="900" baseline="0" dirty="0" smtClean="0">
                <a:solidFill>
                  <a:srgbClr val="9D9EA0"/>
                </a:solidFill>
              </a:rPr>
              <a:t> | </a:t>
            </a:r>
            <a:r>
              <a:rPr lang="de-DE" sz="900" dirty="0" smtClean="0">
                <a:solidFill>
                  <a:srgbClr val="9D9EA0"/>
                </a:solidFill>
              </a:rPr>
              <a:t>BIM2SIM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David Jansen (RWTH Aachen) | 02.10.2018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David </a:t>
            </a:r>
            <a:r>
              <a:rPr lang="de-DE" dirty="0" smtClean="0"/>
              <a:t>Jansen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BIM2SIM 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HVAC </a:t>
            </a:r>
            <a:r>
              <a:rPr lang="de-DE" dirty="0" smtClean="0"/>
              <a:t>Processing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73" y="2427302"/>
            <a:ext cx="2228852" cy="11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 smtClean="0"/>
              <a:t>Germany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David Jansen</a:t>
            </a:r>
          </a:p>
          <a:p>
            <a:r>
              <a:rPr lang="de-DE" dirty="0" smtClean="0"/>
              <a:t>T </a:t>
            </a:r>
            <a:r>
              <a:rPr lang="de-DE" dirty="0"/>
              <a:t>+49 241 80 </a:t>
            </a:r>
            <a:r>
              <a:rPr lang="de-DE" dirty="0" smtClean="0"/>
              <a:t>49808</a:t>
            </a:r>
            <a:endParaRPr lang="de-DE" dirty="0"/>
          </a:p>
          <a:p>
            <a:r>
              <a:rPr lang="de-DE" dirty="0"/>
              <a:t>F +49 241 80 </a:t>
            </a:r>
            <a:r>
              <a:rPr lang="de-DE" dirty="0" smtClean="0"/>
              <a:t>49769</a:t>
            </a:r>
            <a:endParaRPr lang="de-DE" dirty="0"/>
          </a:p>
          <a:p>
            <a:r>
              <a:rPr lang="de-DE" dirty="0" smtClean="0"/>
              <a:t>djansen@eonerc.rwth-aachen.de</a:t>
            </a:r>
            <a:endParaRPr lang="de-DE" dirty="0"/>
          </a:p>
          <a:p>
            <a:r>
              <a:rPr lang="de-DE" dirty="0"/>
              <a:t>http://www.eonerc.rwth-aachen.de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9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BIM2SIM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Motivation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87337" y="871199"/>
            <a:ext cx="7227887" cy="5424825"/>
          </a:xfrm>
        </p:spPr>
        <p:txBody>
          <a:bodyPr/>
          <a:lstStyle/>
          <a:p>
            <a:r>
              <a:rPr lang="de-DE" dirty="0" smtClean="0"/>
              <a:t>Generating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BIM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advantages</a:t>
            </a:r>
            <a:r>
              <a:rPr lang="de-DE" dirty="0"/>
              <a:t>: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Eliminating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/>
              <a:t>error</a:t>
            </a:r>
            <a:r>
              <a:rPr lang="de-DE" b="1" dirty="0" err="1"/>
              <a:t>-</a:t>
            </a:r>
            <a:r>
              <a:rPr lang="de-DE" b="1" dirty="0" err="1" smtClean="0"/>
              <a:t>prone</a:t>
            </a:r>
            <a:r>
              <a:rPr lang="de-DE" b="1" dirty="0" smtClean="0"/>
              <a:t> </a:t>
            </a:r>
            <a:r>
              <a:rPr lang="de-DE" b="1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lvl="1"/>
            <a:r>
              <a:rPr lang="de-DE" b="1" dirty="0" err="1" smtClean="0"/>
              <a:t>Decrease</a:t>
            </a:r>
            <a:r>
              <a:rPr lang="de-DE" b="1" dirty="0" smtClean="0"/>
              <a:t> time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effort</a:t>
            </a:r>
            <a:r>
              <a:rPr lang="de-DE" b="1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Ongoing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researches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regarding</a:t>
            </a:r>
            <a:r>
              <a:rPr lang="de-DE" dirty="0" smtClean="0"/>
              <a:t>:</a:t>
            </a:r>
          </a:p>
          <a:p>
            <a:pPr lvl="1"/>
            <a:r>
              <a:rPr lang="de-DE" b="1" dirty="0" smtClean="0"/>
              <a:t>Export </a:t>
            </a:r>
            <a:r>
              <a:rPr lang="de-DE" b="1" dirty="0" err="1" smtClean="0"/>
              <a:t>format</a:t>
            </a:r>
            <a:r>
              <a:rPr lang="de-DE" b="1" dirty="0" smtClean="0"/>
              <a:t> </a:t>
            </a:r>
            <a:r>
              <a:rPr lang="de-DE" dirty="0" smtClean="0"/>
              <a:t>(IFC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gbXML</a:t>
            </a:r>
            <a:r>
              <a:rPr lang="de-DE" dirty="0" smtClean="0"/>
              <a:t>)</a:t>
            </a:r>
          </a:p>
          <a:p>
            <a:pPr lvl="1"/>
            <a:r>
              <a:rPr lang="de-DE" b="1" dirty="0" smtClean="0"/>
              <a:t>Modeling/Simulation</a:t>
            </a:r>
            <a:r>
              <a:rPr lang="de-DE" dirty="0" smtClean="0"/>
              <a:t> (</a:t>
            </a:r>
            <a:r>
              <a:rPr lang="de-DE" i="1" dirty="0" err="1" smtClean="0"/>
              <a:t>Modelica</a:t>
            </a:r>
            <a:r>
              <a:rPr lang="de-DE" dirty="0" smtClean="0"/>
              <a:t>, </a:t>
            </a:r>
            <a:r>
              <a:rPr lang="de-DE" i="1" dirty="0" err="1" smtClean="0"/>
              <a:t>EnergyPlus</a:t>
            </a:r>
            <a:r>
              <a:rPr lang="de-DE" i="1" dirty="0" smtClean="0"/>
              <a:t> + </a:t>
            </a:r>
            <a:r>
              <a:rPr lang="de-DE" i="1" dirty="0" err="1" smtClean="0"/>
              <a:t>DesignBuilder</a:t>
            </a:r>
            <a:r>
              <a:rPr lang="de-DE" dirty="0" smtClean="0"/>
              <a:t>, </a:t>
            </a:r>
            <a:r>
              <a:rPr lang="de-DE" i="1" dirty="0" smtClean="0"/>
              <a:t>IES</a:t>
            </a:r>
            <a:r>
              <a:rPr lang="de-DE" dirty="0" smtClean="0"/>
              <a:t>, </a:t>
            </a:r>
            <a:r>
              <a:rPr lang="de-DE" i="1" dirty="0" smtClean="0"/>
              <a:t>TRNSYS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Level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/>
              <a:t>automation</a:t>
            </a:r>
            <a:endParaRPr lang="de-DE" b="1" dirty="0" smtClean="0"/>
          </a:p>
          <a:p>
            <a:pPr marL="216100" lvl="1" indent="0">
              <a:buNone/>
            </a:pPr>
            <a:endParaRPr lang="de-DE" dirty="0" smtClean="0"/>
          </a:p>
          <a:p>
            <a:pPr lvl="0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/>
              <a:t>objecitve:</a:t>
            </a:r>
          </a:p>
          <a:p>
            <a:pPr lvl="1"/>
            <a:r>
              <a:rPr lang="en-GB" dirty="0" smtClean="0"/>
              <a:t>Mostly </a:t>
            </a:r>
            <a:r>
              <a:rPr lang="en-GB" b="1" dirty="0"/>
              <a:t>automatic</a:t>
            </a:r>
            <a:r>
              <a:rPr lang="en-GB" dirty="0"/>
              <a:t> generation of </a:t>
            </a:r>
            <a:r>
              <a:rPr lang="en-GB" dirty="0" smtClean="0"/>
              <a:t>BES for </a:t>
            </a:r>
            <a:r>
              <a:rPr lang="en-GB" dirty="0"/>
              <a:t>the </a:t>
            </a:r>
            <a:r>
              <a:rPr lang="en-GB" b="1" dirty="0"/>
              <a:t>early phases </a:t>
            </a:r>
            <a:r>
              <a:rPr lang="en-GB" dirty="0"/>
              <a:t>of </a:t>
            </a:r>
            <a:r>
              <a:rPr lang="en-GB" dirty="0" smtClean="0"/>
              <a:t>building construction</a:t>
            </a:r>
          </a:p>
          <a:p>
            <a:pPr lvl="1"/>
            <a:r>
              <a:rPr lang="en-GB" dirty="0" smtClean="0"/>
              <a:t>Analyse </a:t>
            </a:r>
            <a:r>
              <a:rPr lang="en-GB" dirty="0"/>
              <a:t>and optimize the usage of </a:t>
            </a:r>
            <a:r>
              <a:rPr lang="en-GB" b="1" dirty="0"/>
              <a:t>different energy systems</a:t>
            </a:r>
            <a:endParaRPr lang="de-DE" b="1" dirty="0"/>
          </a:p>
          <a:p>
            <a:pPr lvl="1"/>
            <a:r>
              <a:rPr lang="en-GB" dirty="0" smtClean="0"/>
              <a:t>Store results </a:t>
            </a:r>
            <a:r>
              <a:rPr lang="en-GB" dirty="0"/>
              <a:t>of the simulations in the </a:t>
            </a:r>
            <a:r>
              <a:rPr lang="en-GB" dirty="0" smtClean="0"/>
              <a:t>BIM </a:t>
            </a:r>
            <a:r>
              <a:rPr lang="en-GB" dirty="0"/>
              <a:t>model for further </a:t>
            </a:r>
            <a:r>
              <a:rPr lang="en-GB" dirty="0" smtClean="0"/>
              <a:t>usage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6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rafik 1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1455173"/>
            <a:ext cx="8777230" cy="41393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BIM2SIM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Approach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1877962" y="2369573"/>
            <a:ext cx="5122606" cy="1621402"/>
          </a:xfrm>
          <a:prstGeom prst="roundRect">
            <a:avLst/>
          </a:prstGeom>
          <a:noFill/>
          <a:ln w="28575">
            <a:solidFill>
              <a:srgbClr val="E63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Abgerundetes Rechteck 128"/>
          <p:cNvSpPr/>
          <p:nvPr/>
        </p:nvSpPr>
        <p:spPr>
          <a:xfrm>
            <a:off x="209342" y="3889313"/>
            <a:ext cx="1806271" cy="1504335"/>
          </a:xfrm>
          <a:prstGeom prst="roundRect">
            <a:avLst/>
          </a:prstGeom>
          <a:noFill/>
          <a:ln w="28575">
            <a:solidFill>
              <a:srgbClr val="E63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HVAC </a:t>
            </a:r>
            <a:r>
              <a:rPr lang="en-GB" dirty="0" smtClean="0"/>
              <a:t>Processing – IFC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287338" y="868216"/>
            <a:ext cx="8568662" cy="3541860"/>
            <a:chOff x="362161" y="871197"/>
            <a:chExt cx="8493839" cy="3541860"/>
          </a:xfrm>
        </p:grpSpPr>
        <p:sp>
          <p:nvSpPr>
            <p:cNvPr id="40" name="Rechteck 39"/>
            <p:cNvSpPr/>
            <p:nvPr/>
          </p:nvSpPr>
          <p:spPr>
            <a:xfrm>
              <a:off x="362161" y="871197"/>
              <a:ext cx="8490240" cy="793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IFC Ex- and Import</a:t>
              </a:r>
              <a:endPara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362161" y="1672869"/>
              <a:ext cx="8493839" cy="2740188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Exporting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as many data as possible from BIM to </a:t>
              </a:r>
              <a:r>
                <a:rPr lang="en-GB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Ifc</a:t>
              </a: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Importing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to </a:t>
              </a:r>
              <a:r>
                <a:rPr lang="en-GB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</a:t>
              </a:r>
              <a:r>
                <a:rPr lang="en-GB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IfcOpenShell</a:t>
              </a: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check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regarding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completeness could either be performed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 Import (MVD)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 after Import (Creating own Model Check in </a:t>
              </a:r>
              <a:r>
                <a:rPr lang="en-GB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4" y="886439"/>
            <a:ext cx="764706" cy="76470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280" y="913938"/>
            <a:ext cx="673264" cy="6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HVAC </a:t>
            </a:r>
            <a:r>
              <a:rPr lang="en-GB" dirty="0" smtClean="0"/>
              <a:t>Processing – Data Enrichment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9" name="Gruppieren 38"/>
          <p:cNvGrpSpPr/>
          <p:nvPr/>
        </p:nvGrpSpPr>
        <p:grpSpPr>
          <a:xfrm>
            <a:off x="287338" y="868216"/>
            <a:ext cx="8568662" cy="3541860"/>
            <a:chOff x="362161" y="871197"/>
            <a:chExt cx="8493839" cy="3541860"/>
          </a:xfrm>
        </p:grpSpPr>
        <p:sp>
          <p:nvSpPr>
            <p:cNvPr id="40" name="Rechteck 39"/>
            <p:cNvSpPr/>
            <p:nvPr/>
          </p:nvSpPr>
          <p:spPr>
            <a:xfrm>
              <a:off x="362161" y="871197"/>
              <a:ext cx="8490240" cy="793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Enrichment</a:t>
              </a:r>
              <a:endPara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362161" y="1672869"/>
              <a:ext cx="8493839" cy="2740188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Currently BIM Models doesn’t hold all data needed for parameterization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Missing parameters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have to be aggregated from </a:t>
              </a: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sources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sources mainly could be: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sheets from </a:t>
              </a: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manufacturers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Statistical data from </a:t>
              </a:r>
              <a:r>
                <a: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literature and studies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of data enrichment can have a high impact on the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4" y="850872"/>
            <a:ext cx="828001" cy="82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HVAC </a:t>
            </a:r>
            <a:r>
              <a:rPr lang="en-GB" dirty="0" smtClean="0"/>
              <a:t>Processing - Generic System Description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87338" y="868216"/>
            <a:ext cx="8568662" cy="3725818"/>
            <a:chOff x="325080" y="871198"/>
            <a:chExt cx="8493839" cy="3541860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325080" y="871198"/>
              <a:ext cx="8493839" cy="3541860"/>
              <a:chOff x="362161" y="871197"/>
              <a:chExt cx="8493839" cy="3541860"/>
            </a:xfrm>
          </p:grpSpPr>
          <p:sp>
            <p:nvSpPr>
              <p:cNvPr id="40" name="Rechteck 39"/>
              <p:cNvSpPr/>
              <p:nvPr/>
            </p:nvSpPr>
            <p:spPr>
              <a:xfrm>
                <a:off x="362161" y="871197"/>
                <a:ext cx="8490240" cy="7933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Generic System Description</a:t>
                </a:r>
                <a:endParaRPr lang="en-GB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hteck 40"/>
              <p:cNvSpPr/>
              <p:nvPr/>
            </p:nvSpPr>
            <p:spPr>
              <a:xfrm>
                <a:off x="362161" y="1672869"/>
                <a:ext cx="8493839" cy="2740188"/>
              </a:xfrm>
              <a:prstGeom prst="rect">
                <a:avLst/>
              </a:prstGeom>
              <a:gradFill>
                <a:gsLst>
                  <a:gs pos="0">
                    <a:srgbClr val="C3D4E3"/>
                  </a:gs>
                  <a:gs pos="100000">
                    <a:srgbClr val="99B5CF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Combined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from </a:t>
                </a:r>
                <a:r>
                  <a:rPr lang="en-GB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Ifc</a:t>
                </a:r>
                <a:r>
                  <a:rPr lang="en-GB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data enrichment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Holds the </a:t>
                </a:r>
                <a:r>
                  <a:rPr lang="en-GB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basic classes:</a:t>
                </a:r>
                <a:endParaRPr lang="en-GB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Energy Conversion 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 Handling Unit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Hydraulc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Air Duct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Controls</a:t>
                </a:r>
                <a:endPara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Stay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generic as possible to </a:t>
                </a:r>
                <a:r>
                  <a:rPr lang="en-GB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fulfill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different </a:t>
                </a:r>
                <a:r>
                  <a:rPr lang="en-GB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libraries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software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conditions</a:t>
                </a:r>
                <a:endPara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Export 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will be done via </a:t>
                </a:r>
                <a:r>
                  <a:rPr lang="en-GB" i="1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Mako</a:t>
                </a:r>
                <a:r>
                  <a:rPr lang="en-GB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Templates</a:t>
                </a:r>
              </a:p>
            </p:txBody>
          </p:sp>
        </p:grpSp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69" y="888918"/>
              <a:ext cx="2364771" cy="757874"/>
            </a:xfrm>
            <a:prstGeom prst="rect">
              <a:avLst/>
            </a:prstGeom>
          </p:spPr>
        </p:pic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74" y="931178"/>
            <a:ext cx="1525075" cy="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HVAC Processing – Model generation</a:t>
            </a:r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5184745" y="3588503"/>
            <a:ext cx="3433224" cy="2543748"/>
            <a:chOff x="3324223" y="2227197"/>
            <a:chExt cx="2476502" cy="4445717"/>
          </a:xfrm>
        </p:grpSpPr>
        <p:sp>
          <p:nvSpPr>
            <p:cNvPr id="5" name="Rechteck 4"/>
            <p:cNvSpPr/>
            <p:nvPr/>
          </p:nvSpPr>
          <p:spPr>
            <a:xfrm>
              <a:off x="3324223" y="2227197"/>
              <a:ext cx="2476501" cy="955798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Hydraulic &amp; Air Distribution System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324225" y="3182993"/>
              <a:ext cx="2476500" cy="3489921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Abstracted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piping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Abstracted duct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 based distribution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</a:t>
              </a:r>
              <a:r>
                <a:rPr lang="en-GB" i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Ifc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572418" y="3588504"/>
            <a:ext cx="3425190" cy="2543747"/>
            <a:chOff x="365760" y="2227194"/>
            <a:chExt cx="2476500" cy="3878015"/>
          </a:xfrm>
        </p:grpSpPr>
        <p:sp>
          <p:nvSpPr>
            <p:cNvPr id="7" name="Rechteck 6"/>
            <p:cNvSpPr/>
            <p:nvPr/>
          </p:nvSpPr>
          <p:spPr>
            <a:xfrm>
              <a:off x="365760" y="2227194"/>
              <a:ext cx="2476500" cy="955801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Energy </a:t>
              </a:r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Conversion System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Storages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Air </a:t>
              </a:r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Handling Unit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65760" y="3182994"/>
              <a:ext cx="2476500" cy="2922215"/>
            </a:xfrm>
            <a:prstGeom prst="rect">
              <a:avLst/>
            </a:prstGeom>
            <a:gradFill>
              <a:gsLst>
                <a:gs pos="0">
                  <a:srgbClr val="C3D4E3"/>
                </a:gs>
                <a:gs pos="100000">
                  <a:srgbClr val="99B5CF"/>
                </a:gs>
              </a:gsLst>
              <a:lin ang="5400000" scaled="1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Characteristic 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curves/maps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rated powers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Dimensions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rom </a:t>
              </a:r>
              <a:r>
                <a:rPr lang="en-GB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Ifc</a:t>
              </a:r>
              <a:r>
                <a: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data enrichment</a:t>
              </a:r>
            </a:p>
            <a:p>
              <a:endPara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87338" y="874742"/>
            <a:ext cx="8568662" cy="2539223"/>
            <a:chOff x="287338" y="874742"/>
            <a:chExt cx="8568662" cy="2539223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87338" y="874742"/>
              <a:ext cx="8568662" cy="2539223"/>
              <a:chOff x="287338" y="874742"/>
              <a:chExt cx="8568662" cy="2539223"/>
            </a:xfrm>
          </p:grpSpPr>
          <p:grpSp>
            <p:nvGrpSpPr>
              <p:cNvPr id="37" name="Gruppieren 36"/>
              <p:cNvGrpSpPr/>
              <p:nvPr/>
            </p:nvGrpSpPr>
            <p:grpSpPr>
              <a:xfrm>
                <a:off x="287338" y="874742"/>
                <a:ext cx="8568662" cy="2539223"/>
                <a:chOff x="362161" y="871197"/>
                <a:chExt cx="8493839" cy="2539223"/>
              </a:xfrm>
            </p:grpSpPr>
            <p:sp>
              <p:nvSpPr>
                <p:cNvPr id="44" name="Rechteck 43"/>
                <p:cNvSpPr/>
                <p:nvPr/>
              </p:nvSpPr>
              <p:spPr>
                <a:xfrm>
                  <a:off x="362161" y="871197"/>
                  <a:ext cx="8490240" cy="7933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echteck 44"/>
                <p:cNvSpPr/>
                <p:nvPr/>
              </p:nvSpPr>
              <p:spPr>
                <a:xfrm>
                  <a:off x="362161" y="1672868"/>
                  <a:ext cx="8493839" cy="1737552"/>
                </a:xfrm>
                <a:prstGeom prst="rect">
                  <a:avLst/>
                </a:prstGeom>
                <a:gradFill>
                  <a:gsLst>
                    <a:gs pos="0">
                      <a:srgbClr val="C3D4E3"/>
                    </a:gs>
                    <a:gs pos="100000">
                      <a:srgbClr val="99B5CF"/>
                    </a:gs>
                  </a:gsLst>
                  <a:lin ang="5400000" scaled="1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HVAC System will be modelled in </a:t>
                  </a:r>
                  <a:r>
                    <a:rPr lang="en-GB" i="1" dirty="0" err="1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Modelica</a:t>
                  </a:r>
                  <a:r>
                    <a:rPr lang="en-GB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 the first place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Library: </a:t>
                  </a:r>
                  <a:r>
                    <a:rPr lang="en-GB" i="1" dirty="0" err="1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FastHVAC</a:t>
                  </a:r>
                  <a:r>
                    <a:rPr lang="en-GB" i="1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Simplified enthalpy flow based 1D-Modelling</a:t>
                  </a:r>
                  <a:endParaRPr lang="en-GB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 pressure </a:t>
                  </a: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calculation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robust</a:t>
                  </a: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	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GB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Thermal zone based distribution</a:t>
                  </a:r>
                </a:p>
              </p:txBody>
            </p:sp>
          </p:grpSp>
          <p:grpSp>
            <p:nvGrpSpPr>
              <p:cNvPr id="38" name="Gruppieren 37"/>
              <p:cNvGrpSpPr/>
              <p:nvPr/>
            </p:nvGrpSpPr>
            <p:grpSpPr>
              <a:xfrm>
                <a:off x="7435965" y="880974"/>
                <a:ext cx="1411642" cy="776778"/>
                <a:chOff x="6829670" y="883262"/>
                <a:chExt cx="2018709" cy="966145"/>
              </a:xfrm>
            </p:grpSpPr>
            <p:grpSp>
              <p:nvGrpSpPr>
                <p:cNvPr id="40" name="Gruppieren 39"/>
                <p:cNvGrpSpPr/>
                <p:nvPr/>
              </p:nvGrpSpPr>
              <p:grpSpPr>
                <a:xfrm>
                  <a:off x="6829670" y="883262"/>
                  <a:ext cx="2018709" cy="966145"/>
                  <a:chOff x="6944577" y="871199"/>
                  <a:chExt cx="1911424" cy="884579"/>
                </a:xfrm>
              </p:grpSpPr>
              <p:sp>
                <p:nvSpPr>
                  <p:cNvPr id="42" name="Rechteck 41"/>
                  <p:cNvSpPr/>
                  <p:nvPr/>
                </p:nvSpPr>
                <p:spPr>
                  <a:xfrm>
                    <a:off x="6944577" y="871199"/>
                    <a:ext cx="1911424" cy="884578"/>
                  </a:xfrm>
                  <a:prstGeom prst="rect">
                    <a:avLst/>
                  </a:prstGeom>
                  <a:solidFill>
                    <a:srgbClr val="CD17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43" name="Grafik 42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507" b="56301"/>
                  <a:stretch/>
                </p:blipFill>
                <p:spPr>
                  <a:xfrm>
                    <a:off x="6958839" y="904463"/>
                    <a:ext cx="1878457" cy="85131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41" name="Textfeld 40"/>
                <p:cNvSpPr txBox="1"/>
                <p:nvPr/>
              </p:nvSpPr>
              <p:spPr>
                <a:xfrm>
                  <a:off x="6993626" y="1507068"/>
                  <a:ext cx="1183782" cy="2048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GB" sz="1100" dirty="0" err="1" smtClean="0"/>
                    <a:t>FastHVAC</a:t>
                  </a:r>
                  <a:r>
                    <a:rPr lang="en-GB" sz="1100" dirty="0" smtClean="0"/>
                    <a:t> + </a:t>
                  </a:r>
                </a:p>
              </p:txBody>
            </p:sp>
          </p:grpSp>
          <p:pic>
            <p:nvPicPr>
              <p:cNvPr id="39" name="Grafik 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69" y="883068"/>
                <a:ext cx="1564806" cy="764688"/>
              </a:xfrm>
              <a:prstGeom prst="rect">
                <a:avLst/>
              </a:prstGeom>
            </p:spPr>
          </p:pic>
        </p:grpSp>
        <p:sp>
          <p:nvSpPr>
            <p:cNvPr id="4" name="Rechteck 3"/>
            <p:cNvSpPr/>
            <p:nvPr/>
          </p:nvSpPr>
          <p:spPr>
            <a:xfrm>
              <a:off x="3414245" y="1075388"/>
              <a:ext cx="1706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dirty="0">
                  <a:cs typeface="Arial" panose="020B0604020202020204" pitchFamily="34" charset="0"/>
                </a:rPr>
                <a:t>HVAC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4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144000"/>
            <a:ext cx="8568000" cy="543600"/>
          </a:xfrm>
        </p:spPr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Coupled Simulation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16000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r>
              <a:rPr lang="en-GB" b="1" dirty="0" smtClean="0"/>
              <a:t>Two </a:t>
            </a:r>
            <a:r>
              <a:rPr lang="en-GB" b="1" dirty="0"/>
              <a:t>ways </a:t>
            </a:r>
            <a:r>
              <a:rPr lang="en-GB" dirty="0"/>
              <a:t>of coupled simulation </a:t>
            </a:r>
            <a:r>
              <a:rPr lang="en-GB" dirty="0" smtClean="0"/>
              <a:t>could be done</a:t>
            </a:r>
          </a:p>
          <a:p>
            <a:pPr marL="216000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r>
              <a:rPr lang="en-GB" dirty="0" smtClean="0"/>
              <a:t>1. </a:t>
            </a:r>
            <a:r>
              <a:rPr lang="en-GB" b="1" dirty="0" smtClean="0"/>
              <a:t>Dynamic</a:t>
            </a:r>
            <a:r>
              <a:rPr lang="en-GB" dirty="0" smtClean="0"/>
              <a:t> coupled simulation: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GB" dirty="0">
                <a:solidFill>
                  <a:prstClr val="black"/>
                </a:solidFill>
                <a:latin typeface="Arial"/>
              </a:rPr>
              <a:t>Direct coupling between </a:t>
            </a:r>
            <a:r>
              <a:rPr lang="en-GB" dirty="0" err="1">
                <a:solidFill>
                  <a:prstClr val="black"/>
                </a:solidFill>
                <a:latin typeface="Arial"/>
              </a:rPr>
              <a:t>Modelica</a:t>
            </a:r>
            <a:r>
              <a:rPr lang="en-GB" dirty="0">
                <a:solidFill>
                  <a:prstClr val="black"/>
                </a:solidFill>
                <a:latin typeface="Arial"/>
              </a:rPr>
              <a:t> Models (e.g. </a:t>
            </a:r>
            <a:r>
              <a:rPr lang="en-GB" i="1" dirty="0">
                <a:solidFill>
                  <a:prstClr val="black"/>
                </a:solidFill>
                <a:latin typeface="Arial"/>
              </a:rPr>
              <a:t>TEASER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generated Building</a:t>
            </a:r>
            <a:r>
              <a:rPr lang="en-GB" i="1" dirty="0">
                <a:solidFill>
                  <a:prstClr val="black"/>
                </a:solidFill>
                <a:latin typeface="Arial"/>
              </a:rPr>
              <a:t> &amp; </a:t>
            </a:r>
            <a:r>
              <a:rPr lang="en-GB" i="1" dirty="0" err="1">
                <a:solidFill>
                  <a:prstClr val="black"/>
                </a:solidFill>
                <a:latin typeface="Arial"/>
              </a:rPr>
              <a:t>fastHVAC</a:t>
            </a:r>
            <a:r>
              <a:rPr lang="en-GB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HVAC Simulation)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GB" dirty="0">
                <a:solidFill>
                  <a:prstClr val="black"/>
                </a:solidFill>
                <a:latin typeface="Arial"/>
              </a:rPr>
              <a:t>Direct coupling </a:t>
            </a:r>
            <a:r>
              <a:rPr lang="en-GB" dirty="0" smtClean="0">
                <a:solidFill>
                  <a:prstClr val="black"/>
                </a:solidFill>
                <a:latin typeface="Arial"/>
              </a:rPr>
              <a:t>with </a:t>
            </a:r>
            <a:r>
              <a:rPr lang="en-GB" i="1" dirty="0" smtClean="0">
                <a:solidFill>
                  <a:prstClr val="black"/>
                </a:solidFill>
                <a:latin typeface="Arial"/>
              </a:rPr>
              <a:t>FMUs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(e.g. </a:t>
            </a:r>
            <a:r>
              <a:rPr lang="en-GB" i="1" dirty="0" err="1">
                <a:solidFill>
                  <a:prstClr val="black"/>
                </a:solidFill>
                <a:latin typeface="Arial"/>
              </a:rPr>
              <a:t>Modelica</a:t>
            </a:r>
            <a:r>
              <a:rPr lang="en-GB" i="1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&amp; </a:t>
            </a:r>
            <a:r>
              <a:rPr lang="en-GB" i="1" dirty="0" err="1">
                <a:solidFill>
                  <a:prstClr val="black"/>
                </a:solidFill>
                <a:latin typeface="Arial"/>
              </a:rPr>
              <a:t>EnergyPlus</a:t>
            </a:r>
            <a:r>
              <a:rPr lang="en-GB" dirty="0">
                <a:solidFill>
                  <a:prstClr val="black"/>
                </a:solidFill>
                <a:latin typeface="Arial"/>
              </a:rPr>
              <a:t>)</a:t>
            </a:r>
          </a:p>
          <a:p>
            <a:pPr marL="216000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r>
              <a:rPr lang="en-GB" dirty="0" smtClean="0"/>
              <a:t>2. </a:t>
            </a:r>
            <a:r>
              <a:rPr lang="en-GB" b="1" dirty="0" smtClean="0"/>
              <a:t>Indirect</a:t>
            </a:r>
            <a:r>
              <a:rPr lang="en-GB" dirty="0" smtClean="0"/>
              <a:t> coupled simulation: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GB" dirty="0" smtClean="0">
                <a:solidFill>
                  <a:prstClr val="black"/>
                </a:solidFill>
                <a:latin typeface="Arial"/>
              </a:rPr>
              <a:t>Storing </a:t>
            </a:r>
            <a:r>
              <a:rPr lang="en-GB" dirty="0">
                <a:solidFill>
                  <a:prstClr val="black"/>
                </a:solidFill>
                <a:latin typeface="Arial"/>
              </a:rPr>
              <a:t>time series data from simulations back into </a:t>
            </a:r>
            <a:r>
              <a:rPr lang="en-GB" i="1" dirty="0" err="1">
                <a:solidFill>
                  <a:prstClr val="black"/>
                </a:solidFill>
                <a:latin typeface="Arial"/>
              </a:rPr>
              <a:t>Ifc</a:t>
            </a:r>
            <a:r>
              <a:rPr lang="en-GB" dirty="0">
                <a:solidFill>
                  <a:prstClr val="black"/>
                </a:solidFill>
                <a:latin typeface="Arial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Arial"/>
              </a:rPr>
              <a:t>file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GB" dirty="0" smtClean="0">
                <a:solidFill>
                  <a:prstClr val="black"/>
                </a:solidFill>
                <a:latin typeface="Arial"/>
              </a:rPr>
              <a:t>Other simulation programs can then  </a:t>
            </a:r>
            <a:endParaRPr lang="en-GB" dirty="0">
              <a:solidFill>
                <a:prstClr val="black"/>
              </a:solidFill>
              <a:latin typeface="Arial"/>
            </a:endParaRPr>
          </a:p>
          <a:p>
            <a:pPr marL="648000" lvl="1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1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BIM2SIM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Current Steps and Challenges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16000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r>
              <a:rPr lang="en-US" dirty="0" smtClean="0"/>
              <a:t>Current steps and questions </a:t>
            </a:r>
            <a:r>
              <a:rPr lang="en-US" dirty="0"/>
              <a:t>to answer: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b="1" dirty="0" err="1" smtClean="0"/>
              <a:t>Analyse</a:t>
            </a:r>
            <a:r>
              <a:rPr lang="en-US" b="1" dirty="0" smtClean="0"/>
              <a:t> the data situation </a:t>
            </a:r>
            <a:r>
              <a:rPr lang="en-US" dirty="0" smtClean="0"/>
              <a:t>in industry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b="1" dirty="0" smtClean="0"/>
              <a:t>Exporting </a:t>
            </a:r>
            <a:r>
              <a:rPr lang="en-US" dirty="0" smtClean="0"/>
              <a:t>a </a:t>
            </a:r>
            <a:r>
              <a:rPr lang="en-US" dirty="0"/>
              <a:t>mostly complete </a:t>
            </a:r>
            <a:r>
              <a:rPr lang="en-US" i="1" dirty="0" err="1"/>
              <a:t>Ifc</a:t>
            </a:r>
            <a:r>
              <a:rPr lang="en-US"/>
              <a:t> </a:t>
            </a:r>
            <a:r>
              <a:rPr lang="en-US" smtClean="0"/>
              <a:t>file</a:t>
            </a:r>
            <a:endParaRPr lang="en-US" dirty="0" smtClean="0"/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dirty="0" smtClean="0"/>
              <a:t>Generating </a:t>
            </a:r>
            <a:r>
              <a:rPr lang="en-US" dirty="0"/>
              <a:t>the </a:t>
            </a:r>
            <a:r>
              <a:rPr lang="en-US" b="1" dirty="0"/>
              <a:t>abstracted networks</a:t>
            </a:r>
            <a:r>
              <a:rPr lang="en-US" dirty="0"/>
              <a:t> for hydraulic and air duct </a:t>
            </a:r>
            <a:r>
              <a:rPr lang="en-US" dirty="0" smtClean="0"/>
              <a:t>system</a:t>
            </a:r>
            <a:endParaRPr lang="en-US" dirty="0" smtClean="0"/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dirty="0" smtClean="0"/>
              <a:t>How </a:t>
            </a:r>
            <a:r>
              <a:rPr lang="en-US" dirty="0"/>
              <a:t>to perform the </a:t>
            </a:r>
            <a:r>
              <a:rPr lang="en-US" b="1" dirty="0"/>
              <a:t>Model Check</a:t>
            </a:r>
            <a:r>
              <a:rPr lang="en-US" dirty="0"/>
              <a:t>:</a:t>
            </a:r>
          </a:p>
          <a:p>
            <a:pPr marL="933750" lvl="2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dirty="0"/>
              <a:t>Use </a:t>
            </a:r>
            <a:r>
              <a:rPr lang="en-US" i="1" dirty="0" smtClean="0"/>
              <a:t>MVDs </a:t>
            </a:r>
            <a:endParaRPr lang="en-US" i="1" dirty="0" smtClean="0"/>
          </a:p>
          <a:p>
            <a:pPr marL="933750" lvl="2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dirty="0" smtClean="0"/>
              <a:t>Create </a:t>
            </a:r>
            <a:r>
              <a:rPr lang="en-US" dirty="0"/>
              <a:t>Model Check in </a:t>
            </a:r>
            <a:r>
              <a:rPr lang="en-US" i="1" dirty="0" smtClean="0"/>
              <a:t>Python</a:t>
            </a:r>
          </a:p>
          <a:p>
            <a:pPr marL="933750" lvl="2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endParaRPr lang="en-US" i="1" dirty="0"/>
          </a:p>
          <a:p>
            <a:pPr marL="216000" indent="-21600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■"/>
            </a:pPr>
            <a:r>
              <a:rPr lang="en-GB" dirty="0"/>
              <a:t>Main </a:t>
            </a:r>
            <a:r>
              <a:rPr lang="en-GB" dirty="0" smtClean="0"/>
              <a:t>Challenges </a:t>
            </a:r>
            <a:r>
              <a:rPr lang="en-GB" dirty="0"/>
              <a:t>are: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b="1" dirty="0"/>
              <a:t>Insufficient model descripti</a:t>
            </a:r>
            <a:r>
              <a:rPr lang="en-US" dirty="0"/>
              <a:t>on in BIM data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dirty="0"/>
              <a:t>Mapping to </a:t>
            </a:r>
            <a:r>
              <a:rPr lang="en-US" i="1" dirty="0" err="1"/>
              <a:t>Ifc</a:t>
            </a:r>
            <a:r>
              <a:rPr lang="en-US" i="1" dirty="0"/>
              <a:t> </a:t>
            </a:r>
            <a:r>
              <a:rPr lang="en-US" dirty="0"/>
              <a:t>components depends on the used </a:t>
            </a:r>
            <a:r>
              <a:rPr lang="en-US" b="1" dirty="0"/>
              <a:t>export software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r>
              <a:rPr lang="en-US" b="1" dirty="0" smtClean="0"/>
              <a:t>Every ex- </a:t>
            </a:r>
            <a:r>
              <a:rPr lang="en-US" b="1" dirty="0"/>
              <a:t>and import </a:t>
            </a:r>
            <a:r>
              <a:rPr lang="en-US" dirty="0"/>
              <a:t>of BIM data leads to </a:t>
            </a:r>
            <a:r>
              <a:rPr lang="en-US" b="1" dirty="0"/>
              <a:t>data loss</a:t>
            </a:r>
          </a:p>
          <a:p>
            <a:pPr marL="717750" lvl="1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endParaRPr lang="en-GB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spcBef>
                <a:spcPts val="600"/>
              </a:spcBef>
              <a:buClr>
                <a:srgbClr val="DD402D"/>
              </a:buClr>
              <a:buSzPct val="115000"/>
              <a:buFont typeface="Arial" panose="020B0604020202020204" pitchFamily="34" charset="0"/>
              <a:buChar char="≡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817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477</Words>
  <Application>Microsoft Office PowerPoint</Application>
  <PresentationFormat>Bildschirmpräsentation (4:3)</PresentationFormat>
  <Paragraphs>99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BIM2SIM </vt:lpstr>
      <vt:lpstr>BIM2SIM Motivation</vt:lpstr>
      <vt:lpstr>BIM2SIM Approach</vt:lpstr>
      <vt:lpstr>BIM2SIM HVAC Processing – IFC</vt:lpstr>
      <vt:lpstr>BIM2SIM HVAC Processing – Data Enrichment</vt:lpstr>
      <vt:lpstr>BIM2SIM HVAC Processing - Generic System Description</vt:lpstr>
      <vt:lpstr>BIM2SIM HVAC Processing – Model generation</vt:lpstr>
      <vt:lpstr>BIM2SIM Coupled Simulation</vt:lpstr>
      <vt:lpstr>BIM2SIM Current Steps and Challenges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BIM2SIM</dc:title>
  <dc:creator>Jansen, David</dc:creator>
  <cp:lastModifiedBy>Jansen, David</cp:lastModifiedBy>
  <cp:revision>67</cp:revision>
  <cp:lastPrinted>2015-12-03T17:36:18Z</cp:lastPrinted>
  <dcterms:created xsi:type="dcterms:W3CDTF">2018-09-11T06:09:56Z</dcterms:created>
  <dcterms:modified xsi:type="dcterms:W3CDTF">2018-10-02T07:28:55Z</dcterms:modified>
</cp:coreProperties>
</file>