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586316-E759-6343-ADA9-FFA2C66CAC33}" v="687" dt="2025-09-02T01:23:12.54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45140C-C326-4DAA-A267-498AD5117D68}" type="doc">
      <dgm:prSet loTypeId="urn:microsoft.com/office/officeart/2005/8/layout/vList4" loCatId="picture" qsTypeId="urn:microsoft.com/office/officeart/2005/8/quickstyle/simple5" qsCatId="simple" csTypeId="urn:microsoft.com/office/officeart/2005/8/colors/accent5_2" csCatId="accent5" phldr="1"/>
      <dgm:spPr/>
      <dgm:t>
        <a:bodyPr/>
        <a:lstStyle/>
        <a:p>
          <a:endParaRPr lang="es-CL"/>
        </a:p>
      </dgm:t>
    </dgm:pt>
    <dgm:pt modelId="{78BFB295-8F5D-4286-B72B-79142F8F0E13}">
      <dgm:prSet phldrT="[Texto]"/>
      <dgm:spPr/>
      <dgm:t>
        <a:bodyPr/>
        <a:lstStyle/>
        <a:p>
          <a:pPr rtl="0"/>
          <a:r>
            <a:rPr lang="es-CL" dirty="0">
              <a:latin typeface="Calibri Light" panose="020F0302020204030204"/>
            </a:rPr>
            <a:t>Kevin Martínez</a:t>
          </a:r>
          <a:endParaRPr lang="es-CL" dirty="0"/>
        </a:p>
      </dgm:t>
    </dgm:pt>
    <dgm:pt modelId="{F1885FAB-61EC-4F80-98D0-72360031AF9F}" type="parTrans" cxnId="{2AD07198-D472-4B98-B6D5-5A730374E9A2}">
      <dgm:prSet/>
      <dgm:spPr/>
      <dgm:t>
        <a:bodyPr/>
        <a:lstStyle/>
        <a:p>
          <a:endParaRPr lang="es-CL"/>
        </a:p>
      </dgm:t>
    </dgm:pt>
    <dgm:pt modelId="{E88D0928-51D4-4670-8963-60ABBB193E13}" type="sibTrans" cxnId="{2AD07198-D472-4B98-B6D5-5A730374E9A2}">
      <dgm:prSet/>
      <dgm:spPr/>
      <dgm:t>
        <a:bodyPr/>
        <a:lstStyle/>
        <a:p>
          <a:endParaRPr lang="es-CL"/>
        </a:p>
      </dgm:t>
    </dgm:pt>
    <dgm:pt modelId="{D868444B-AE34-4422-A6A5-1F7D392D0C20}">
      <dgm:prSet phldrT="[Texto]" phldr="0"/>
      <dgm:spPr/>
      <dgm:t>
        <a:bodyPr/>
        <a:lstStyle/>
        <a:p>
          <a:pPr rtl="0"/>
          <a:r>
            <a:rPr lang="es-CL" dirty="0"/>
            <a:t>Líder Técnico / Desarrollador Full Stack</a:t>
          </a:r>
        </a:p>
      </dgm:t>
    </dgm:pt>
    <dgm:pt modelId="{7DB88D83-6C3A-48C1-8CAD-0D11C3BEC35C}" type="parTrans" cxnId="{484B8A37-0122-4FF5-93D2-4A15DF521A17}">
      <dgm:prSet/>
      <dgm:spPr/>
      <dgm:t>
        <a:bodyPr/>
        <a:lstStyle/>
        <a:p>
          <a:endParaRPr lang="es-CL"/>
        </a:p>
      </dgm:t>
    </dgm:pt>
    <dgm:pt modelId="{74B9B1A5-94EB-40A9-BFF2-678501068FB8}" type="sibTrans" cxnId="{484B8A37-0122-4FF5-93D2-4A15DF521A17}">
      <dgm:prSet/>
      <dgm:spPr/>
      <dgm:t>
        <a:bodyPr/>
        <a:lstStyle/>
        <a:p>
          <a:endParaRPr lang="es-CL"/>
        </a:p>
      </dgm:t>
    </dgm:pt>
    <dgm:pt modelId="{02A34BC0-F8BA-4A89-87A4-4F20079DFD06}">
      <dgm:prSet phldrT="[Texto]"/>
      <dgm:spPr/>
      <dgm:t>
        <a:bodyPr/>
        <a:lstStyle/>
        <a:p>
          <a:pPr rtl="0"/>
          <a:r>
            <a:rPr lang="es-CL" dirty="0">
              <a:latin typeface="Calibri Light" panose="020F0302020204030204"/>
            </a:rPr>
            <a:t>Brandon Martínez</a:t>
          </a:r>
          <a:endParaRPr lang="es-CL" dirty="0"/>
        </a:p>
      </dgm:t>
    </dgm:pt>
    <dgm:pt modelId="{9ADB496F-2DB6-4F16-8C91-2EB9CDF5F2F2}" type="parTrans" cxnId="{0E2AE979-A66C-4CEC-BFF4-5B28BB7CD9EA}">
      <dgm:prSet/>
      <dgm:spPr/>
      <dgm:t>
        <a:bodyPr/>
        <a:lstStyle/>
        <a:p>
          <a:endParaRPr lang="es-CL"/>
        </a:p>
      </dgm:t>
    </dgm:pt>
    <dgm:pt modelId="{44AB630E-CD8B-4223-9F51-5EEE4E054B0A}" type="sibTrans" cxnId="{0E2AE979-A66C-4CEC-BFF4-5B28BB7CD9EA}">
      <dgm:prSet/>
      <dgm:spPr/>
      <dgm:t>
        <a:bodyPr/>
        <a:lstStyle/>
        <a:p>
          <a:endParaRPr lang="es-CL"/>
        </a:p>
      </dgm:t>
    </dgm:pt>
    <dgm:pt modelId="{2E221207-005F-49CB-81E1-6D036D64322B}">
      <dgm:prSet phldrT="[Texto]"/>
      <dgm:spPr/>
      <dgm:t>
        <a:bodyPr/>
        <a:lstStyle/>
        <a:p>
          <a:pPr rtl="0"/>
          <a:r>
            <a:rPr lang="es-CL" dirty="0"/>
            <a:t>Encargado de la arquitectura del sistema, desarrollo </a:t>
          </a:r>
          <a:r>
            <a:rPr lang="es-CL" dirty="0" err="1"/>
            <a:t>backend</a:t>
          </a:r>
          <a:r>
            <a:rPr lang="es-CL" dirty="0"/>
            <a:t> en </a:t>
          </a:r>
          <a:r>
            <a:rPr lang="es-CL" dirty="0">
              <a:latin typeface="Calibri Light" panose="020F0302020204030204"/>
            </a:rPr>
            <a:t>Django</a:t>
          </a:r>
          <a:r>
            <a:rPr lang="es-CL" dirty="0"/>
            <a:t>, integración de base de datos, lógica de negocio y despliegue en la nube</a:t>
          </a:r>
          <a:r>
            <a:rPr lang="es-CL" dirty="0">
              <a:latin typeface="Calibri Light" panose="020F0302020204030204"/>
            </a:rPr>
            <a:t>.</a:t>
          </a:r>
          <a:endParaRPr lang="es-CL" dirty="0"/>
        </a:p>
      </dgm:t>
    </dgm:pt>
    <dgm:pt modelId="{3728DB5E-E904-481D-A1E5-49CF4AFFC0D3}" type="sibTrans" cxnId="{1C3272C9-C630-4D60-B76B-138907BB4D41}">
      <dgm:prSet/>
      <dgm:spPr/>
      <dgm:t>
        <a:bodyPr/>
        <a:lstStyle/>
        <a:p>
          <a:endParaRPr lang="es-CL"/>
        </a:p>
      </dgm:t>
    </dgm:pt>
    <dgm:pt modelId="{B200B6AA-AA2A-4CB8-80FF-4BB54938E8A5}" type="parTrans" cxnId="{1C3272C9-C630-4D60-B76B-138907BB4D41}">
      <dgm:prSet/>
      <dgm:spPr/>
      <dgm:t>
        <a:bodyPr/>
        <a:lstStyle/>
        <a:p>
          <a:endParaRPr lang="es-CL"/>
        </a:p>
      </dgm:t>
    </dgm:pt>
    <dgm:pt modelId="{EA3B2395-55AF-495E-9D6B-329D2886612F}">
      <dgm:prSet phldrT="[Texto]"/>
      <dgm:spPr/>
      <dgm:t>
        <a:bodyPr/>
        <a:lstStyle/>
        <a:p>
          <a:pPr rtl="0"/>
          <a:r>
            <a:rPr lang="es-MX" dirty="0"/>
            <a:t>Líder de Experiencia de Usuario / Desarrollador Frontend</a:t>
          </a:r>
        </a:p>
      </dgm:t>
    </dgm:pt>
    <dgm:pt modelId="{11A4E056-7834-4F82-8A9C-B8EA31F159E3}" type="sibTrans" cxnId="{778F2DBC-81F3-476D-BD99-784E4F7153C8}">
      <dgm:prSet/>
      <dgm:spPr/>
      <dgm:t>
        <a:bodyPr/>
        <a:lstStyle/>
        <a:p>
          <a:endParaRPr lang="es-CL"/>
        </a:p>
      </dgm:t>
    </dgm:pt>
    <dgm:pt modelId="{01DA10B6-3F7A-4C8A-AACD-F605EE6CCF20}" type="parTrans" cxnId="{778F2DBC-81F3-476D-BD99-784E4F7153C8}">
      <dgm:prSet/>
      <dgm:spPr/>
      <dgm:t>
        <a:bodyPr/>
        <a:lstStyle/>
        <a:p>
          <a:endParaRPr lang="es-CL"/>
        </a:p>
      </dgm:t>
    </dgm:pt>
    <dgm:pt modelId="{55A2A9EB-4C26-43C3-B721-D475B10BC39B}">
      <dgm:prSet phldrT="[Texto]" phldr="0"/>
      <dgm:spPr/>
      <dgm:t>
        <a:bodyPr/>
        <a:lstStyle/>
        <a:p>
          <a:pPr rtl="0"/>
          <a:r>
            <a:rPr lang="es-CL" dirty="0"/>
            <a:t>Encargado del diseño de interfaces, experiencia de usuario (UX/UI), maquetación con HTML, CSS, Bootstrap/Ionic, integración con el backend y validación con usuarios.</a:t>
          </a:r>
        </a:p>
      </dgm:t>
    </dgm:pt>
    <dgm:pt modelId="{4EF4588A-187C-4393-9DFC-C6D80B20E995}" type="sibTrans" cxnId="{ECED70CB-7A25-48F8-9E03-51596FB1E92C}">
      <dgm:prSet/>
      <dgm:spPr/>
      <dgm:t>
        <a:bodyPr/>
        <a:lstStyle/>
        <a:p>
          <a:endParaRPr lang="es-CL"/>
        </a:p>
      </dgm:t>
    </dgm:pt>
    <dgm:pt modelId="{B8424EB2-FFE7-4867-9D5A-EE0D46E8AAFE}" type="parTrans" cxnId="{ECED70CB-7A25-48F8-9E03-51596FB1E92C}">
      <dgm:prSet/>
      <dgm:spPr/>
      <dgm:t>
        <a:bodyPr/>
        <a:lstStyle/>
        <a:p>
          <a:endParaRPr lang="es-CL"/>
        </a:p>
      </dgm:t>
    </dgm:pt>
    <dgm:pt modelId="{6E1E561E-88C1-49C6-A3F7-DE4B9AD43273}" type="pres">
      <dgm:prSet presAssocID="{BE45140C-C326-4DAA-A267-498AD5117D68}" presName="linear" presStyleCnt="0">
        <dgm:presLayoutVars>
          <dgm:dir/>
          <dgm:resizeHandles val="exact"/>
        </dgm:presLayoutVars>
      </dgm:prSet>
      <dgm:spPr/>
    </dgm:pt>
    <dgm:pt modelId="{F70979D0-5925-4EC3-AD84-986E0EC7B0D8}" type="pres">
      <dgm:prSet presAssocID="{78BFB295-8F5D-4286-B72B-79142F8F0E13}" presName="comp" presStyleCnt="0"/>
      <dgm:spPr/>
    </dgm:pt>
    <dgm:pt modelId="{54FC4CB6-0791-48D3-B2C5-2E99B8AFCFF7}" type="pres">
      <dgm:prSet presAssocID="{78BFB295-8F5D-4286-B72B-79142F8F0E13}" presName="box" presStyleLbl="node1" presStyleIdx="0" presStyleCnt="2" custLinFactNeighborX="5318" custLinFactNeighborY="-12417"/>
      <dgm:spPr/>
    </dgm:pt>
    <dgm:pt modelId="{9A7E2690-DE9C-4572-9BE5-B8C9A3B8BBB3}" type="pres">
      <dgm:prSet presAssocID="{78BFB295-8F5D-4286-B72B-79142F8F0E13}" presName="img" presStyleLbl="fgImgPlace1" presStyleIdx="0" presStyleCnt="2"/>
      <dgm:spPr/>
    </dgm:pt>
    <dgm:pt modelId="{52D125D2-FCA7-4A2D-AB39-B6BD54F251F2}" type="pres">
      <dgm:prSet presAssocID="{78BFB295-8F5D-4286-B72B-79142F8F0E13}" presName="text" presStyleLbl="node1" presStyleIdx="0" presStyleCnt="2">
        <dgm:presLayoutVars>
          <dgm:bulletEnabled val="1"/>
        </dgm:presLayoutVars>
      </dgm:prSet>
      <dgm:spPr/>
    </dgm:pt>
    <dgm:pt modelId="{E95CA29D-745B-40BA-93B6-BB607C99A2CE}" type="pres">
      <dgm:prSet presAssocID="{E88D0928-51D4-4670-8963-60ABBB193E13}" presName="spacer" presStyleCnt="0"/>
      <dgm:spPr/>
    </dgm:pt>
    <dgm:pt modelId="{41A67AC8-1DD7-4AB7-96A3-87B24035E3FA}" type="pres">
      <dgm:prSet presAssocID="{02A34BC0-F8BA-4A89-87A4-4F20079DFD06}" presName="comp" presStyleCnt="0"/>
      <dgm:spPr/>
    </dgm:pt>
    <dgm:pt modelId="{39AFE128-ACF6-44CA-B18B-64F5782CF210}" type="pres">
      <dgm:prSet presAssocID="{02A34BC0-F8BA-4A89-87A4-4F20079DFD06}" presName="box" presStyleLbl="node1" presStyleIdx="1" presStyleCnt="2"/>
      <dgm:spPr/>
    </dgm:pt>
    <dgm:pt modelId="{3F97C059-D720-4D48-953F-B84D04D0BF79}" type="pres">
      <dgm:prSet presAssocID="{02A34BC0-F8BA-4A89-87A4-4F20079DFD06}" presName="img" presStyleLbl="fgImgPlace1" presStyleIdx="1" presStyleCnt="2"/>
      <dgm:spPr/>
    </dgm:pt>
    <dgm:pt modelId="{CFFDF23F-D296-4CDF-8EE4-8A672559E207}" type="pres">
      <dgm:prSet presAssocID="{02A34BC0-F8BA-4A89-87A4-4F20079DFD06}" presName="text" presStyleLbl="node1" presStyleIdx="1" presStyleCnt="2">
        <dgm:presLayoutVars>
          <dgm:bulletEnabled val="1"/>
        </dgm:presLayoutVars>
      </dgm:prSet>
      <dgm:spPr/>
    </dgm:pt>
  </dgm:ptLst>
  <dgm:cxnLst>
    <dgm:cxn modelId="{399BD705-2380-48A3-9C48-1D49A5A32D61}" type="presOf" srcId="{2E221207-005F-49CB-81E1-6D036D64322B}" destId="{52D125D2-FCA7-4A2D-AB39-B6BD54F251F2}" srcOrd="1" destOrd="2" presId="urn:microsoft.com/office/officeart/2005/8/layout/vList4"/>
    <dgm:cxn modelId="{D2B94F0C-C779-4AC1-87E4-35116A3DED02}" type="presOf" srcId="{78BFB295-8F5D-4286-B72B-79142F8F0E13}" destId="{54FC4CB6-0791-48D3-B2C5-2E99B8AFCFF7}" srcOrd="0" destOrd="0" presId="urn:microsoft.com/office/officeart/2005/8/layout/vList4"/>
    <dgm:cxn modelId="{A6E20436-8EF1-4FFF-9C29-AC69BF1D5C4A}" type="presOf" srcId="{02A34BC0-F8BA-4A89-87A4-4F20079DFD06}" destId="{39AFE128-ACF6-44CA-B18B-64F5782CF210}" srcOrd="0" destOrd="0" presId="urn:microsoft.com/office/officeart/2005/8/layout/vList4"/>
    <dgm:cxn modelId="{484B8A37-0122-4FF5-93D2-4A15DF521A17}" srcId="{78BFB295-8F5D-4286-B72B-79142F8F0E13}" destId="{D868444B-AE34-4422-A6A5-1F7D392D0C20}" srcOrd="0" destOrd="0" parTransId="{7DB88D83-6C3A-48C1-8CAD-0D11C3BEC35C}" sibTransId="{74B9B1A5-94EB-40A9-BFF2-678501068FB8}"/>
    <dgm:cxn modelId="{22F3405C-AB8E-4AC3-A83C-C551BA0831ED}" type="presOf" srcId="{55A2A9EB-4C26-43C3-B721-D475B10BC39B}" destId="{39AFE128-ACF6-44CA-B18B-64F5782CF210}" srcOrd="0" destOrd="2" presId="urn:microsoft.com/office/officeart/2005/8/layout/vList4"/>
    <dgm:cxn modelId="{7E8FC05E-FE02-4336-B1F8-3EAA05519A49}" type="presOf" srcId="{D868444B-AE34-4422-A6A5-1F7D392D0C20}" destId="{54FC4CB6-0791-48D3-B2C5-2E99B8AFCFF7}" srcOrd="0" destOrd="1" presId="urn:microsoft.com/office/officeart/2005/8/layout/vList4"/>
    <dgm:cxn modelId="{DC02AD53-682D-464B-9D09-C1B6DCD5AFB0}" type="presOf" srcId="{55A2A9EB-4C26-43C3-B721-D475B10BC39B}" destId="{CFFDF23F-D296-4CDF-8EE4-8A672559E207}" srcOrd="1" destOrd="2" presId="urn:microsoft.com/office/officeart/2005/8/layout/vList4"/>
    <dgm:cxn modelId="{0E2AE979-A66C-4CEC-BFF4-5B28BB7CD9EA}" srcId="{BE45140C-C326-4DAA-A267-498AD5117D68}" destId="{02A34BC0-F8BA-4A89-87A4-4F20079DFD06}" srcOrd="1" destOrd="0" parTransId="{9ADB496F-2DB6-4F16-8C91-2EB9CDF5F2F2}" sibTransId="{44AB630E-CD8B-4223-9F51-5EEE4E054B0A}"/>
    <dgm:cxn modelId="{2AD07198-D472-4B98-B6D5-5A730374E9A2}" srcId="{BE45140C-C326-4DAA-A267-498AD5117D68}" destId="{78BFB295-8F5D-4286-B72B-79142F8F0E13}" srcOrd="0" destOrd="0" parTransId="{F1885FAB-61EC-4F80-98D0-72360031AF9F}" sibTransId="{E88D0928-51D4-4670-8963-60ABBB193E13}"/>
    <dgm:cxn modelId="{690A389C-25C1-485B-88F9-437236A47744}" type="presOf" srcId="{BE45140C-C326-4DAA-A267-498AD5117D68}" destId="{6E1E561E-88C1-49C6-A3F7-DE4B9AD43273}" srcOrd="0" destOrd="0" presId="urn:microsoft.com/office/officeart/2005/8/layout/vList4"/>
    <dgm:cxn modelId="{ECFD91A4-F44F-4C84-8B25-37DA0B249A1F}" type="presOf" srcId="{78BFB295-8F5D-4286-B72B-79142F8F0E13}" destId="{52D125D2-FCA7-4A2D-AB39-B6BD54F251F2}" srcOrd="1" destOrd="0" presId="urn:microsoft.com/office/officeart/2005/8/layout/vList4"/>
    <dgm:cxn modelId="{778F2DBC-81F3-476D-BD99-784E4F7153C8}" srcId="{02A34BC0-F8BA-4A89-87A4-4F20079DFD06}" destId="{EA3B2395-55AF-495E-9D6B-329D2886612F}" srcOrd="0" destOrd="0" parTransId="{01DA10B6-3F7A-4C8A-AACD-F605EE6CCF20}" sibTransId="{11A4E056-7834-4F82-8A9C-B8EA31F159E3}"/>
    <dgm:cxn modelId="{FE5360C5-555C-42B2-9E63-16D2D46F21B1}" type="presOf" srcId="{D868444B-AE34-4422-A6A5-1F7D392D0C20}" destId="{52D125D2-FCA7-4A2D-AB39-B6BD54F251F2}" srcOrd="1" destOrd="1" presId="urn:microsoft.com/office/officeart/2005/8/layout/vList4"/>
    <dgm:cxn modelId="{1C3272C9-C630-4D60-B76B-138907BB4D41}" srcId="{78BFB295-8F5D-4286-B72B-79142F8F0E13}" destId="{2E221207-005F-49CB-81E1-6D036D64322B}" srcOrd="1" destOrd="0" parTransId="{B200B6AA-AA2A-4CB8-80FF-4BB54938E8A5}" sibTransId="{3728DB5E-E904-481D-A1E5-49CF4AFFC0D3}"/>
    <dgm:cxn modelId="{B0C181C9-77EB-4775-B9E6-C6CBDA60E6EB}" type="presOf" srcId="{EA3B2395-55AF-495E-9D6B-329D2886612F}" destId="{CFFDF23F-D296-4CDF-8EE4-8A672559E207}" srcOrd="1" destOrd="1" presId="urn:microsoft.com/office/officeart/2005/8/layout/vList4"/>
    <dgm:cxn modelId="{ECED70CB-7A25-48F8-9E03-51596FB1E92C}" srcId="{02A34BC0-F8BA-4A89-87A4-4F20079DFD06}" destId="{55A2A9EB-4C26-43C3-B721-D475B10BC39B}" srcOrd="1" destOrd="0" parTransId="{B8424EB2-FFE7-4867-9D5A-EE0D46E8AAFE}" sibTransId="{4EF4588A-187C-4393-9DFC-C6D80B20E995}"/>
    <dgm:cxn modelId="{22A4C7D2-C14A-4622-8C4E-3FE51F50DCC3}" type="presOf" srcId="{02A34BC0-F8BA-4A89-87A4-4F20079DFD06}" destId="{CFFDF23F-D296-4CDF-8EE4-8A672559E207}" srcOrd="1" destOrd="0" presId="urn:microsoft.com/office/officeart/2005/8/layout/vList4"/>
    <dgm:cxn modelId="{A70C9FD5-2935-4C81-937A-B6C05F5E54BA}" type="presOf" srcId="{2E221207-005F-49CB-81E1-6D036D64322B}" destId="{54FC4CB6-0791-48D3-B2C5-2E99B8AFCFF7}" srcOrd="0" destOrd="2" presId="urn:microsoft.com/office/officeart/2005/8/layout/vList4"/>
    <dgm:cxn modelId="{7ABE08FD-4ED4-44FB-BFBA-794B6C5FA813}" type="presOf" srcId="{EA3B2395-55AF-495E-9D6B-329D2886612F}" destId="{39AFE128-ACF6-44CA-B18B-64F5782CF210}" srcOrd="0" destOrd="1" presId="urn:microsoft.com/office/officeart/2005/8/layout/vList4"/>
    <dgm:cxn modelId="{DA463EE6-78DB-4E59-8099-EBA029F401B0}" type="presParOf" srcId="{6E1E561E-88C1-49C6-A3F7-DE4B9AD43273}" destId="{F70979D0-5925-4EC3-AD84-986E0EC7B0D8}" srcOrd="0" destOrd="0" presId="urn:microsoft.com/office/officeart/2005/8/layout/vList4"/>
    <dgm:cxn modelId="{2FE346D7-6685-4BD0-9465-988681234E35}" type="presParOf" srcId="{F70979D0-5925-4EC3-AD84-986E0EC7B0D8}" destId="{54FC4CB6-0791-48D3-B2C5-2E99B8AFCFF7}" srcOrd="0" destOrd="0" presId="urn:microsoft.com/office/officeart/2005/8/layout/vList4"/>
    <dgm:cxn modelId="{3671DC51-8308-4E14-B210-C8528BB18500}" type="presParOf" srcId="{F70979D0-5925-4EC3-AD84-986E0EC7B0D8}" destId="{9A7E2690-DE9C-4572-9BE5-B8C9A3B8BBB3}" srcOrd="1" destOrd="0" presId="urn:microsoft.com/office/officeart/2005/8/layout/vList4"/>
    <dgm:cxn modelId="{36512CCB-6AF4-4E79-94F2-3EAFE5E8BC48}" type="presParOf" srcId="{F70979D0-5925-4EC3-AD84-986E0EC7B0D8}" destId="{52D125D2-FCA7-4A2D-AB39-B6BD54F251F2}" srcOrd="2" destOrd="0" presId="urn:microsoft.com/office/officeart/2005/8/layout/vList4"/>
    <dgm:cxn modelId="{ECC56BF9-E938-422B-98CD-A358ACD6F8DC}" type="presParOf" srcId="{6E1E561E-88C1-49C6-A3F7-DE4B9AD43273}" destId="{E95CA29D-745B-40BA-93B6-BB607C99A2CE}" srcOrd="1" destOrd="0" presId="urn:microsoft.com/office/officeart/2005/8/layout/vList4"/>
    <dgm:cxn modelId="{158F6488-FF9D-4053-8FD1-E0DD5F22ECAD}" type="presParOf" srcId="{6E1E561E-88C1-49C6-A3F7-DE4B9AD43273}" destId="{41A67AC8-1DD7-4AB7-96A3-87B24035E3FA}" srcOrd="2" destOrd="0" presId="urn:microsoft.com/office/officeart/2005/8/layout/vList4"/>
    <dgm:cxn modelId="{236FF4A9-4957-4F7A-A24B-795FE34BEEFD}" type="presParOf" srcId="{41A67AC8-1DD7-4AB7-96A3-87B24035E3FA}" destId="{39AFE128-ACF6-44CA-B18B-64F5782CF210}" srcOrd="0" destOrd="0" presId="urn:microsoft.com/office/officeart/2005/8/layout/vList4"/>
    <dgm:cxn modelId="{5BD15FCC-0B87-4D85-98EC-9D897E4655EE}" type="presParOf" srcId="{41A67AC8-1DD7-4AB7-96A3-87B24035E3FA}" destId="{3F97C059-D720-4D48-953F-B84D04D0BF79}" srcOrd="1" destOrd="0" presId="urn:microsoft.com/office/officeart/2005/8/layout/vList4"/>
    <dgm:cxn modelId="{3156CEE4-28C8-4C16-85AC-EE6796DAD482}" type="presParOf" srcId="{41A67AC8-1DD7-4AB7-96A3-87B24035E3FA}" destId="{CFFDF23F-D296-4CDF-8EE4-8A672559E20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C4CB6-0791-48D3-B2C5-2E99B8AFCFF7}">
      <dsp:nvSpPr>
        <dsp:cNvPr id="0" name=""/>
        <dsp:cNvSpPr/>
      </dsp:nvSpPr>
      <dsp:spPr>
        <a:xfrm>
          <a:off x="0" y="0"/>
          <a:ext cx="7633494" cy="207118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s-CL" sz="2300" kern="1200" dirty="0">
              <a:latin typeface="Calibri Light" panose="020F0302020204030204"/>
            </a:rPr>
            <a:t>Kevin Martínez</a:t>
          </a:r>
          <a:endParaRPr lang="es-CL" sz="2300" kern="1200" dirty="0"/>
        </a:p>
        <a:p>
          <a:pPr marL="171450" lvl="1" indent="-171450" algn="l" defTabSz="800100" rtl="0">
            <a:lnSpc>
              <a:spcPct val="90000"/>
            </a:lnSpc>
            <a:spcBef>
              <a:spcPct val="0"/>
            </a:spcBef>
            <a:spcAft>
              <a:spcPct val="15000"/>
            </a:spcAft>
            <a:buChar char="•"/>
          </a:pPr>
          <a:r>
            <a:rPr lang="es-CL" sz="1800" kern="1200" dirty="0"/>
            <a:t>Líder Técnico / Desarrollador Full Stack</a:t>
          </a:r>
        </a:p>
        <a:p>
          <a:pPr marL="171450" lvl="1" indent="-171450" algn="l" defTabSz="800100" rtl="0">
            <a:lnSpc>
              <a:spcPct val="90000"/>
            </a:lnSpc>
            <a:spcBef>
              <a:spcPct val="0"/>
            </a:spcBef>
            <a:spcAft>
              <a:spcPct val="15000"/>
            </a:spcAft>
            <a:buChar char="•"/>
          </a:pPr>
          <a:r>
            <a:rPr lang="es-CL" sz="1800" kern="1200" dirty="0"/>
            <a:t>Encargado de la arquitectura del sistema, desarrollo </a:t>
          </a:r>
          <a:r>
            <a:rPr lang="es-CL" sz="1800" kern="1200" dirty="0" err="1"/>
            <a:t>backend</a:t>
          </a:r>
          <a:r>
            <a:rPr lang="es-CL" sz="1800" kern="1200" dirty="0"/>
            <a:t> en </a:t>
          </a:r>
          <a:r>
            <a:rPr lang="es-CL" sz="1800" kern="1200" dirty="0">
              <a:latin typeface="Calibri Light" panose="020F0302020204030204"/>
            </a:rPr>
            <a:t>Django</a:t>
          </a:r>
          <a:r>
            <a:rPr lang="es-CL" sz="1800" kern="1200" dirty="0"/>
            <a:t>, integración de base de datos, lógica de negocio y despliegue en la nube</a:t>
          </a:r>
          <a:r>
            <a:rPr lang="es-CL" sz="1800" kern="1200" dirty="0">
              <a:latin typeface="Calibri Light" panose="020F0302020204030204"/>
            </a:rPr>
            <a:t>.</a:t>
          </a:r>
          <a:endParaRPr lang="es-CL" sz="1800" kern="1200" dirty="0"/>
        </a:p>
      </dsp:txBody>
      <dsp:txXfrm>
        <a:off x="1733817" y="0"/>
        <a:ext cx="5899676" cy="2071186"/>
      </dsp:txXfrm>
    </dsp:sp>
    <dsp:sp modelId="{9A7E2690-DE9C-4572-9BE5-B8C9A3B8BBB3}">
      <dsp:nvSpPr>
        <dsp:cNvPr id="0" name=""/>
        <dsp:cNvSpPr/>
      </dsp:nvSpPr>
      <dsp:spPr>
        <a:xfrm>
          <a:off x="207118" y="207118"/>
          <a:ext cx="1526698" cy="1656949"/>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AFE128-ACF6-44CA-B18B-64F5782CF210}">
      <dsp:nvSpPr>
        <dsp:cNvPr id="0" name=""/>
        <dsp:cNvSpPr/>
      </dsp:nvSpPr>
      <dsp:spPr>
        <a:xfrm>
          <a:off x="0" y="2278305"/>
          <a:ext cx="7633494" cy="207118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s-CL" sz="2300" kern="1200" dirty="0">
              <a:latin typeface="Calibri Light" panose="020F0302020204030204"/>
            </a:rPr>
            <a:t>Brandon Martínez</a:t>
          </a:r>
          <a:endParaRPr lang="es-CL" sz="2300" kern="1200" dirty="0"/>
        </a:p>
        <a:p>
          <a:pPr marL="171450" lvl="1" indent="-171450" algn="l" defTabSz="800100" rtl="0">
            <a:lnSpc>
              <a:spcPct val="90000"/>
            </a:lnSpc>
            <a:spcBef>
              <a:spcPct val="0"/>
            </a:spcBef>
            <a:spcAft>
              <a:spcPct val="15000"/>
            </a:spcAft>
            <a:buChar char="•"/>
          </a:pPr>
          <a:r>
            <a:rPr lang="es-MX" sz="1800" kern="1200" dirty="0"/>
            <a:t>Líder de Experiencia de Usuario / Desarrollador Frontend</a:t>
          </a:r>
        </a:p>
        <a:p>
          <a:pPr marL="171450" lvl="1" indent="-171450" algn="l" defTabSz="800100" rtl="0">
            <a:lnSpc>
              <a:spcPct val="90000"/>
            </a:lnSpc>
            <a:spcBef>
              <a:spcPct val="0"/>
            </a:spcBef>
            <a:spcAft>
              <a:spcPct val="15000"/>
            </a:spcAft>
            <a:buChar char="•"/>
          </a:pPr>
          <a:r>
            <a:rPr lang="es-CL" sz="1800" kern="1200" dirty="0"/>
            <a:t>Encargado del diseño de interfaces, experiencia de usuario (UX/UI), maquetación con HTML, CSS, Bootstrap/Ionic, integración con el backend y validación con usuarios.</a:t>
          </a:r>
        </a:p>
      </dsp:txBody>
      <dsp:txXfrm>
        <a:off x="1733817" y="2278305"/>
        <a:ext cx="5899676" cy="2071186"/>
      </dsp:txXfrm>
    </dsp:sp>
    <dsp:sp modelId="{3F97C059-D720-4D48-953F-B84D04D0BF79}">
      <dsp:nvSpPr>
        <dsp:cNvPr id="0" name=""/>
        <dsp:cNvSpPr/>
      </dsp:nvSpPr>
      <dsp:spPr>
        <a:xfrm>
          <a:off x="207118" y="2485423"/>
          <a:ext cx="1526698" cy="1656949"/>
        </a:xfrm>
        <a:prstGeom prst="roundRect">
          <a:avLst>
            <a:gd name="adj" fmla="val 10000"/>
          </a:avLst>
        </a:prstGeom>
        <a:solidFill>
          <a:schemeClr val="accent5">
            <a:tint val="50000"/>
            <a:hueOff val="0"/>
            <a:satOff val="0"/>
            <a:lumOff val="0"/>
            <a:alphaOff val="0"/>
          </a:schemeClr>
        </a:solid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4A916-2C2E-265E-D1A7-F8BA8BAA56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E2B618F-FEF4-D0FB-4038-D93A262EA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5443312A-AEFB-3177-E12B-386C4F4291CC}"/>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A47C3C00-ADC0-ABB2-EF55-4D170DA0D74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1B0C28A-E393-39C0-65D4-7252445FA6A3}"/>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0538870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CA4049-BEF3-0AFD-A19B-45FF1D82064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4FD3394-1BB2-4A78-E0C2-B81E3B0A0C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9FB1E014-02B1-2EA8-C324-69C0657119E1}"/>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15D9E46F-A5FD-E000-2817-06E54BC72CB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5F151D9-94A1-87E1-B673-4D3D316B9078}"/>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08580473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72A6E5-A0E4-586A-8BAE-08F39AC9E9A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0C8C75B9-2362-53B4-3282-7D8A22F0619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B97AA35-3C24-08C9-2992-BE0C70C5DAAA}"/>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59103D78-DCDD-276E-7575-A1992D704E5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B60B15A-BAF6-5EBF-7331-0AFFFFABED0D}"/>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23337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A7B6CD-9456-B138-ECD2-C8D7A666C49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874D6B0-7AF3-685F-CEAB-5529E05E8CF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F52F25-C2C6-7F7B-276E-37CD648AA75E}"/>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03947A73-C5CF-9FE2-967B-D4D866F9DD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ECAE93-9144-BF33-1401-DF6FFF6FAB64}"/>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6239297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B56A89-B019-96BD-5BAD-62AE0C3AC10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B22B60B4-76B8-D88B-5674-F86DC3670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9DE800A-255F-4AE1-5E56-606A61B379B8}"/>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8DFC92BF-9B9F-10CC-5BC8-BAC85DDB9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3372357-062E-F22F-4B80-ED779DDD11B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9142600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399D17-3BAA-B1F3-D450-274A02753DE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660F58E-6555-CC20-7FB5-60DB4AEFC8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2CAA47F-EB54-628D-A823-3A00718BE86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A890AFF8-D9BE-4C13-0483-E843C51CA16A}"/>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6" name="Marcador de pie de página 5">
            <a:extLst>
              <a:ext uri="{FF2B5EF4-FFF2-40B4-BE49-F238E27FC236}">
                <a16:creationId xmlns:a16="http://schemas.microsoft.com/office/drawing/2014/main" id="{2ECF5C03-2790-90EB-0D65-AA62820C0CD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491F526-CDE5-755B-4A3F-50F807763AF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35284685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CF108-6B99-8CCE-C8FD-D995F9965A5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B0B922A-6156-2235-AA95-A8B8C02B3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F40D8F2-325E-B2D8-EDDA-56DE9D1F201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C58884F1-5F33-E36A-DEE4-9693FBE7DB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5DF08E0-1508-F512-337D-F5C8A5F0C3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A553ED18-81E3-9782-22CD-40D6A19098E9}"/>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8" name="Marcador de pie de página 7">
            <a:extLst>
              <a:ext uri="{FF2B5EF4-FFF2-40B4-BE49-F238E27FC236}">
                <a16:creationId xmlns:a16="http://schemas.microsoft.com/office/drawing/2014/main" id="{F78D2E67-9BFA-E800-3A7E-8900D96D4AB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AEF8A-22F0-544A-1B96-40996F1A6F82}"/>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22630447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80A5D8-AC89-1289-2F04-0814CB9B163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703452B-17EB-394F-735B-5A921A58A383}"/>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4" name="Marcador de pie de página 3">
            <a:extLst>
              <a:ext uri="{FF2B5EF4-FFF2-40B4-BE49-F238E27FC236}">
                <a16:creationId xmlns:a16="http://schemas.microsoft.com/office/drawing/2014/main" id="{A60A54D4-94C4-7743-43A2-1A52792A4A3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9886359-BA16-2E60-D21D-C9E1AD88B45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380282747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9082406-6A57-2057-24EC-1A6C257A2E2A}"/>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3" name="Marcador de pie de página 2">
            <a:extLst>
              <a:ext uri="{FF2B5EF4-FFF2-40B4-BE49-F238E27FC236}">
                <a16:creationId xmlns:a16="http://schemas.microsoft.com/office/drawing/2014/main" id="{4D4737A7-3975-9225-3AAC-282F9F4567A6}"/>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0758996F-BDE4-86FA-BD9D-DFCAB9143F7E}"/>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25357640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B1326-48D6-CCCF-9030-3AC9A67CDA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704BD84-4F55-3649-4756-7A4CE760D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3F111F47-438E-ECB7-5D1F-CB07E54FD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1E9545-DD0E-6A0B-2B88-934785A7ED75}"/>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6" name="Marcador de pie de página 5">
            <a:extLst>
              <a:ext uri="{FF2B5EF4-FFF2-40B4-BE49-F238E27FC236}">
                <a16:creationId xmlns:a16="http://schemas.microsoft.com/office/drawing/2014/main" id="{D23CD897-12AF-A56D-CB14-1B41012DE2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9257B85-275B-F539-96E6-BF6C3F487D25}"/>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115351477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5BFE8-4F8E-9F77-F45C-B4D870295BB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23CB21F6-368F-6F50-5C0D-6BE2DDE1E4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012122B-29C5-7F4E-7EFB-41EF277FC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7332B2-B78B-790B-184B-C7299CC48B23}"/>
              </a:ext>
            </a:extLst>
          </p:cNvPr>
          <p:cNvSpPr>
            <a:spLocks noGrp="1"/>
          </p:cNvSpPr>
          <p:nvPr>
            <p:ph type="dt" sz="half" idx="10"/>
          </p:nvPr>
        </p:nvSpPr>
        <p:spPr/>
        <p:txBody>
          <a:bodyPr/>
          <a:lstStyle/>
          <a:p>
            <a:fld id="{6E1704C8-43E3-4F4F-BE90-356A640D5754}" type="datetimeFigureOut">
              <a:rPr lang="es-CL" smtClean="0"/>
              <a:t>01-09-2025</a:t>
            </a:fld>
            <a:endParaRPr lang="es-CL"/>
          </a:p>
        </p:txBody>
      </p:sp>
      <p:sp>
        <p:nvSpPr>
          <p:cNvPr id="6" name="Marcador de pie de página 5">
            <a:extLst>
              <a:ext uri="{FF2B5EF4-FFF2-40B4-BE49-F238E27FC236}">
                <a16:creationId xmlns:a16="http://schemas.microsoft.com/office/drawing/2014/main" id="{761CBB3B-17B4-113F-AA5B-E804167ADCD8}"/>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C8A1FFA-A66B-F32D-E3CE-2337B07F5FA1}"/>
              </a:ext>
            </a:extLst>
          </p:cNvPr>
          <p:cNvSpPr>
            <a:spLocks noGrp="1"/>
          </p:cNvSpPr>
          <p:nvPr>
            <p:ph type="sldNum" sz="quarter" idx="12"/>
          </p:nvPr>
        </p:nvSpPr>
        <p:spPr/>
        <p:txBody>
          <a:bodyPr/>
          <a:lstStyle/>
          <a:p>
            <a:fld id="{93B2AF52-67EF-4B3A-939D-BC0B060810A1}" type="slidenum">
              <a:rPr lang="es-CL" smtClean="0"/>
              <a:t>‹Nº›</a:t>
            </a:fld>
            <a:endParaRPr lang="es-CL"/>
          </a:p>
        </p:txBody>
      </p:sp>
    </p:spTree>
    <p:extLst>
      <p:ext uri="{BB962C8B-B14F-4D97-AF65-F5344CB8AC3E}">
        <p14:creationId xmlns:p14="http://schemas.microsoft.com/office/powerpoint/2010/main" val="42366035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48B6D4E-E3C2-3792-E3C4-2CBC2E052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882E89E-FB21-817B-8050-7AD81F9CE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3A1C48C-F8B6-B30A-3815-D7ADD14FF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04C8-43E3-4F4F-BE90-356A640D5754}" type="datetimeFigureOut">
              <a:rPr lang="es-CL" smtClean="0"/>
              <a:t>01-09-2025</a:t>
            </a:fld>
            <a:endParaRPr lang="es-CL"/>
          </a:p>
        </p:txBody>
      </p:sp>
      <p:sp>
        <p:nvSpPr>
          <p:cNvPr id="5" name="Marcador de pie de página 4">
            <a:extLst>
              <a:ext uri="{FF2B5EF4-FFF2-40B4-BE49-F238E27FC236}">
                <a16:creationId xmlns:a16="http://schemas.microsoft.com/office/drawing/2014/main" id="{C909214F-88E2-1045-9D0B-C2ECD481C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2D38CA17-DD6E-139F-6ED9-FAD83BB72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2AF52-67EF-4B3A-939D-BC0B060810A1}" type="slidenum">
              <a:rPr lang="es-CL" smtClean="0"/>
              <a:t>‹Nº›</a:t>
            </a:fld>
            <a:endParaRPr lang="es-CL"/>
          </a:p>
        </p:txBody>
      </p:sp>
    </p:spTree>
    <p:extLst>
      <p:ext uri="{BB962C8B-B14F-4D97-AF65-F5344CB8AC3E}">
        <p14:creationId xmlns:p14="http://schemas.microsoft.com/office/powerpoint/2010/main" val="275670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3B5815F-4341-2A3D-A22D-8F6657D201F3}"/>
              </a:ext>
            </a:extLst>
          </p:cNvPr>
          <p:cNvSpPr txBox="1"/>
          <p:nvPr/>
        </p:nvSpPr>
        <p:spPr>
          <a:xfrm>
            <a:off x="1" y="2707792"/>
            <a:ext cx="12191999" cy="1138773"/>
          </a:xfrm>
          <a:prstGeom prst="rect">
            <a:avLst/>
          </a:prstGeom>
          <a:noFill/>
        </p:spPr>
        <p:txBody>
          <a:bodyPr wrap="square" lIns="91440" tIns="45720" rIns="91440" bIns="45720" rtlCol="0" anchor="t">
            <a:spAutoFit/>
          </a:bodyPr>
          <a:lstStyle/>
          <a:p>
            <a:pPr algn="ctr"/>
            <a:r>
              <a:rPr lang="es-MX" sz="4400" dirty="0"/>
              <a:t>PROYECTO “EXPRESS TASTE”</a:t>
            </a:r>
          </a:p>
          <a:p>
            <a:pPr algn="ctr"/>
            <a:r>
              <a:rPr lang="es-MX" sz="2400" dirty="0"/>
              <a:t>PRESENTACIÓN CAPSTONE</a:t>
            </a:r>
            <a:endParaRPr lang="es-CL" sz="2400" dirty="0"/>
          </a:p>
        </p:txBody>
      </p:sp>
    </p:spTree>
    <p:extLst>
      <p:ext uri="{BB962C8B-B14F-4D97-AF65-F5344CB8AC3E}">
        <p14:creationId xmlns:p14="http://schemas.microsoft.com/office/powerpoint/2010/main" val="239196319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a 4">
            <a:extLst>
              <a:ext uri="{FF2B5EF4-FFF2-40B4-BE49-F238E27FC236}">
                <a16:creationId xmlns:a16="http://schemas.microsoft.com/office/drawing/2014/main" id="{CD98BAAD-E67E-3FB9-220F-BD3AA3645FAD}"/>
              </a:ext>
            </a:extLst>
          </p:cNvPr>
          <p:cNvGraphicFramePr/>
          <p:nvPr>
            <p:extLst>
              <p:ext uri="{D42A27DB-BD31-4B8C-83A1-F6EECF244321}">
                <p14:modId xmlns:p14="http://schemas.microsoft.com/office/powerpoint/2010/main" val="262439391"/>
              </p:ext>
            </p:extLst>
          </p:nvPr>
        </p:nvGraphicFramePr>
        <p:xfrm>
          <a:off x="4121026" y="1710819"/>
          <a:ext cx="7633494" cy="4350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PROYECTO “EXPRESS TASTE”</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238327" y="3058616"/>
            <a:ext cx="3608961" cy="1200329"/>
          </a:xfrm>
          <a:prstGeom prst="rect">
            <a:avLst/>
          </a:prstGeom>
          <a:noFill/>
        </p:spPr>
        <p:txBody>
          <a:bodyPr wrap="square" rtlCol="0">
            <a:spAutoFit/>
          </a:bodyPr>
          <a:lstStyle/>
          <a:p>
            <a:pPr algn="ctr"/>
            <a:r>
              <a:rPr lang="es-MX" sz="3600" dirty="0"/>
              <a:t>INTEGRANTES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pic>
        <p:nvPicPr>
          <p:cNvPr id="1412" name="Imagen 1411" descr="Un niño con una camisa negra&#10;&#10;El contenido generado por IA puede ser incorrecto.">
            <a:extLst>
              <a:ext uri="{FF2B5EF4-FFF2-40B4-BE49-F238E27FC236}">
                <a16:creationId xmlns:a16="http://schemas.microsoft.com/office/drawing/2014/main" id="{F9461123-66B2-C45E-2842-8C6F7FF18F50}"/>
              </a:ext>
            </a:extLst>
          </p:cNvPr>
          <p:cNvPicPr>
            <a:picLocks noChangeAspect="1"/>
          </p:cNvPicPr>
          <p:nvPr/>
        </p:nvPicPr>
        <p:blipFill>
          <a:blip r:embed="rId8"/>
          <a:stretch>
            <a:fillRect/>
          </a:stretch>
        </p:blipFill>
        <p:spPr>
          <a:xfrm>
            <a:off x="4325744" y="1993280"/>
            <a:ext cx="1533294" cy="1514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Imagen 20" descr="Un joven con una playera de color azul&#10;&#10;El contenido generado por IA puede ser incorrecto.">
            <a:extLst>
              <a:ext uri="{FF2B5EF4-FFF2-40B4-BE49-F238E27FC236}">
                <a16:creationId xmlns:a16="http://schemas.microsoft.com/office/drawing/2014/main" id="{B56FF4A5-6DAF-0839-1F8C-CD9781FF2BE8}"/>
              </a:ext>
            </a:extLst>
          </p:cNvPr>
          <p:cNvPicPr>
            <a:picLocks noChangeAspect="1"/>
          </p:cNvPicPr>
          <p:nvPr/>
        </p:nvPicPr>
        <p:blipFill>
          <a:blip r:embed="rId9"/>
          <a:stretch>
            <a:fillRect/>
          </a:stretch>
        </p:blipFill>
        <p:spPr>
          <a:xfrm>
            <a:off x="4362450" y="4258722"/>
            <a:ext cx="1450587" cy="1546534"/>
          </a:xfrm>
          <a:prstGeom prst="rect">
            <a:avLst/>
          </a:prstGeom>
        </p:spPr>
      </p:pic>
    </p:spTree>
    <p:extLst>
      <p:ext uri="{BB962C8B-B14F-4D97-AF65-F5344CB8AC3E}">
        <p14:creationId xmlns:p14="http://schemas.microsoft.com/office/powerpoint/2010/main" val="243681598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PROYECTO “EXPRESS TASTE”</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130849"/>
            <a:ext cx="12191999" cy="646331"/>
          </a:xfrm>
          <a:prstGeom prst="rect">
            <a:avLst/>
          </a:prstGeom>
          <a:noFill/>
        </p:spPr>
        <p:txBody>
          <a:bodyPr wrap="square" rtlCol="0">
            <a:spAutoFit/>
          </a:bodyPr>
          <a:lstStyle/>
          <a:p>
            <a:pPr algn="ctr"/>
            <a:r>
              <a:rPr lang="es-MX" sz="3600" dirty="0"/>
              <a:t>DESCRIPCIÓN DEL PROYECTO</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Rectángulo: esquinas redondeadas 2">
            <a:extLst>
              <a:ext uri="{FF2B5EF4-FFF2-40B4-BE49-F238E27FC236}">
                <a16:creationId xmlns:a16="http://schemas.microsoft.com/office/drawing/2014/main" id="{5CB288BD-84B1-DF16-6004-32D5F8A61FF7}"/>
              </a:ext>
            </a:extLst>
          </p:cNvPr>
          <p:cNvSpPr/>
          <p:nvPr/>
        </p:nvSpPr>
        <p:spPr>
          <a:xfrm>
            <a:off x="714909" y="2169769"/>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dirty="0"/>
              <a:t>Situación Actual</a:t>
            </a:r>
          </a:p>
          <a:p>
            <a:pPr lvl="0" algn="ctr"/>
            <a:endParaRPr lang="es-MX" u="sng" dirty="0"/>
          </a:p>
          <a:p>
            <a:pPr algn="ctr"/>
            <a:r>
              <a:rPr lang="es-CL" dirty="0">
                <a:ea typeface="+mn-lt"/>
                <a:cs typeface="+mn-lt"/>
              </a:rPr>
              <a:t>En muchos restaurantes la gestión de pedidos depende únicamente del garzón, lo que provoca esperas y errores frecuentes en horas de alta demanda. Actualmente, no se ofrece una aplicación para clientes, por lo que toda la atención se concentra en el personal de servicio. También ocurren fugas de clientes que se van sin pagar entre otras.</a:t>
            </a:r>
            <a:endParaRPr lang="es-CL" dirty="0"/>
          </a:p>
        </p:txBody>
      </p:sp>
      <p:sp>
        <p:nvSpPr>
          <p:cNvPr id="4" name="Rectángulo: esquinas redondeadas 3">
            <a:extLst>
              <a:ext uri="{FF2B5EF4-FFF2-40B4-BE49-F238E27FC236}">
                <a16:creationId xmlns:a16="http://schemas.microsoft.com/office/drawing/2014/main" id="{DDC84C5C-77A0-B2A2-F0BB-8A7713B865EA}"/>
              </a:ext>
            </a:extLst>
          </p:cNvPr>
          <p:cNvSpPr/>
          <p:nvPr/>
        </p:nvSpPr>
        <p:spPr>
          <a:xfrm>
            <a:off x="6912079" y="2177325"/>
            <a:ext cx="4348705" cy="4092601"/>
          </a:xfrm>
          <a:prstGeom prst="roundRect">
            <a:avLst>
              <a:gd name="adj" fmla="val 10901"/>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t" anchorCtr="0"/>
          <a:lstStyle/>
          <a:p>
            <a:pPr lvl="0" algn="ctr"/>
            <a:r>
              <a:rPr lang="es-MX" sz="2800" u="sng" dirty="0"/>
              <a:t>Propuesta de solución</a:t>
            </a:r>
          </a:p>
          <a:p>
            <a:pPr lvl="0" algn="ctr"/>
            <a:endParaRPr lang="es-MX" u="sng" dirty="0"/>
          </a:p>
          <a:p>
            <a:pPr algn="just"/>
            <a:r>
              <a:rPr lang="es-CL" sz="1400" dirty="0">
                <a:ea typeface="+mn-lt"/>
                <a:cs typeface="+mn-lt"/>
              </a:rPr>
              <a:t>La propuesta consiste en implementar </a:t>
            </a:r>
            <a:r>
              <a:rPr lang="es-CL" sz="1400" i="1" dirty="0">
                <a:ea typeface="+mn-lt"/>
                <a:cs typeface="+mn-lt"/>
              </a:rPr>
              <a:t>Express Taste</a:t>
            </a:r>
            <a:r>
              <a:rPr lang="es-CL" sz="1400" dirty="0">
                <a:ea typeface="+mn-lt"/>
                <a:cs typeface="+mn-lt"/>
              </a:rPr>
              <a:t> como un sistema digital que modernice la gestión de pedidos en restaurantes a través de dos modalidades: el uso de dispositivos instalados en cada mesa y una aplicación móvil para los garzones. Con los dispositivos en mesa, los clientes podrán revisar la carta digital, realizar su pedido y efectuar el pago de forma inmediata, lo que asegura la disminución de fugas, ya que el cobro se realiza antes de que la orden llegue a cocina. En los locales que no cuenten con dispositivos por mesa, la aplicación para el garzón permitirá gestionar pedidos y mesas de manera ágil, enviando la información en tiempo real a cocina y a la caja. </a:t>
            </a:r>
          </a:p>
        </p:txBody>
      </p:sp>
      <p:sp>
        <p:nvSpPr>
          <p:cNvPr id="8" name="Flecha: a la derecha 7">
            <a:extLst>
              <a:ext uri="{FF2B5EF4-FFF2-40B4-BE49-F238E27FC236}">
                <a16:creationId xmlns:a16="http://schemas.microsoft.com/office/drawing/2014/main" id="{E4B09E7F-FBE6-31BF-0C0F-DD32DBE05724}"/>
              </a:ext>
            </a:extLst>
          </p:cNvPr>
          <p:cNvSpPr/>
          <p:nvPr/>
        </p:nvSpPr>
        <p:spPr>
          <a:xfrm>
            <a:off x="5456903" y="3736258"/>
            <a:ext cx="1140542" cy="7570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7757307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PROYECTO “EXPRESS TASTE”</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0" y="1384304"/>
            <a:ext cx="12191999" cy="646331"/>
          </a:xfrm>
          <a:prstGeom prst="rect">
            <a:avLst/>
          </a:prstGeom>
          <a:noFill/>
        </p:spPr>
        <p:txBody>
          <a:bodyPr wrap="square" rtlCol="0">
            <a:spAutoFit/>
          </a:bodyPr>
          <a:lstStyle/>
          <a:p>
            <a:pPr algn="ctr"/>
            <a:r>
              <a:rPr lang="es-MX" sz="3600" dirty="0"/>
              <a:t>Objetivo General</a:t>
            </a:r>
            <a:endParaRPr lang="es-CL" dirty="0"/>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733B57D9-BF13-9372-D021-14655CF00C4C}"/>
              </a:ext>
            </a:extLst>
          </p:cNvPr>
          <p:cNvSpPr txBox="1"/>
          <p:nvPr/>
        </p:nvSpPr>
        <p:spPr>
          <a:xfrm>
            <a:off x="-83633" y="3692153"/>
            <a:ext cx="12191999" cy="646331"/>
          </a:xfrm>
          <a:prstGeom prst="rect">
            <a:avLst/>
          </a:prstGeom>
          <a:noFill/>
        </p:spPr>
        <p:txBody>
          <a:bodyPr wrap="square" rtlCol="0">
            <a:spAutoFit/>
          </a:bodyPr>
          <a:lstStyle/>
          <a:p>
            <a:pPr algn="ctr"/>
            <a:r>
              <a:rPr lang="es-MX" sz="3600" dirty="0"/>
              <a:t>Objetivos Específicos</a:t>
            </a:r>
            <a:endParaRPr lang="es-CL" dirty="0"/>
          </a:p>
        </p:txBody>
      </p:sp>
      <p:sp>
        <p:nvSpPr>
          <p:cNvPr id="3" name="Rectángulo: esquinas redondeadas 2">
            <a:extLst>
              <a:ext uri="{FF2B5EF4-FFF2-40B4-BE49-F238E27FC236}">
                <a16:creationId xmlns:a16="http://schemas.microsoft.com/office/drawing/2014/main" id="{08D4A171-2FE3-5173-34E6-9DC3D74E7376}"/>
              </a:ext>
            </a:extLst>
          </p:cNvPr>
          <p:cNvSpPr/>
          <p:nvPr/>
        </p:nvSpPr>
        <p:spPr>
          <a:xfrm>
            <a:off x="614515" y="2040571"/>
            <a:ext cx="10962967" cy="1575221"/>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MX" dirty="0">
                <a:ea typeface="+mn-lt"/>
                <a:cs typeface="+mn-lt"/>
              </a:rPr>
              <a:t>Desarrollar e implementar el sistema </a:t>
            </a:r>
            <a:r>
              <a:rPr lang="es-MX" i="1" dirty="0">
                <a:ea typeface="+mn-lt"/>
                <a:cs typeface="+mn-lt"/>
              </a:rPr>
              <a:t>Express Taste</a:t>
            </a:r>
            <a:r>
              <a:rPr lang="es-MX" dirty="0">
                <a:ea typeface="+mn-lt"/>
                <a:cs typeface="+mn-lt"/>
              </a:rPr>
              <a:t> que permita optimizar la gestión de pedidos en restaurantes mediante dispositivos en mesa y una aplicación para garzones, con el fin de mejorar la experiencia del cliente, reducir tiempos de espera, minimizar errores en la atención y asegurar el pago anticipado para disminuir la fuga de ventas.</a:t>
            </a:r>
            <a:endParaRPr lang="es-ES" dirty="0">
              <a:ea typeface="+mn-lt"/>
              <a:cs typeface="+mn-lt"/>
            </a:endParaRPr>
          </a:p>
        </p:txBody>
      </p:sp>
      <p:sp>
        <p:nvSpPr>
          <p:cNvPr id="4" name="Rectángulo: esquinas redondeadas 3">
            <a:extLst>
              <a:ext uri="{FF2B5EF4-FFF2-40B4-BE49-F238E27FC236}">
                <a16:creationId xmlns:a16="http://schemas.microsoft.com/office/drawing/2014/main" id="{7E63425F-86F4-531E-E0F5-7A349604A51E}"/>
              </a:ext>
            </a:extLst>
          </p:cNvPr>
          <p:cNvSpPr/>
          <p:nvPr/>
        </p:nvSpPr>
        <p:spPr>
          <a:xfrm>
            <a:off x="614514" y="4695237"/>
            <a:ext cx="10962967" cy="1612391"/>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285750" indent="-285750">
              <a:buFont typeface="Arial"/>
              <a:buChar char="•"/>
            </a:pPr>
            <a:r>
              <a:rPr lang="es-CL" dirty="0">
                <a:ea typeface="+mn-lt"/>
                <a:cs typeface="+mn-lt"/>
              </a:rPr>
              <a:t>Diseñar e implementar una carta digital interactiva accesible desde dispositivos en cada mesa.</a:t>
            </a:r>
            <a:endParaRPr lang="es-CL" dirty="0">
              <a:ea typeface="Calibri" panose="020F0502020204030204"/>
              <a:cs typeface="Calibri" panose="020F0502020204030204"/>
            </a:endParaRPr>
          </a:p>
          <a:p>
            <a:pPr marL="285750" indent="-285750">
              <a:buFont typeface="Arial"/>
              <a:buChar char="•"/>
            </a:pPr>
            <a:r>
              <a:rPr lang="es-CL" dirty="0">
                <a:ea typeface="+mn-lt"/>
                <a:cs typeface="+mn-lt"/>
              </a:rPr>
              <a:t>Incorporar un sistema de pago en línea que permita realizar el cobro al momento de generar el pedido, disminuyendo el riesgo de fuga.</a:t>
            </a:r>
            <a:endParaRPr lang="es-CL" dirty="0">
              <a:ea typeface="Calibri" panose="020F0502020204030204"/>
              <a:cs typeface="Calibri" panose="020F0502020204030204"/>
            </a:endParaRPr>
          </a:p>
          <a:p>
            <a:pPr marL="285750" indent="-285750">
              <a:buFont typeface="Arial"/>
              <a:buChar char="•"/>
            </a:pPr>
            <a:r>
              <a:rPr lang="es-CL" dirty="0">
                <a:ea typeface="+mn-lt"/>
                <a:cs typeface="+mn-lt"/>
              </a:rPr>
              <a:t>Desarrollar una aplicación móvil para garzones que facilite la gestión de mesas y pedidos en tiempo real.</a:t>
            </a:r>
            <a:endParaRPr lang="es-CL" dirty="0">
              <a:ea typeface="Calibri" panose="020F0502020204030204"/>
              <a:cs typeface="Calibri" panose="020F0502020204030204"/>
            </a:endParaRPr>
          </a:p>
          <a:p>
            <a:pPr marL="285750" indent="-285750">
              <a:buFont typeface="Arial"/>
              <a:buChar char="•"/>
            </a:pPr>
            <a:r>
              <a:rPr lang="es-CL" dirty="0">
                <a:ea typeface="+mn-lt"/>
                <a:cs typeface="+mn-lt"/>
              </a:rPr>
              <a:t>Implementar la comunicación en tiempo real entre el sistema de pedidos, cocina y caja para optimizar los tiempos de atención.</a:t>
            </a:r>
            <a:endParaRPr lang="es-CL" dirty="0">
              <a:ea typeface="Calibri" panose="020F0502020204030204"/>
              <a:cs typeface="Calibri" panose="020F0502020204030204"/>
            </a:endParaRPr>
          </a:p>
          <a:p>
            <a:pPr marL="285750" indent="-285750">
              <a:buFont typeface="Arial"/>
              <a:buChar char="•"/>
            </a:pPr>
            <a:r>
              <a:rPr lang="es-CL" dirty="0">
                <a:ea typeface="+mn-lt"/>
                <a:cs typeface="+mn-lt"/>
              </a:rPr>
              <a:t>Evaluar la usabilidad del sistema con clientes y personal de servicio para garantizar una experiencia fluida y eficiente.</a:t>
            </a:r>
            <a:endParaRPr lang="es-CL" dirty="0">
              <a:ea typeface="Calibri" panose="020F0502020204030204"/>
              <a:cs typeface="Calibri" panose="020F0502020204030204"/>
            </a:endParaRPr>
          </a:p>
          <a:p>
            <a:pPr algn="ctr"/>
            <a:r>
              <a:rPr lang="es-CL" dirty="0"/>
              <a:t>.</a:t>
            </a:r>
            <a:endParaRPr lang="es-CL" dirty="0">
              <a:ea typeface="Calibri"/>
              <a:cs typeface="Calibri"/>
            </a:endParaRPr>
          </a:p>
        </p:txBody>
      </p:sp>
    </p:spTree>
    <p:extLst>
      <p:ext uri="{BB962C8B-B14F-4D97-AF65-F5344CB8AC3E}">
        <p14:creationId xmlns:p14="http://schemas.microsoft.com/office/powerpoint/2010/main" val="2717669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uelaIT Duoc UC - Escuela de Informática y Telecomunicaciones Duoc UC - Duoc  UC | LinkedIn">
            <a:extLst>
              <a:ext uri="{FF2B5EF4-FFF2-40B4-BE49-F238E27FC236}">
                <a16:creationId xmlns:a16="http://schemas.microsoft.com/office/drawing/2014/main" id="{DBCE0F62-5978-5D25-A8E3-872B6D0A9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2152" y="207550"/>
            <a:ext cx="3141406" cy="78535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54D38248-5D31-85F9-1E0F-4A607BCD5F6A}"/>
              </a:ext>
            </a:extLst>
          </p:cNvPr>
          <p:cNvSpPr txBox="1"/>
          <p:nvPr/>
        </p:nvSpPr>
        <p:spPr>
          <a:xfrm>
            <a:off x="136188" y="368928"/>
            <a:ext cx="12191999" cy="369332"/>
          </a:xfrm>
          <a:prstGeom prst="rect">
            <a:avLst/>
          </a:prstGeom>
          <a:noFill/>
        </p:spPr>
        <p:txBody>
          <a:bodyPr wrap="square" lIns="91440" tIns="45720" rIns="91440" bIns="45720" rtlCol="0" anchor="t">
            <a:spAutoFit/>
          </a:bodyPr>
          <a:lstStyle/>
          <a:p>
            <a:r>
              <a:rPr lang="es-MX" dirty="0">
                <a:solidFill>
                  <a:schemeClr val="bg2">
                    <a:lumMod val="50000"/>
                  </a:schemeClr>
                </a:solidFill>
              </a:rPr>
              <a:t>PROYECTO “EXPRESS TASTE”</a:t>
            </a:r>
          </a:p>
        </p:txBody>
      </p:sp>
      <p:sp>
        <p:nvSpPr>
          <p:cNvPr id="7" name="CuadroTexto 6">
            <a:extLst>
              <a:ext uri="{FF2B5EF4-FFF2-40B4-BE49-F238E27FC236}">
                <a16:creationId xmlns:a16="http://schemas.microsoft.com/office/drawing/2014/main" id="{3A739E92-330D-944C-ED3E-C7F02FA216B3}"/>
              </a:ext>
            </a:extLst>
          </p:cNvPr>
          <p:cNvSpPr txBox="1"/>
          <p:nvPr/>
        </p:nvSpPr>
        <p:spPr>
          <a:xfrm>
            <a:off x="1" y="1155656"/>
            <a:ext cx="12191999" cy="2862322"/>
          </a:xfrm>
          <a:prstGeom prst="rect">
            <a:avLst/>
          </a:prstGeom>
          <a:noFill/>
        </p:spPr>
        <p:txBody>
          <a:bodyPr wrap="square" lIns="91440" tIns="45720" rIns="91440" bIns="45720" rtlCol="0" anchor="t">
            <a:spAutoFit/>
          </a:bodyPr>
          <a:lstStyle/>
          <a:p>
            <a:pPr algn="ctr"/>
            <a:r>
              <a:rPr lang="es-MX" sz="3600" dirty="0"/>
              <a:t>Cronograma para el desarrollo del proyecto</a:t>
            </a:r>
          </a:p>
          <a:p>
            <a:pPr algn="ctr"/>
            <a:endParaRPr lang="es-MX" sz="3600" dirty="0">
              <a:ea typeface="Calibri"/>
              <a:cs typeface="Calibri"/>
            </a:endParaRPr>
          </a:p>
          <a:p>
            <a:pPr algn="ctr"/>
            <a:endParaRPr lang="es-MX" sz="3600" dirty="0">
              <a:ea typeface="Calibri"/>
              <a:cs typeface="Calibri"/>
            </a:endParaRPr>
          </a:p>
          <a:p>
            <a:pPr algn="ctr"/>
            <a:endParaRPr lang="es-MX" sz="3600" dirty="0">
              <a:ea typeface="Calibri"/>
              <a:cs typeface="Calibri"/>
            </a:endParaRPr>
          </a:p>
          <a:p>
            <a:pPr algn="ctr"/>
            <a:r>
              <a:rPr lang="es-MX" sz="3600" dirty="0">
                <a:ea typeface="Calibri"/>
                <a:cs typeface="Calibri"/>
              </a:rPr>
              <a:t>Siguiente diapositiva</a:t>
            </a:r>
          </a:p>
        </p:txBody>
      </p:sp>
      <p:cxnSp>
        <p:nvCxnSpPr>
          <p:cNvPr id="9" name="Conector recto 8">
            <a:extLst>
              <a:ext uri="{FF2B5EF4-FFF2-40B4-BE49-F238E27FC236}">
                <a16:creationId xmlns:a16="http://schemas.microsoft.com/office/drawing/2014/main" id="{8768D7F4-D478-E252-1441-D950598597DE}"/>
              </a:ext>
            </a:extLst>
          </p:cNvPr>
          <p:cNvCxnSpPr/>
          <p:nvPr/>
        </p:nvCxnSpPr>
        <p:spPr>
          <a:xfrm>
            <a:off x="0" y="758027"/>
            <a:ext cx="4085617" cy="0"/>
          </a:xfrm>
          <a:prstGeom prst="line">
            <a:avLst/>
          </a:prstGeom>
          <a:ln w="15875">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3133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Marcador de contenido 4">
            <a:extLst>
              <a:ext uri="{FF2B5EF4-FFF2-40B4-BE49-F238E27FC236}">
                <a16:creationId xmlns:a16="http://schemas.microsoft.com/office/drawing/2014/main" id="{9858053D-0CC2-0889-F5B7-A57ACD7C7230}"/>
              </a:ext>
            </a:extLst>
          </p:cNvPr>
          <p:cNvGraphicFramePr>
            <a:graphicFrameLocks noGrp="1"/>
          </p:cNvGraphicFramePr>
          <p:nvPr>
            <p:ph idx="1"/>
            <p:extLst>
              <p:ext uri="{D42A27DB-BD31-4B8C-83A1-F6EECF244321}">
                <p14:modId xmlns:p14="http://schemas.microsoft.com/office/powerpoint/2010/main" val="3562486316"/>
              </p:ext>
            </p:extLst>
          </p:nvPr>
        </p:nvGraphicFramePr>
        <p:xfrm>
          <a:off x="1022195" y="250902"/>
          <a:ext cx="10765940" cy="6339840"/>
        </p:xfrm>
        <a:graphic>
          <a:graphicData uri="http://schemas.openxmlformats.org/drawingml/2006/table">
            <a:tbl>
              <a:tblPr bandRow="1">
                <a:tableStyleId>{5C22544A-7EE6-4342-B048-85BDC9FD1C3A}</a:tableStyleId>
              </a:tblPr>
              <a:tblGrid>
                <a:gridCol w="908432">
                  <a:extLst>
                    <a:ext uri="{9D8B030D-6E8A-4147-A177-3AD203B41FA5}">
                      <a16:colId xmlns:a16="http://schemas.microsoft.com/office/drawing/2014/main" val="4231778772"/>
                    </a:ext>
                  </a:extLst>
                </a:gridCol>
                <a:gridCol w="385966">
                  <a:extLst>
                    <a:ext uri="{9D8B030D-6E8A-4147-A177-3AD203B41FA5}">
                      <a16:colId xmlns:a16="http://schemas.microsoft.com/office/drawing/2014/main" val="1699184499"/>
                    </a:ext>
                  </a:extLst>
                </a:gridCol>
                <a:gridCol w="291130">
                  <a:extLst>
                    <a:ext uri="{9D8B030D-6E8A-4147-A177-3AD203B41FA5}">
                      <a16:colId xmlns:a16="http://schemas.microsoft.com/office/drawing/2014/main" val="741802905"/>
                    </a:ext>
                  </a:extLst>
                </a:gridCol>
                <a:gridCol w="526475">
                  <a:extLst>
                    <a:ext uri="{9D8B030D-6E8A-4147-A177-3AD203B41FA5}">
                      <a16:colId xmlns:a16="http://schemas.microsoft.com/office/drawing/2014/main" val="3358038126"/>
                    </a:ext>
                  </a:extLst>
                </a:gridCol>
                <a:gridCol w="526475">
                  <a:extLst>
                    <a:ext uri="{9D8B030D-6E8A-4147-A177-3AD203B41FA5}">
                      <a16:colId xmlns:a16="http://schemas.microsoft.com/office/drawing/2014/main" val="1483478390"/>
                    </a:ext>
                  </a:extLst>
                </a:gridCol>
                <a:gridCol w="526475">
                  <a:extLst>
                    <a:ext uri="{9D8B030D-6E8A-4147-A177-3AD203B41FA5}">
                      <a16:colId xmlns:a16="http://schemas.microsoft.com/office/drawing/2014/main" val="52392990"/>
                    </a:ext>
                  </a:extLst>
                </a:gridCol>
                <a:gridCol w="526475">
                  <a:extLst>
                    <a:ext uri="{9D8B030D-6E8A-4147-A177-3AD203B41FA5}">
                      <a16:colId xmlns:a16="http://schemas.microsoft.com/office/drawing/2014/main" val="2803984624"/>
                    </a:ext>
                  </a:extLst>
                </a:gridCol>
                <a:gridCol w="526475">
                  <a:extLst>
                    <a:ext uri="{9D8B030D-6E8A-4147-A177-3AD203B41FA5}">
                      <a16:colId xmlns:a16="http://schemas.microsoft.com/office/drawing/2014/main" val="4262663584"/>
                    </a:ext>
                  </a:extLst>
                </a:gridCol>
                <a:gridCol w="526475">
                  <a:extLst>
                    <a:ext uri="{9D8B030D-6E8A-4147-A177-3AD203B41FA5}">
                      <a16:colId xmlns:a16="http://schemas.microsoft.com/office/drawing/2014/main" val="4273525297"/>
                    </a:ext>
                  </a:extLst>
                </a:gridCol>
                <a:gridCol w="526475">
                  <a:extLst>
                    <a:ext uri="{9D8B030D-6E8A-4147-A177-3AD203B41FA5}">
                      <a16:colId xmlns:a16="http://schemas.microsoft.com/office/drawing/2014/main" val="1444910160"/>
                    </a:ext>
                  </a:extLst>
                </a:gridCol>
                <a:gridCol w="526475">
                  <a:extLst>
                    <a:ext uri="{9D8B030D-6E8A-4147-A177-3AD203B41FA5}">
                      <a16:colId xmlns:a16="http://schemas.microsoft.com/office/drawing/2014/main" val="1851877154"/>
                    </a:ext>
                  </a:extLst>
                </a:gridCol>
                <a:gridCol w="526475">
                  <a:extLst>
                    <a:ext uri="{9D8B030D-6E8A-4147-A177-3AD203B41FA5}">
                      <a16:colId xmlns:a16="http://schemas.microsoft.com/office/drawing/2014/main" val="1214002912"/>
                    </a:ext>
                  </a:extLst>
                </a:gridCol>
                <a:gridCol w="526475">
                  <a:extLst>
                    <a:ext uri="{9D8B030D-6E8A-4147-A177-3AD203B41FA5}">
                      <a16:colId xmlns:a16="http://schemas.microsoft.com/office/drawing/2014/main" val="513401229"/>
                    </a:ext>
                  </a:extLst>
                </a:gridCol>
                <a:gridCol w="526475">
                  <a:extLst>
                    <a:ext uri="{9D8B030D-6E8A-4147-A177-3AD203B41FA5}">
                      <a16:colId xmlns:a16="http://schemas.microsoft.com/office/drawing/2014/main" val="3104103316"/>
                    </a:ext>
                  </a:extLst>
                </a:gridCol>
                <a:gridCol w="526475">
                  <a:extLst>
                    <a:ext uri="{9D8B030D-6E8A-4147-A177-3AD203B41FA5}">
                      <a16:colId xmlns:a16="http://schemas.microsoft.com/office/drawing/2014/main" val="1499962998"/>
                    </a:ext>
                  </a:extLst>
                </a:gridCol>
                <a:gridCol w="526475">
                  <a:extLst>
                    <a:ext uri="{9D8B030D-6E8A-4147-A177-3AD203B41FA5}">
                      <a16:colId xmlns:a16="http://schemas.microsoft.com/office/drawing/2014/main" val="3692823163"/>
                    </a:ext>
                  </a:extLst>
                </a:gridCol>
                <a:gridCol w="304369">
                  <a:extLst>
                    <a:ext uri="{9D8B030D-6E8A-4147-A177-3AD203B41FA5}">
                      <a16:colId xmlns:a16="http://schemas.microsoft.com/office/drawing/2014/main" val="3771000598"/>
                    </a:ext>
                  </a:extLst>
                </a:gridCol>
                <a:gridCol w="304369">
                  <a:extLst>
                    <a:ext uri="{9D8B030D-6E8A-4147-A177-3AD203B41FA5}">
                      <a16:colId xmlns:a16="http://schemas.microsoft.com/office/drawing/2014/main" val="1122661424"/>
                    </a:ext>
                  </a:extLst>
                </a:gridCol>
                <a:gridCol w="526475">
                  <a:extLst>
                    <a:ext uri="{9D8B030D-6E8A-4147-A177-3AD203B41FA5}">
                      <a16:colId xmlns:a16="http://schemas.microsoft.com/office/drawing/2014/main" val="2971336864"/>
                    </a:ext>
                  </a:extLst>
                </a:gridCol>
                <a:gridCol w="526475">
                  <a:extLst>
                    <a:ext uri="{9D8B030D-6E8A-4147-A177-3AD203B41FA5}">
                      <a16:colId xmlns:a16="http://schemas.microsoft.com/office/drawing/2014/main" val="144531517"/>
                    </a:ext>
                  </a:extLst>
                </a:gridCol>
                <a:gridCol w="674549">
                  <a:extLst>
                    <a:ext uri="{9D8B030D-6E8A-4147-A177-3AD203B41FA5}">
                      <a16:colId xmlns:a16="http://schemas.microsoft.com/office/drawing/2014/main" val="3525587175"/>
                    </a:ext>
                  </a:extLst>
                </a:gridCol>
              </a:tblGrid>
              <a:tr h="180943">
                <a:tc rowSpan="2">
                  <a:txBody>
                    <a:bodyPr/>
                    <a:lstStyle/>
                    <a:p>
                      <a:pPr algn="just" rtl="0" fontAlgn="t">
                        <a:spcAft>
                          <a:spcPts val="800"/>
                        </a:spcAft>
                        <a:buNone/>
                      </a:pPr>
                      <a:r>
                        <a:rPr lang="es-ES" sz="800" b="1" dirty="0">
                          <a:effectLst/>
                          <a:latin typeface="Calibri"/>
                        </a:rPr>
                        <a:t>Actividad</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4">
                  <a:txBody>
                    <a:bodyPr/>
                    <a:lstStyle/>
                    <a:p>
                      <a:pPr algn="ctr" rtl="0" fontAlgn="t">
                        <a:spcAft>
                          <a:spcPts val="800"/>
                        </a:spcAft>
                        <a:buNone/>
                      </a:pPr>
                      <a:r>
                        <a:rPr lang="es-ES" sz="800" b="1" dirty="0">
                          <a:effectLst/>
                          <a:latin typeface="Calibri"/>
                        </a:rPr>
                        <a:t>Fase 1</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E2EFD9"/>
                    </a:solidFill>
                  </a:tcPr>
                </a:tc>
                <a:tc hMerge="1">
                  <a:txBody>
                    <a:bodyPr/>
                    <a:lstStyle/>
                    <a:p>
                      <a:endParaRPr lang="es-ES"/>
                    </a:p>
                  </a:txBody>
                  <a:tcPr/>
                </a:tc>
                <a:tc hMerge="1">
                  <a:txBody>
                    <a:bodyPr/>
                    <a:lstStyle/>
                    <a:p>
                      <a:endParaRPr lang="es-ES"/>
                    </a:p>
                  </a:txBody>
                  <a:tcPr/>
                </a:tc>
                <a:tc hMerge="1">
                  <a:txBody>
                    <a:bodyPr/>
                    <a:lstStyle/>
                    <a:p>
                      <a:endParaRPr lang="es-ES"/>
                    </a:p>
                  </a:txBody>
                  <a:tcPr/>
                </a:tc>
                <a:tc gridSpan="12">
                  <a:txBody>
                    <a:bodyPr/>
                    <a:lstStyle/>
                    <a:p>
                      <a:pPr algn="ctr" rtl="0" fontAlgn="t">
                        <a:spcAft>
                          <a:spcPts val="800"/>
                        </a:spcAft>
                        <a:buNone/>
                      </a:pPr>
                      <a:r>
                        <a:rPr lang="es-ES" sz="800" b="1" dirty="0">
                          <a:effectLst/>
                          <a:latin typeface="Calibri"/>
                        </a:rPr>
                        <a:t>Fase 2</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FF2CC"/>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gridSpan="4">
                  <a:txBody>
                    <a:bodyPr/>
                    <a:lstStyle/>
                    <a:p>
                      <a:pPr algn="ctr" rtl="0" fontAlgn="t">
                        <a:spcAft>
                          <a:spcPts val="800"/>
                        </a:spcAft>
                        <a:buNone/>
                      </a:pPr>
                      <a:r>
                        <a:rPr lang="es-ES" sz="800" b="1" dirty="0">
                          <a:effectLst/>
                          <a:latin typeface="Calibri"/>
                        </a:rPr>
                        <a:t>Fase 3</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BE5D5"/>
                    </a:solidFill>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640555413"/>
                  </a:ext>
                </a:extLst>
              </a:tr>
              <a:tr h="310187">
                <a:tc vMerge="1">
                  <a:txBody>
                    <a:bodyPr/>
                    <a:lstStyle/>
                    <a:p>
                      <a:endParaRPr lang="es-ES"/>
                    </a:p>
                  </a:txBody>
                  <a:tcPr>
                    <a:lnT w="6350" cap="flat" cmpd="sng" algn="ctr">
                      <a:solidFill>
                        <a:srgbClr val="BFBFBF"/>
                      </a:solidFill>
                      <a:prstDash val="solid"/>
                      <a:round/>
                      <a:headEnd type="none" w="med" len="med"/>
                      <a:tailEnd type="none" w="med" len="med"/>
                    </a:lnT>
                  </a:tcPr>
                </a:tc>
                <a:tc>
                  <a:txBody>
                    <a:bodyPr/>
                    <a:lstStyle/>
                    <a:p>
                      <a:pPr algn="ctr" rtl="0" fontAlgn="t">
                        <a:spcAft>
                          <a:spcPts val="800"/>
                        </a:spcAft>
                        <a:buNone/>
                      </a:pPr>
                      <a:r>
                        <a:rPr lang="es-ES" sz="800" b="1" dirty="0">
                          <a:effectLst/>
                          <a:latin typeface="Calibri"/>
                        </a:rPr>
                        <a:t>S 1</a:t>
                      </a:r>
                      <a:endParaRPr lang="es-ES" dirty="0">
                        <a:effectLst/>
                        <a:latin typeface="Calibri"/>
                      </a:endParaRPr>
                    </a:p>
                  </a:txBody>
                  <a:tcPr marL="68580" marR="68580">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2</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3</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4</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5</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6</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7</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8</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9</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10</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11</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12</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13</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14</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15</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algn="ctr" rtl="0" fontAlgn="t">
                        <a:spcAft>
                          <a:spcPts val="800"/>
                        </a:spcAft>
                        <a:buNone/>
                      </a:pPr>
                      <a:r>
                        <a:rPr lang="es-ES" sz="800" b="1" dirty="0">
                          <a:effectLst/>
                          <a:latin typeface="Calibri"/>
                        </a:rPr>
                        <a:t>S 16</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algn="ctr" rtl="0" fontAlgn="t">
                        <a:spcAft>
                          <a:spcPts val="800"/>
                        </a:spcAft>
                        <a:buNone/>
                      </a:pPr>
                      <a:r>
                        <a:rPr lang="es-ES" sz="800" b="1" dirty="0">
                          <a:effectLst/>
                          <a:latin typeface="Calibri"/>
                        </a:rPr>
                        <a:t>S 17</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S 18</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lnT w="6350" cap="flat" cmpd="sng" algn="ctr">
                      <a:solidFill>
                        <a:srgbClr val="BFBFBF"/>
                      </a:solidFill>
                      <a:prstDash val="solid"/>
                      <a:round/>
                      <a:headEnd type="none" w="med" len="med"/>
                      <a:tailEnd type="none" w="med" len="med"/>
                    </a:lnT>
                  </a:tcPr>
                </a:tc>
                <a:extLst>
                  <a:ext uri="{0D108BD9-81ED-4DB2-BD59-A6C34878D82A}">
                    <a16:rowId xmlns:a16="http://schemas.microsoft.com/office/drawing/2014/main" val="861405396"/>
                  </a:ext>
                </a:extLst>
              </a:tr>
              <a:tr h="542829">
                <a:tc>
                  <a:txBody>
                    <a:bodyPr/>
                    <a:lstStyle/>
                    <a:p>
                      <a:pPr algn="just" rtl="0" fontAlgn="t">
                        <a:spcAft>
                          <a:spcPts val="800"/>
                        </a:spcAft>
                        <a:buNone/>
                      </a:pPr>
                      <a:r>
                        <a:rPr lang="es-ES" sz="800" b="1" dirty="0">
                          <a:effectLst/>
                          <a:latin typeface="Calibri"/>
                        </a:rPr>
                        <a:t>Levantamiento de requerimientos</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4263577543"/>
                  </a:ext>
                </a:extLst>
              </a:tr>
              <a:tr h="542829">
                <a:tc>
                  <a:txBody>
                    <a:bodyPr/>
                    <a:lstStyle/>
                    <a:p>
                      <a:pPr algn="just" rtl="0" fontAlgn="t">
                        <a:spcAft>
                          <a:spcPts val="800"/>
                        </a:spcAft>
                        <a:buNone/>
                      </a:pPr>
                      <a:r>
                        <a:rPr lang="es-ES" sz="800" b="1" dirty="0">
                          <a:effectLst/>
                          <a:latin typeface="Calibri"/>
                        </a:rPr>
                        <a:t>Diseño de Base de Datos y Arquitectura</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3135433381"/>
                  </a:ext>
                </a:extLst>
              </a:tr>
              <a:tr h="542829">
                <a:tc>
                  <a:txBody>
                    <a:bodyPr/>
                    <a:lstStyle/>
                    <a:p>
                      <a:pPr algn="just" rtl="0" fontAlgn="t">
                        <a:spcAft>
                          <a:spcPts val="800"/>
                        </a:spcAft>
                        <a:buNone/>
                      </a:pPr>
                      <a:r>
                        <a:rPr lang="es-ES" sz="800" b="1" dirty="0">
                          <a:effectLst/>
                          <a:latin typeface="Calibri"/>
                        </a:rPr>
                        <a:t>Implementación de API y Lógica de Negocio</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2747101576"/>
                  </a:ext>
                </a:extLst>
              </a:tr>
              <a:tr h="542829">
                <a:tc>
                  <a:txBody>
                    <a:bodyPr/>
                    <a:lstStyle/>
                    <a:p>
                      <a:pPr algn="just" rtl="0" fontAlgn="t">
                        <a:spcAft>
                          <a:spcPts val="800"/>
                        </a:spcAft>
                        <a:buNone/>
                      </a:pPr>
                      <a:r>
                        <a:rPr lang="es-ES" sz="800" b="1" dirty="0">
                          <a:effectLst/>
                          <a:latin typeface="Calibri"/>
                        </a:rPr>
                        <a:t>Interfaz de Cliente y panel de Cocina</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2965301778"/>
                  </a:ext>
                </a:extLst>
              </a:tr>
              <a:tr h="542829">
                <a:tc>
                  <a:txBody>
                    <a:bodyPr/>
                    <a:lstStyle/>
                    <a:p>
                      <a:pPr algn="just" rtl="0" fontAlgn="t">
                        <a:spcAft>
                          <a:spcPts val="800"/>
                        </a:spcAft>
                        <a:buNone/>
                      </a:pPr>
                      <a:r>
                        <a:rPr lang="es-ES" sz="800" b="1" dirty="0">
                          <a:effectLst/>
                          <a:latin typeface="Calibri"/>
                        </a:rPr>
                        <a:t>implementación Pasarela de Pago</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4184840027"/>
                  </a:ext>
                </a:extLst>
              </a:tr>
              <a:tr h="542829">
                <a:tc>
                  <a:txBody>
                    <a:bodyPr/>
                    <a:lstStyle/>
                    <a:p>
                      <a:pPr algn="just" rtl="0" fontAlgn="t">
                        <a:spcAft>
                          <a:spcPts val="800"/>
                        </a:spcAft>
                        <a:buNone/>
                      </a:pPr>
                      <a:r>
                        <a:rPr lang="es-ES" sz="800" b="1" dirty="0">
                          <a:effectLst/>
                          <a:latin typeface="Calibri"/>
                        </a:rPr>
                        <a:t>Pruebas unitarias, Integración y Funcionales</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58052586"/>
                  </a:ext>
                </a:extLst>
              </a:tr>
              <a:tr h="542829">
                <a:tc>
                  <a:txBody>
                    <a:bodyPr/>
                    <a:lstStyle/>
                    <a:p>
                      <a:pPr algn="just" rtl="0" fontAlgn="t">
                        <a:spcAft>
                          <a:spcPts val="800"/>
                        </a:spcAft>
                        <a:buNone/>
                      </a:pPr>
                      <a:r>
                        <a:rPr lang="es-ES" sz="800" b="1" dirty="0">
                          <a:effectLst/>
                          <a:latin typeface="Calibri"/>
                        </a:rPr>
                        <a:t>Elaboración de Manuales</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1447337443"/>
                  </a:ext>
                </a:extLst>
              </a:tr>
              <a:tr h="542829">
                <a:tc>
                  <a:txBody>
                    <a:bodyPr/>
                    <a:lstStyle/>
                    <a:p>
                      <a:pPr algn="just" rtl="0" fontAlgn="t">
                        <a:spcAft>
                          <a:spcPts val="800"/>
                        </a:spcAft>
                        <a:buNone/>
                      </a:pPr>
                      <a:r>
                        <a:rPr lang="es-ES" sz="800" b="1" dirty="0">
                          <a:effectLst/>
                          <a:latin typeface="Calibri"/>
                        </a:rPr>
                        <a:t>Presentación de Proyecto Final Profesor.</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3079252460"/>
                  </a:ext>
                </a:extLst>
              </a:tr>
              <a:tr h="542829">
                <a:tc>
                  <a:txBody>
                    <a:bodyPr/>
                    <a:lstStyle/>
                    <a:p>
                      <a:pPr algn="just" rtl="0" fontAlgn="t">
                        <a:spcAft>
                          <a:spcPts val="800"/>
                        </a:spcAft>
                        <a:buNone/>
                      </a:pPr>
                      <a:r>
                        <a:rPr lang="es-ES" sz="800" b="1" dirty="0">
                          <a:effectLst/>
                          <a:latin typeface="Calibri"/>
                        </a:rPr>
                        <a:t>Presentación de Proyecto Final Directivos.</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gridSpan="2">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hMerge="1">
                  <a:txBody>
                    <a:bodyPr/>
                    <a:lstStyle/>
                    <a:p>
                      <a:endParaRPr lang="es-ES"/>
                    </a:p>
                  </a:txBody>
                  <a:tcPr/>
                </a:tc>
                <a:tc>
                  <a:txBody>
                    <a:bodyPr/>
                    <a:lstStyle/>
                    <a:p>
                      <a:pPr fontAlgn="t">
                        <a:buNone/>
                      </a:pPr>
                      <a:br>
                        <a:rPr lang="es-ES" dirty="0">
                          <a:effectLst/>
                        </a:rPr>
                      </a:br>
                      <a:endParaRPr lang="es-ES" dirty="0">
                        <a:effectLst/>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rtl="0" fontAlgn="t">
                        <a:spcAft>
                          <a:spcPts val="800"/>
                        </a:spcAft>
                        <a:buNone/>
                      </a:pPr>
                      <a:r>
                        <a:rPr lang="es-ES" sz="800" b="1" dirty="0">
                          <a:effectLst/>
                          <a:latin typeface="Calibri"/>
                        </a:rPr>
                        <a:t>X</a:t>
                      </a:r>
                      <a:endParaRPr lang="es-ES" dirty="0">
                        <a:effectLst/>
                        <a:latin typeface="Calibri"/>
                      </a:endParaRPr>
                    </a:p>
                  </a:txBody>
                  <a:tcPr marL="68580" marR="6858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endParaRPr lang="es-ES"/>
                    </a:p>
                  </a:txBody>
                  <a:tcPr>
                    <a:lnL w="6350" cap="flat" cmpd="sng" algn="ctr">
                      <a:solidFill>
                        <a:srgbClr val="BFBFBF"/>
                      </a:solidFill>
                      <a:prstDash val="solid"/>
                      <a:round/>
                      <a:headEnd type="none" w="med" len="med"/>
                      <a:tailEnd type="none" w="med" len="med"/>
                    </a:lnL>
                  </a:tcPr>
                </a:tc>
                <a:extLst>
                  <a:ext uri="{0D108BD9-81ED-4DB2-BD59-A6C34878D82A}">
                    <a16:rowId xmlns:a16="http://schemas.microsoft.com/office/drawing/2014/main" val="2248349165"/>
                  </a:ext>
                </a:extLst>
              </a:tr>
            </a:tbl>
          </a:graphicData>
        </a:graphic>
      </p:graphicFrame>
    </p:spTree>
    <p:extLst>
      <p:ext uri="{BB962C8B-B14F-4D97-AF65-F5344CB8AC3E}">
        <p14:creationId xmlns:p14="http://schemas.microsoft.com/office/powerpoint/2010/main" val="54124688"/>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183</Words>
  <Application>Microsoft Office PowerPoint</Application>
  <PresentationFormat>Panorámica</PresentationFormat>
  <Paragraphs>107</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Felix Cifuentes Cid</cp:lastModifiedBy>
  <cp:revision>146</cp:revision>
  <dcterms:created xsi:type="dcterms:W3CDTF">2023-10-28T21:12:11Z</dcterms:created>
  <dcterms:modified xsi:type="dcterms:W3CDTF">2025-09-02T01:23:52Z</dcterms:modified>
</cp:coreProperties>
</file>