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swald Bold" charset="1" panose="00000800000000000000"/>
      <p:regular r:id="rId17"/>
    </p:embeddedFont>
    <p:embeddedFont>
      <p:font typeface="Montserrat Classic Bold" charset="1" panose="00000800000000000000"/>
      <p:regular r:id="rId18"/>
    </p:embeddedFont>
    <p:embeddedFont>
      <p:font typeface="DM Sans" charset="1" panose="00000000000000000000"/>
      <p:regular r:id="rId19"/>
    </p:embeddedFont>
    <p:embeddedFont>
      <p:font typeface="DM Sans Bol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2719596" y="3202251"/>
            <a:ext cx="12848809" cy="4208864"/>
            <a:chOff x="0" y="0"/>
            <a:chExt cx="2481314" cy="812800"/>
          </a:xfrm>
        </p:grpSpPr>
        <p:sp>
          <p:nvSpPr>
            <p:cNvPr name="Freeform 4" id="4"/>
            <p:cNvSpPr/>
            <p:nvPr/>
          </p:nvSpPr>
          <p:spPr>
            <a:xfrm flipH="false" flipV="false" rot="0">
              <a:off x="0" y="0"/>
              <a:ext cx="2481314" cy="812800"/>
            </a:xfrm>
            <a:custGeom>
              <a:avLst/>
              <a:gdLst/>
              <a:ahLst/>
              <a:cxnLst/>
              <a:rect r="r" b="b" t="t" l="l"/>
              <a:pathLst>
                <a:path h="812800" w="2481314">
                  <a:moveTo>
                    <a:pt x="0" y="0"/>
                  </a:moveTo>
                  <a:lnTo>
                    <a:pt x="2481314" y="0"/>
                  </a:lnTo>
                  <a:lnTo>
                    <a:pt x="2481314" y="812800"/>
                  </a:lnTo>
                  <a:lnTo>
                    <a:pt x="0" y="812800"/>
                  </a:lnTo>
                  <a:close/>
                </a:path>
              </a:pathLst>
            </a:custGeom>
            <a:solidFill>
              <a:srgbClr val="000000">
                <a:alpha val="0"/>
              </a:srgbClr>
            </a:solidFill>
            <a:ln w="38100" cap="sq">
              <a:solidFill>
                <a:srgbClr val="000000"/>
              </a:solidFill>
              <a:prstDash val="solid"/>
              <a:miter/>
            </a:ln>
          </p:spPr>
        </p:sp>
        <p:sp>
          <p:nvSpPr>
            <p:cNvPr name="TextBox 5" id="5"/>
            <p:cNvSpPr txBox="true"/>
            <p:nvPr/>
          </p:nvSpPr>
          <p:spPr>
            <a:xfrm>
              <a:off x="0" y="-19050"/>
              <a:ext cx="2481314"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5877744" y="678541"/>
            <a:ext cx="897473" cy="863054"/>
          </a:xfrm>
          <a:custGeom>
            <a:avLst/>
            <a:gdLst/>
            <a:ahLst/>
            <a:cxnLst/>
            <a:rect r="r" b="b" t="t" l="l"/>
            <a:pathLst>
              <a:path h="863054" w="897473">
                <a:moveTo>
                  <a:pt x="0" y="0"/>
                </a:moveTo>
                <a:lnTo>
                  <a:pt x="897473" y="0"/>
                </a:lnTo>
                <a:lnTo>
                  <a:pt x="897473" y="863054"/>
                </a:lnTo>
                <a:lnTo>
                  <a:pt x="0" y="8630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261750">
            <a:off x="-117859" y="-32436"/>
            <a:ext cx="2478805" cy="2285008"/>
          </a:xfrm>
          <a:custGeom>
            <a:avLst/>
            <a:gdLst/>
            <a:ahLst/>
            <a:cxnLst/>
            <a:rect r="r" b="b" t="t" l="l"/>
            <a:pathLst>
              <a:path h="2285008" w="2478805">
                <a:moveTo>
                  <a:pt x="0" y="0"/>
                </a:moveTo>
                <a:lnTo>
                  <a:pt x="2478805" y="0"/>
                </a:lnTo>
                <a:lnTo>
                  <a:pt x="2478805" y="2285008"/>
                </a:lnTo>
                <a:lnTo>
                  <a:pt x="0" y="2285008"/>
                </a:lnTo>
                <a:lnTo>
                  <a:pt x="0" y="0"/>
                </a:lnTo>
                <a:close/>
              </a:path>
            </a:pathLst>
          </a:custGeom>
          <a:blipFill>
            <a:blip r:embed="rId5">
              <a:alphaModFix amt="20999"/>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3005734" y="4648800"/>
            <a:ext cx="12214099" cy="2139878"/>
          </a:xfrm>
          <a:prstGeom prst="rect">
            <a:avLst/>
          </a:prstGeom>
        </p:spPr>
        <p:txBody>
          <a:bodyPr anchor="t" rtlCol="false" tIns="0" lIns="0" bIns="0" rIns="0">
            <a:spAutoFit/>
          </a:bodyPr>
          <a:lstStyle/>
          <a:p>
            <a:pPr algn="ctr">
              <a:lnSpc>
                <a:spcPts val="17441"/>
              </a:lnSpc>
            </a:pPr>
            <a:r>
              <a:rPr lang="en-US" b="true" sz="12638" spc="1238">
                <a:solidFill>
                  <a:srgbClr val="231F20"/>
                </a:solidFill>
                <a:latin typeface="Oswald Bold"/>
                <a:ea typeface="Oswald Bold"/>
                <a:cs typeface="Oswald Bold"/>
                <a:sym typeface="Oswald Bold"/>
              </a:rPr>
              <a:t>EXPRESS TASTE</a:t>
            </a:r>
          </a:p>
        </p:txBody>
      </p:sp>
      <p:sp>
        <p:nvSpPr>
          <p:cNvPr name="TextBox 9" id="9"/>
          <p:cNvSpPr txBox="true"/>
          <p:nvPr/>
        </p:nvSpPr>
        <p:spPr>
          <a:xfrm rot="0">
            <a:off x="3005734" y="3438109"/>
            <a:ext cx="12214099" cy="1186902"/>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PROYECTO DE TITULO</a:t>
            </a:r>
          </a:p>
        </p:txBody>
      </p:sp>
      <p:sp>
        <p:nvSpPr>
          <p:cNvPr name="TextBox 10" id="10"/>
          <p:cNvSpPr txBox="true"/>
          <p:nvPr/>
        </p:nvSpPr>
        <p:spPr>
          <a:xfrm rot="0">
            <a:off x="15393660" y="1538248"/>
            <a:ext cx="1865640" cy="579382"/>
          </a:xfrm>
          <a:prstGeom prst="rect">
            <a:avLst/>
          </a:prstGeom>
        </p:spPr>
        <p:txBody>
          <a:bodyPr anchor="t" rtlCol="false" tIns="0" lIns="0" bIns="0" rIns="0">
            <a:spAutoFit/>
          </a:bodyPr>
          <a:lstStyle/>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EXPRESS TASTE</a:t>
            </a:r>
          </a:p>
        </p:txBody>
      </p:sp>
      <p:sp>
        <p:nvSpPr>
          <p:cNvPr name="Freeform 11" id="11"/>
          <p:cNvSpPr/>
          <p:nvPr/>
        </p:nvSpPr>
        <p:spPr>
          <a:xfrm flipH="false" flipV="false" rot="-2464769">
            <a:off x="15130374" y="7853308"/>
            <a:ext cx="3476186" cy="3204411"/>
          </a:xfrm>
          <a:custGeom>
            <a:avLst/>
            <a:gdLst/>
            <a:ahLst/>
            <a:cxnLst/>
            <a:rect r="r" b="b" t="t" l="l"/>
            <a:pathLst>
              <a:path h="3204411" w="3476186">
                <a:moveTo>
                  <a:pt x="0" y="0"/>
                </a:moveTo>
                <a:lnTo>
                  <a:pt x="3476186" y="0"/>
                </a:lnTo>
                <a:lnTo>
                  <a:pt x="3476186" y="3204411"/>
                </a:lnTo>
                <a:lnTo>
                  <a:pt x="0" y="3204411"/>
                </a:lnTo>
                <a:lnTo>
                  <a:pt x="0" y="0"/>
                </a:lnTo>
                <a:close/>
              </a:path>
            </a:pathLst>
          </a:custGeom>
          <a:blipFill>
            <a:blip r:embed="rId5">
              <a:alphaModFix amt="20999"/>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645174">
            <a:off x="38283" y="8304160"/>
            <a:ext cx="4587616" cy="4228948"/>
          </a:xfrm>
          <a:custGeom>
            <a:avLst/>
            <a:gdLst/>
            <a:ahLst/>
            <a:cxnLst/>
            <a:rect r="r" b="b" t="t" l="l"/>
            <a:pathLst>
              <a:path h="4228948" w="4587616">
                <a:moveTo>
                  <a:pt x="0" y="0"/>
                </a:moveTo>
                <a:lnTo>
                  <a:pt x="4587616" y="0"/>
                </a:lnTo>
                <a:lnTo>
                  <a:pt x="4587616" y="4228948"/>
                </a:lnTo>
                <a:lnTo>
                  <a:pt x="0" y="4228948"/>
                </a:lnTo>
                <a:lnTo>
                  <a:pt x="0" y="0"/>
                </a:lnTo>
                <a:close/>
              </a:path>
            </a:pathLst>
          </a:custGeom>
          <a:blipFill>
            <a:blip r:embed="rId5">
              <a:alphaModFix amt="20999"/>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899976" y="299332"/>
            <a:ext cx="10488049" cy="9688335"/>
          </a:xfrm>
          <a:custGeom>
            <a:avLst/>
            <a:gdLst/>
            <a:ahLst/>
            <a:cxnLst/>
            <a:rect r="r" b="b" t="t" l="l"/>
            <a:pathLst>
              <a:path h="9688335" w="10488049">
                <a:moveTo>
                  <a:pt x="0" y="0"/>
                </a:moveTo>
                <a:lnTo>
                  <a:pt x="10488048" y="0"/>
                </a:lnTo>
                <a:lnTo>
                  <a:pt x="10488048" y="9688336"/>
                </a:lnTo>
                <a:lnTo>
                  <a:pt x="0" y="9688336"/>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0" y="1028700"/>
            <a:ext cx="18288000" cy="8115300"/>
          </a:xfrm>
          <a:custGeom>
            <a:avLst/>
            <a:gdLst/>
            <a:ahLst/>
            <a:cxnLst/>
            <a:rect r="r" b="b" t="t" l="l"/>
            <a:pathLst>
              <a:path h="8115300" w="18288000">
                <a:moveTo>
                  <a:pt x="0" y="0"/>
                </a:moveTo>
                <a:lnTo>
                  <a:pt x="18288000" y="0"/>
                </a:lnTo>
                <a:lnTo>
                  <a:pt x="18288000" y="8115300"/>
                </a:lnTo>
                <a:lnTo>
                  <a:pt x="0" y="811530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4869516" y="2419107"/>
            <a:ext cx="1400485" cy="6563137"/>
            <a:chOff x="0" y="0"/>
            <a:chExt cx="368852" cy="1728563"/>
          </a:xfrm>
        </p:grpSpPr>
        <p:sp>
          <p:nvSpPr>
            <p:cNvPr name="Freeform 3" id="3"/>
            <p:cNvSpPr/>
            <p:nvPr/>
          </p:nvSpPr>
          <p:spPr>
            <a:xfrm flipH="false" flipV="false" rot="0">
              <a:off x="0" y="0"/>
              <a:ext cx="368852" cy="1728563"/>
            </a:xfrm>
            <a:custGeom>
              <a:avLst/>
              <a:gdLst/>
              <a:ahLst/>
              <a:cxnLst/>
              <a:rect r="r" b="b" t="t" l="l"/>
              <a:pathLst>
                <a:path h="1728563" w="368852">
                  <a:moveTo>
                    <a:pt x="0" y="0"/>
                  </a:moveTo>
                  <a:lnTo>
                    <a:pt x="368852" y="0"/>
                  </a:lnTo>
                  <a:lnTo>
                    <a:pt x="368852" y="1728563"/>
                  </a:lnTo>
                  <a:lnTo>
                    <a:pt x="0" y="1728563"/>
                  </a:lnTo>
                  <a:close/>
                </a:path>
              </a:pathLst>
            </a:custGeom>
            <a:solidFill>
              <a:srgbClr val="CCCCCC"/>
            </a:solidFill>
          </p:spPr>
        </p:sp>
        <p:sp>
          <p:nvSpPr>
            <p:cNvPr name="TextBox 4" id="4"/>
            <p:cNvSpPr txBox="true"/>
            <p:nvPr/>
          </p:nvSpPr>
          <p:spPr>
            <a:xfrm>
              <a:off x="0" y="-19050"/>
              <a:ext cx="368852" cy="1747613"/>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4986793" y="205691"/>
            <a:ext cx="7416941" cy="1683545"/>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CONTENIDO</a:t>
            </a:r>
          </a:p>
        </p:txBody>
      </p:sp>
      <p:sp>
        <p:nvSpPr>
          <p:cNvPr name="TextBox 6" id="6"/>
          <p:cNvSpPr txBox="true"/>
          <p:nvPr/>
        </p:nvSpPr>
        <p:spPr>
          <a:xfrm rot="0">
            <a:off x="5101149" y="258755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7" id="7"/>
          <p:cNvSpPr txBox="true"/>
          <p:nvPr/>
        </p:nvSpPr>
        <p:spPr>
          <a:xfrm rot="0">
            <a:off x="5101149" y="338467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8" id="8"/>
          <p:cNvSpPr txBox="true"/>
          <p:nvPr/>
        </p:nvSpPr>
        <p:spPr>
          <a:xfrm rot="0">
            <a:off x="5081548" y="4184771"/>
            <a:ext cx="937219" cy="657113"/>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9" id="9"/>
          <p:cNvSpPr txBox="true"/>
          <p:nvPr/>
        </p:nvSpPr>
        <p:spPr>
          <a:xfrm rot="0">
            <a:off x="5101149" y="4977148"/>
            <a:ext cx="937219" cy="657113"/>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0" id="10"/>
          <p:cNvSpPr txBox="true"/>
          <p:nvPr/>
        </p:nvSpPr>
        <p:spPr>
          <a:xfrm rot="0">
            <a:off x="6441508" y="5159006"/>
            <a:ext cx="5790503" cy="418511"/>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¿QUÉ ES “EXPRESS TASTE”?</a:t>
            </a:r>
          </a:p>
        </p:txBody>
      </p:sp>
      <p:sp>
        <p:nvSpPr>
          <p:cNvPr name="TextBox 11" id="11"/>
          <p:cNvSpPr txBox="true"/>
          <p:nvPr/>
        </p:nvSpPr>
        <p:spPr>
          <a:xfrm rot="0">
            <a:off x="6444383" y="6754821"/>
            <a:ext cx="5790503" cy="418511"/>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PLATAFORMA WEB</a:t>
            </a:r>
          </a:p>
        </p:txBody>
      </p:sp>
      <p:sp>
        <p:nvSpPr>
          <p:cNvPr name="TextBox 12" id="12"/>
          <p:cNvSpPr txBox="true"/>
          <p:nvPr/>
        </p:nvSpPr>
        <p:spPr>
          <a:xfrm rot="0">
            <a:off x="6444383" y="7547197"/>
            <a:ext cx="6076629" cy="418511"/>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EQUIPO</a:t>
            </a:r>
          </a:p>
        </p:txBody>
      </p:sp>
      <p:sp>
        <p:nvSpPr>
          <p:cNvPr name="TextBox 13" id="13"/>
          <p:cNvSpPr txBox="true"/>
          <p:nvPr/>
        </p:nvSpPr>
        <p:spPr>
          <a:xfrm rot="0">
            <a:off x="6444383" y="6000728"/>
            <a:ext cx="5790503" cy="418511"/>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¿CÓMO FUNCIONA?</a:t>
            </a:r>
          </a:p>
        </p:txBody>
      </p:sp>
      <p:sp>
        <p:nvSpPr>
          <p:cNvPr name="Freeform 14" id="14"/>
          <p:cNvSpPr/>
          <p:nvPr/>
        </p:nvSpPr>
        <p:spPr>
          <a:xfrm flipH="false" flipV="false" rot="1261750">
            <a:off x="-1436749" y="7325595"/>
            <a:ext cx="5534500" cy="5101803"/>
          </a:xfrm>
          <a:custGeom>
            <a:avLst/>
            <a:gdLst/>
            <a:ahLst/>
            <a:cxnLst/>
            <a:rect r="r" b="b" t="t" l="l"/>
            <a:pathLst>
              <a:path h="5101803" w="5534500">
                <a:moveTo>
                  <a:pt x="0" y="0"/>
                </a:moveTo>
                <a:lnTo>
                  <a:pt x="5534500" y="0"/>
                </a:lnTo>
                <a:lnTo>
                  <a:pt x="5534500" y="5101803"/>
                </a:lnTo>
                <a:lnTo>
                  <a:pt x="0" y="5101803"/>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6047625">
            <a:off x="13759962" y="-724573"/>
            <a:ext cx="6820607" cy="6287360"/>
          </a:xfrm>
          <a:custGeom>
            <a:avLst/>
            <a:gdLst/>
            <a:ahLst/>
            <a:cxnLst/>
            <a:rect r="r" b="b" t="t" l="l"/>
            <a:pathLst>
              <a:path h="6287360" w="6820607">
                <a:moveTo>
                  <a:pt x="0" y="0"/>
                </a:moveTo>
                <a:lnTo>
                  <a:pt x="6820607" y="0"/>
                </a:lnTo>
                <a:lnTo>
                  <a:pt x="6820607" y="6287360"/>
                </a:lnTo>
                <a:lnTo>
                  <a:pt x="0" y="6287360"/>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5996180">
            <a:off x="270566" y="-807236"/>
            <a:ext cx="2683425" cy="2473630"/>
          </a:xfrm>
          <a:custGeom>
            <a:avLst/>
            <a:gdLst/>
            <a:ahLst/>
            <a:cxnLst/>
            <a:rect r="r" b="b" t="t" l="l"/>
            <a:pathLst>
              <a:path h="2473630" w="2683425">
                <a:moveTo>
                  <a:pt x="0" y="0"/>
                </a:moveTo>
                <a:lnTo>
                  <a:pt x="2683425" y="0"/>
                </a:lnTo>
                <a:lnTo>
                  <a:pt x="2683425" y="2473630"/>
                </a:lnTo>
                <a:lnTo>
                  <a:pt x="0" y="2473630"/>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6242191" y="8281332"/>
            <a:ext cx="897473" cy="863054"/>
          </a:xfrm>
          <a:custGeom>
            <a:avLst/>
            <a:gdLst/>
            <a:ahLst/>
            <a:cxnLst/>
            <a:rect r="r" b="b" t="t" l="l"/>
            <a:pathLst>
              <a:path h="863054" w="897473">
                <a:moveTo>
                  <a:pt x="0" y="0"/>
                </a:moveTo>
                <a:lnTo>
                  <a:pt x="897473" y="0"/>
                </a:lnTo>
                <a:lnTo>
                  <a:pt x="897473" y="863054"/>
                </a:lnTo>
                <a:lnTo>
                  <a:pt x="0" y="8630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15758108" y="9141039"/>
            <a:ext cx="1865640" cy="579456"/>
          </a:xfrm>
          <a:prstGeom prst="rect">
            <a:avLst/>
          </a:prstGeom>
        </p:spPr>
        <p:txBody>
          <a:bodyPr anchor="t" rtlCol="false" tIns="0" lIns="0" bIns="0" rIns="0">
            <a:spAutoFit/>
          </a:bodyPr>
          <a:lstStyle/>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EXPRESS TASTE</a:t>
            </a:r>
          </a:p>
        </p:txBody>
      </p:sp>
      <p:sp>
        <p:nvSpPr>
          <p:cNvPr name="TextBox 19" id="19"/>
          <p:cNvSpPr txBox="true"/>
          <p:nvPr/>
        </p:nvSpPr>
        <p:spPr>
          <a:xfrm rot="0">
            <a:off x="5120750" y="5777136"/>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20" id="20"/>
          <p:cNvSpPr txBox="true"/>
          <p:nvPr/>
        </p:nvSpPr>
        <p:spPr>
          <a:xfrm rot="0">
            <a:off x="5120750" y="657188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21" id="21"/>
          <p:cNvSpPr txBox="true"/>
          <p:nvPr/>
        </p:nvSpPr>
        <p:spPr>
          <a:xfrm rot="0">
            <a:off x="5120750" y="73624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07</a:t>
            </a:r>
          </a:p>
        </p:txBody>
      </p:sp>
      <p:sp>
        <p:nvSpPr>
          <p:cNvPr name="TextBox 22" id="22"/>
          <p:cNvSpPr txBox="true"/>
          <p:nvPr/>
        </p:nvSpPr>
        <p:spPr>
          <a:xfrm rot="0">
            <a:off x="6444383" y="2692621"/>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SITUACIÓN ACTUAL</a:t>
            </a:r>
          </a:p>
        </p:txBody>
      </p:sp>
      <p:sp>
        <p:nvSpPr>
          <p:cNvPr name="TextBox 23" id="23"/>
          <p:cNvSpPr txBox="true"/>
          <p:nvPr/>
        </p:nvSpPr>
        <p:spPr>
          <a:xfrm rot="0">
            <a:off x="6441508" y="3489722"/>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PROPUESTA DE SOLUCIÓN</a:t>
            </a:r>
          </a:p>
        </p:txBody>
      </p:sp>
      <p:sp>
        <p:nvSpPr>
          <p:cNvPr name="TextBox 24" id="24"/>
          <p:cNvSpPr txBox="true"/>
          <p:nvPr/>
        </p:nvSpPr>
        <p:spPr>
          <a:xfrm rot="0">
            <a:off x="6441508" y="432135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OBJETIVOS</a:t>
            </a:r>
          </a:p>
        </p:txBody>
      </p:sp>
      <p:sp>
        <p:nvSpPr>
          <p:cNvPr name="TextBox 25" id="25"/>
          <p:cNvSpPr txBox="true"/>
          <p:nvPr/>
        </p:nvSpPr>
        <p:spPr>
          <a:xfrm rot="0">
            <a:off x="5120750" y="81625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08</a:t>
            </a:r>
          </a:p>
        </p:txBody>
      </p:sp>
      <p:sp>
        <p:nvSpPr>
          <p:cNvPr name="TextBox 26" id="26"/>
          <p:cNvSpPr txBox="true"/>
          <p:nvPr/>
        </p:nvSpPr>
        <p:spPr>
          <a:xfrm rot="0">
            <a:off x="6444383" y="8322412"/>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CARTA GANTT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5786359" y="834931"/>
            <a:ext cx="7157304" cy="1005840"/>
          </a:xfrm>
          <a:prstGeom prst="rect">
            <a:avLst/>
          </a:prstGeom>
        </p:spPr>
        <p:txBody>
          <a:bodyPr anchor="t" rtlCol="false" tIns="0" lIns="0" bIns="0" rIns="0">
            <a:spAutoFit/>
          </a:bodyPr>
          <a:lstStyle/>
          <a:p>
            <a:pPr algn="l">
              <a:lnSpc>
                <a:spcPts val="8280"/>
              </a:lnSpc>
            </a:pPr>
            <a:r>
              <a:rPr lang="en-US" b="true" sz="6000" spc="588">
                <a:solidFill>
                  <a:srgbClr val="231F20"/>
                </a:solidFill>
                <a:latin typeface="Oswald Bold"/>
                <a:ea typeface="Oswald Bold"/>
                <a:cs typeface="Oswald Bold"/>
                <a:sym typeface="Oswald Bold"/>
              </a:rPr>
              <a:t>SITUACIÓN ACTUAL</a:t>
            </a:r>
          </a:p>
        </p:txBody>
      </p:sp>
      <p:sp>
        <p:nvSpPr>
          <p:cNvPr name="TextBox 3" id="3"/>
          <p:cNvSpPr txBox="true"/>
          <p:nvPr/>
        </p:nvSpPr>
        <p:spPr>
          <a:xfrm rot="0">
            <a:off x="1282809" y="3328820"/>
            <a:ext cx="16164404" cy="3219102"/>
          </a:xfrm>
          <a:prstGeom prst="rect">
            <a:avLst/>
          </a:prstGeom>
        </p:spPr>
        <p:txBody>
          <a:bodyPr anchor="t" rtlCol="false" tIns="0" lIns="0" bIns="0" rIns="0">
            <a:spAutoFit/>
          </a:bodyPr>
          <a:lstStyle/>
          <a:p>
            <a:pPr algn="ctr">
              <a:lnSpc>
                <a:spcPts val="4281"/>
              </a:lnSpc>
              <a:spcBef>
                <a:spcPct val="0"/>
              </a:spcBef>
            </a:pPr>
            <a:r>
              <a:rPr lang="en-US" sz="3102" spc="304">
                <a:solidFill>
                  <a:srgbClr val="231F20"/>
                </a:solidFill>
                <a:latin typeface="DM Sans"/>
                <a:ea typeface="DM Sans"/>
                <a:cs typeface="DM Sans"/>
                <a:sym typeface="DM Sans"/>
              </a:rPr>
              <a:t>En muchos restaurantes la gestión de pedidos depende únicamente del garzón, lo que provoca esperas y errores frecuentes en horas de alta demanda. Actualmente, no se ofrece una aplicación para clientes, por lo que toda la atención se concentra en el personal de servicio. También ocurren fugas de clientes que se van sin pagar entre otras.</a:t>
            </a:r>
          </a:p>
          <a:p>
            <a:pPr algn="ctr">
              <a:lnSpc>
                <a:spcPts val="4281"/>
              </a:lnSpc>
              <a:spcBef>
                <a:spcPct val="0"/>
              </a:spcBef>
            </a:pPr>
          </a:p>
        </p:txBody>
      </p:sp>
      <p:sp>
        <p:nvSpPr>
          <p:cNvPr name="Freeform 4" id="4"/>
          <p:cNvSpPr/>
          <p:nvPr/>
        </p:nvSpPr>
        <p:spPr>
          <a:xfrm flipH="false" flipV="false" rot="-6047625">
            <a:off x="13759962" y="-724573"/>
            <a:ext cx="6820607" cy="6287360"/>
          </a:xfrm>
          <a:custGeom>
            <a:avLst/>
            <a:gdLst/>
            <a:ahLst/>
            <a:cxnLst/>
            <a:rect r="r" b="b" t="t" l="l"/>
            <a:pathLst>
              <a:path h="6287360" w="6820607">
                <a:moveTo>
                  <a:pt x="0" y="0"/>
                </a:moveTo>
                <a:lnTo>
                  <a:pt x="6820607" y="0"/>
                </a:lnTo>
                <a:lnTo>
                  <a:pt x="6820607" y="6287360"/>
                </a:lnTo>
                <a:lnTo>
                  <a:pt x="0" y="6287360"/>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4299560" y="1161184"/>
            <a:ext cx="9688880" cy="1005840"/>
          </a:xfrm>
          <a:prstGeom prst="rect">
            <a:avLst/>
          </a:prstGeom>
        </p:spPr>
        <p:txBody>
          <a:bodyPr anchor="t" rtlCol="false" tIns="0" lIns="0" bIns="0" rIns="0">
            <a:spAutoFit/>
          </a:bodyPr>
          <a:lstStyle/>
          <a:p>
            <a:pPr algn="l">
              <a:lnSpc>
                <a:spcPts val="8280"/>
              </a:lnSpc>
            </a:pPr>
            <a:r>
              <a:rPr lang="en-US" b="true" sz="6000" spc="588">
                <a:solidFill>
                  <a:srgbClr val="231F20"/>
                </a:solidFill>
                <a:latin typeface="Oswald Bold"/>
                <a:ea typeface="Oswald Bold"/>
                <a:cs typeface="Oswald Bold"/>
                <a:sym typeface="Oswald Bold"/>
              </a:rPr>
              <a:t>PROPUESTA DE SOLUCIÓN</a:t>
            </a:r>
          </a:p>
        </p:txBody>
      </p:sp>
      <p:sp>
        <p:nvSpPr>
          <p:cNvPr name="TextBox 3" id="3"/>
          <p:cNvSpPr txBox="true"/>
          <p:nvPr/>
        </p:nvSpPr>
        <p:spPr>
          <a:xfrm rot="0">
            <a:off x="1069444" y="3207106"/>
            <a:ext cx="16149111" cy="4242321"/>
          </a:xfrm>
          <a:prstGeom prst="rect">
            <a:avLst/>
          </a:prstGeom>
        </p:spPr>
        <p:txBody>
          <a:bodyPr anchor="t" rtlCol="false" tIns="0" lIns="0" bIns="0" rIns="0">
            <a:spAutoFit/>
          </a:bodyPr>
          <a:lstStyle/>
          <a:p>
            <a:pPr algn="just">
              <a:lnSpc>
                <a:spcPts val="3763"/>
              </a:lnSpc>
              <a:spcBef>
                <a:spcPct val="0"/>
              </a:spcBef>
            </a:pPr>
            <a:r>
              <a:rPr lang="en-US" sz="2727" spc="267">
                <a:solidFill>
                  <a:srgbClr val="231F20"/>
                </a:solidFill>
                <a:latin typeface="DM Sans"/>
                <a:ea typeface="DM Sans"/>
                <a:cs typeface="DM Sans"/>
                <a:sym typeface="DM Sans"/>
              </a:rPr>
              <a:t>La</a:t>
            </a:r>
            <a:r>
              <a:rPr lang="en-US" sz="2727" spc="267">
                <a:solidFill>
                  <a:srgbClr val="231F20"/>
                </a:solidFill>
                <a:latin typeface="DM Sans"/>
                <a:ea typeface="DM Sans"/>
                <a:cs typeface="DM Sans"/>
                <a:sym typeface="DM Sans"/>
              </a:rPr>
              <a:t> propuesta consiste en implementar Express Taste como un sistema digital que modernice la gestión de pedidos en restaurantes a través de dos modalidades: el uso de dispositivos instalados en cada mesa y una aplicación móvil para los garzones. Con los dispositivos en mesa, los clientes podrán revisar la carta digital, realizar su pedido y efectuar el pago de forma inmediata, lo que asegura la disminución de fugas, ya que el cobro se realiza antes de que la orden llegue a cocina. En los locales que no cuenten con dispositivos por mesa, la aplicación para el garzón permitirá gestionar pedidos y mesas de manera ágil, enviando la información en tiempo real a cocina y a la caja. </a:t>
            </a:r>
          </a:p>
        </p:txBody>
      </p:sp>
      <p:sp>
        <p:nvSpPr>
          <p:cNvPr name="Freeform 4" id="4"/>
          <p:cNvSpPr/>
          <p:nvPr/>
        </p:nvSpPr>
        <p:spPr>
          <a:xfrm flipH="false" flipV="false" rot="-6047625">
            <a:off x="13759962" y="-724573"/>
            <a:ext cx="6820607" cy="6287360"/>
          </a:xfrm>
          <a:custGeom>
            <a:avLst/>
            <a:gdLst/>
            <a:ahLst/>
            <a:cxnLst/>
            <a:rect r="r" b="b" t="t" l="l"/>
            <a:pathLst>
              <a:path h="6287360" w="6820607">
                <a:moveTo>
                  <a:pt x="0" y="0"/>
                </a:moveTo>
                <a:lnTo>
                  <a:pt x="6820607" y="0"/>
                </a:lnTo>
                <a:lnTo>
                  <a:pt x="6820607" y="6287360"/>
                </a:lnTo>
                <a:lnTo>
                  <a:pt x="0" y="6287360"/>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242191" y="8281332"/>
            <a:ext cx="897473" cy="863054"/>
          </a:xfrm>
          <a:custGeom>
            <a:avLst/>
            <a:gdLst/>
            <a:ahLst/>
            <a:cxnLst/>
            <a:rect r="r" b="b" t="t" l="l"/>
            <a:pathLst>
              <a:path h="863054" w="897473">
                <a:moveTo>
                  <a:pt x="0" y="0"/>
                </a:moveTo>
                <a:lnTo>
                  <a:pt x="897473" y="0"/>
                </a:lnTo>
                <a:lnTo>
                  <a:pt x="897473" y="863054"/>
                </a:lnTo>
                <a:lnTo>
                  <a:pt x="0" y="8630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5758108" y="9141039"/>
            <a:ext cx="1865640" cy="579456"/>
          </a:xfrm>
          <a:prstGeom prst="rect">
            <a:avLst/>
          </a:prstGeom>
        </p:spPr>
        <p:txBody>
          <a:bodyPr anchor="t" rtlCol="false" tIns="0" lIns="0" bIns="0" rIns="0">
            <a:spAutoFit/>
          </a:bodyPr>
          <a:lstStyle/>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EXPRESS TASTE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5555302" y="694287"/>
            <a:ext cx="7177396" cy="1005840"/>
          </a:xfrm>
          <a:prstGeom prst="rect">
            <a:avLst/>
          </a:prstGeom>
        </p:spPr>
        <p:txBody>
          <a:bodyPr anchor="t" rtlCol="false" tIns="0" lIns="0" bIns="0" rIns="0">
            <a:spAutoFit/>
          </a:bodyPr>
          <a:lstStyle/>
          <a:p>
            <a:pPr algn="l">
              <a:lnSpc>
                <a:spcPts val="8280"/>
              </a:lnSpc>
            </a:pPr>
            <a:r>
              <a:rPr lang="en-US" b="true" sz="6000" spc="588">
                <a:solidFill>
                  <a:srgbClr val="231F20"/>
                </a:solidFill>
                <a:latin typeface="Oswald Bold"/>
                <a:ea typeface="Oswald Bold"/>
                <a:cs typeface="Oswald Bold"/>
                <a:sym typeface="Oswald Bold"/>
              </a:rPr>
              <a:t>OBJETIVO GENERAL</a:t>
            </a:r>
          </a:p>
        </p:txBody>
      </p:sp>
      <p:sp>
        <p:nvSpPr>
          <p:cNvPr name="TextBox 3" id="3"/>
          <p:cNvSpPr txBox="true"/>
          <p:nvPr/>
        </p:nvSpPr>
        <p:spPr>
          <a:xfrm rot="0">
            <a:off x="764886" y="1947529"/>
            <a:ext cx="16758229" cy="2116309"/>
          </a:xfrm>
          <a:prstGeom prst="rect">
            <a:avLst/>
          </a:prstGeom>
        </p:spPr>
        <p:txBody>
          <a:bodyPr anchor="t" rtlCol="false" tIns="0" lIns="0" bIns="0" rIns="0">
            <a:spAutoFit/>
          </a:bodyPr>
          <a:lstStyle/>
          <a:p>
            <a:pPr algn="just">
              <a:lnSpc>
                <a:spcPts val="3388"/>
              </a:lnSpc>
              <a:spcBef>
                <a:spcPct val="0"/>
              </a:spcBef>
            </a:pPr>
            <a:r>
              <a:rPr lang="en-US" sz="2455" spc="240">
                <a:solidFill>
                  <a:srgbClr val="231F20"/>
                </a:solidFill>
                <a:latin typeface="DM Sans"/>
                <a:ea typeface="DM Sans"/>
                <a:cs typeface="DM Sans"/>
                <a:sym typeface="DM Sans"/>
              </a:rPr>
              <a:t>Desar</a:t>
            </a:r>
            <a:r>
              <a:rPr lang="en-US" sz="2455" spc="240">
                <a:solidFill>
                  <a:srgbClr val="231F20"/>
                </a:solidFill>
                <a:latin typeface="DM Sans"/>
                <a:ea typeface="DM Sans"/>
                <a:cs typeface="DM Sans"/>
                <a:sym typeface="DM Sans"/>
              </a:rPr>
              <a:t>rollar e implementar el sistema Express Taste que permita optimizar la gestión de pedidos en restaurantes mediante dispositivos en mesa y una aplicación para garzones, con el fin de mejorar la experiencia del cliente, reducir tiempos de espera, minimizar errores en la atención y asegurar el pago anticipado para disminuir la fuga de ventas.</a:t>
            </a:r>
          </a:p>
          <a:p>
            <a:pPr algn="just">
              <a:lnSpc>
                <a:spcPts val="3388"/>
              </a:lnSpc>
              <a:spcBef>
                <a:spcPct val="0"/>
              </a:spcBef>
            </a:pPr>
          </a:p>
        </p:txBody>
      </p:sp>
      <p:sp>
        <p:nvSpPr>
          <p:cNvPr name="Freeform 4" id="4"/>
          <p:cNvSpPr/>
          <p:nvPr/>
        </p:nvSpPr>
        <p:spPr>
          <a:xfrm flipH="false" flipV="false" rot="-6047625">
            <a:off x="13759962" y="-724573"/>
            <a:ext cx="6820607" cy="6287360"/>
          </a:xfrm>
          <a:custGeom>
            <a:avLst/>
            <a:gdLst/>
            <a:ahLst/>
            <a:cxnLst/>
            <a:rect r="r" b="b" t="t" l="l"/>
            <a:pathLst>
              <a:path h="6287360" w="6820607">
                <a:moveTo>
                  <a:pt x="0" y="0"/>
                </a:moveTo>
                <a:lnTo>
                  <a:pt x="6820607" y="0"/>
                </a:lnTo>
                <a:lnTo>
                  <a:pt x="6820607" y="6287360"/>
                </a:lnTo>
                <a:lnTo>
                  <a:pt x="0" y="6287360"/>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872178" y="4254089"/>
            <a:ext cx="9066032" cy="1005840"/>
          </a:xfrm>
          <a:prstGeom prst="rect">
            <a:avLst/>
          </a:prstGeom>
        </p:spPr>
        <p:txBody>
          <a:bodyPr anchor="t" rtlCol="false" tIns="0" lIns="0" bIns="0" rIns="0">
            <a:spAutoFit/>
          </a:bodyPr>
          <a:lstStyle/>
          <a:p>
            <a:pPr algn="l">
              <a:lnSpc>
                <a:spcPts val="8280"/>
              </a:lnSpc>
            </a:pPr>
            <a:r>
              <a:rPr lang="en-US" b="true" sz="6000" spc="588">
                <a:solidFill>
                  <a:srgbClr val="231F20"/>
                </a:solidFill>
                <a:latin typeface="Oswald Bold"/>
                <a:ea typeface="Oswald Bold"/>
                <a:cs typeface="Oswald Bold"/>
                <a:sym typeface="Oswald Bold"/>
              </a:rPr>
              <a:t>OBJETIVOS ESPECÍFICOS</a:t>
            </a:r>
          </a:p>
        </p:txBody>
      </p:sp>
      <p:sp>
        <p:nvSpPr>
          <p:cNvPr name="TextBox 6" id="6"/>
          <p:cNvSpPr txBox="true"/>
          <p:nvPr/>
        </p:nvSpPr>
        <p:spPr>
          <a:xfrm rot="0">
            <a:off x="839883" y="5583779"/>
            <a:ext cx="16608233" cy="2295658"/>
          </a:xfrm>
          <a:prstGeom prst="rect">
            <a:avLst/>
          </a:prstGeom>
        </p:spPr>
        <p:txBody>
          <a:bodyPr anchor="t" rtlCol="false" tIns="0" lIns="0" bIns="0" rIns="0">
            <a:spAutoFit/>
          </a:bodyPr>
          <a:lstStyle/>
          <a:p>
            <a:pPr algn="just" marL="409646" indent="-204823" lvl="1">
              <a:lnSpc>
                <a:spcPts val="2618"/>
              </a:lnSpc>
              <a:buFont typeface="Arial"/>
              <a:buChar char="•"/>
            </a:pPr>
            <a:r>
              <a:rPr lang="en-US" sz="1897" spc="185">
                <a:solidFill>
                  <a:srgbClr val="231F20"/>
                </a:solidFill>
                <a:latin typeface="DM Sans"/>
                <a:ea typeface="DM Sans"/>
                <a:cs typeface="DM Sans"/>
                <a:sym typeface="DM Sans"/>
              </a:rPr>
              <a:t>Diseñar e implementar una carta digital interactiva accesible desde dispositivos en cada mesa.</a:t>
            </a:r>
          </a:p>
          <a:p>
            <a:pPr algn="just" marL="409646" indent="-204823" lvl="1">
              <a:lnSpc>
                <a:spcPts val="2618"/>
              </a:lnSpc>
              <a:buFont typeface="Arial"/>
              <a:buChar char="•"/>
            </a:pPr>
            <a:r>
              <a:rPr lang="en-US" sz="1897" spc="185">
                <a:solidFill>
                  <a:srgbClr val="231F20"/>
                </a:solidFill>
                <a:latin typeface="DM Sans"/>
                <a:ea typeface="DM Sans"/>
                <a:cs typeface="DM Sans"/>
                <a:sym typeface="DM Sans"/>
              </a:rPr>
              <a:t>Incorporar un sistema de pago en línea que permita realizar el cobro al momento de generar el pedido, disminuyendo el riesgo de fuga.</a:t>
            </a:r>
          </a:p>
          <a:p>
            <a:pPr algn="just" marL="409646" indent="-204823" lvl="1">
              <a:lnSpc>
                <a:spcPts val="2618"/>
              </a:lnSpc>
              <a:buFont typeface="Arial"/>
              <a:buChar char="•"/>
            </a:pPr>
            <a:r>
              <a:rPr lang="en-US" sz="1897" spc="185">
                <a:solidFill>
                  <a:srgbClr val="231F20"/>
                </a:solidFill>
                <a:latin typeface="DM Sans"/>
                <a:ea typeface="DM Sans"/>
                <a:cs typeface="DM Sans"/>
                <a:sym typeface="DM Sans"/>
              </a:rPr>
              <a:t>Desarrollar una aplicación móvil para garzones que facilite la gestión de mesas y pedidos en tiempo real.</a:t>
            </a:r>
          </a:p>
          <a:p>
            <a:pPr algn="just" marL="409646" indent="-204823" lvl="1">
              <a:lnSpc>
                <a:spcPts val="2618"/>
              </a:lnSpc>
              <a:buFont typeface="Arial"/>
              <a:buChar char="•"/>
            </a:pPr>
            <a:r>
              <a:rPr lang="en-US" sz="1897" spc="185">
                <a:solidFill>
                  <a:srgbClr val="231F20"/>
                </a:solidFill>
                <a:latin typeface="DM Sans"/>
                <a:ea typeface="DM Sans"/>
                <a:cs typeface="DM Sans"/>
                <a:sym typeface="DM Sans"/>
              </a:rPr>
              <a:t>Implementar la comunicación en tiempo real entre el sistema de pedidos, cocina y caja para optimizar los tiempos de atención.</a:t>
            </a:r>
          </a:p>
          <a:p>
            <a:pPr algn="just" marL="409646" indent="-204823" lvl="1">
              <a:lnSpc>
                <a:spcPts val="2618"/>
              </a:lnSpc>
              <a:buFont typeface="Arial"/>
              <a:buChar char="•"/>
            </a:pPr>
            <a:r>
              <a:rPr lang="en-US" sz="1897" spc="185">
                <a:solidFill>
                  <a:srgbClr val="231F20"/>
                </a:solidFill>
                <a:latin typeface="DM Sans"/>
                <a:ea typeface="DM Sans"/>
                <a:cs typeface="DM Sans"/>
                <a:sym typeface="DM Sans"/>
              </a:rPr>
              <a:t>Evaluar la usabilidad del sistema con clientes y personal de servicio para garantizar una experiencia fluida y eficiente.</a:t>
            </a:r>
          </a:p>
        </p:txBody>
      </p:sp>
      <p:sp>
        <p:nvSpPr>
          <p:cNvPr name="Freeform 7" id="7"/>
          <p:cNvSpPr/>
          <p:nvPr/>
        </p:nvSpPr>
        <p:spPr>
          <a:xfrm flipH="false" flipV="false" rot="0">
            <a:off x="16242191" y="8281332"/>
            <a:ext cx="897473" cy="863054"/>
          </a:xfrm>
          <a:custGeom>
            <a:avLst/>
            <a:gdLst/>
            <a:ahLst/>
            <a:cxnLst/>
            <a:rect r="r" b="b" t="t" l="l"/>
            <a:pathLst>
              <a:path h="863054" w="897473">
                <a:moveTo>
                  <a:pt x="0" y="0"/>
                </a:moveTo>
                <a:lnTo>
                  <a:pt x="897473" y="0"/>
                </a:lnTo>
                <a:lnTo>
                  <a:pt x="897473" y="863054"/>
                </a:lnTo>
                <a:lnTo>
                  <a:pt x="0" y="8630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5758108" y="9141039"/>
            <a:ext cx="1865640" cy="579456"/>
          </a:xfrm>
          <a:prstGeom prst="rect">
            <a:avLst/>
          </a:prstGeom>
        </p:spPr>
        <p:txBody>
          <a:bodyPr anchor="t" rtlCol="false" tIns="0" lIns="0" bIns="0" rIns="0">
            <a:spAutoFit/>
          </a:bodyPr>
          <a:lstStyle/>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EXPRESS TASTE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4" id="4"/>
          <p:cNvGrpSpPr/>
          <p:nvPr/>
        </p:nvGrpSpPr>
        <p:grpSpPr>
          <a:xfrm rot="0">
            <a:off x="2142191" y="3396305"/>
            <a:ext cx="9610044" cy="1948998"/>
            <a:chOff x="0" y="0"/>
            <a:chExt cx="3682024" cy="746746"/>
          </a:xfrm>
        </p:grpSpPr>
        <p:sp>
          <p:nvSpPr>
            <p:cNvPr name="Freeform 5" id="5"/>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6" id="6"/>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2270806" y="8225453"/>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8" id="8"/>
          <p:cNvSpPr/>
          <p:nvPr/>
        </p:nvSpPr>
        <p:spPr>
          <a:xfrm flipH="false" flipV="false" rot="0">
            <a:off x="-414406" y="7341318"/>
            <a:ext cx="3828658" cy="3681825"/>
          </a:xfrm>
          <a:custGeom>
            <a:avLst/>
            <a:gdLst/>
            <a:ahLst/>
            <a:cxnLst/>
            <a:rect r="r" b="b" t="t" l="l"/>
            <a:pathLst>
              <a:path h="3681825" w="3828658">
                <a:moveTo>
                  <a:pt x="0" y="0"/>
                </a:moveTo>
                <a:lnTo>
                  <a:pt x="3828658" y="0"/>
                </a:lnTo>
                <a:lnTo>
                  <a:pt x="3828658" y="3681825"/>
                </a:lnTo>
                <a:lnTo>
                  <a:pt x="0" y="3681825"/>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0" id="10"/>
          <p:cNvGrpSpPr/>
          <p:nvPr/>
        </p:nvGrpSpPr>
        <p:grpSpPr>
          <a:xfrm rot="0">
            <a:off x="2142191" y="5777447"/>
            <a:ext cx="9610044" cy="2947970"/>
            <a:chOff x="0" y="0"/>
            <a:chExt cx="3682024" cy="1129495"/>
          </a:xfrm>
        </p:grpSpPr>
        <p:sp>
          <p:nvSpPr>
            <p:cNvPr name="Freeform 11" id="11"/>
            <p:cNvSpPr/>
            <p:nvPr/>
          </p:nvSpPr>
          <p:spPr>
            <a:xfrm flipH="false" flipV="false" rot="0">
              <a:off x="0" y="0"/>
              <a:ext cx="3682024" cy="1129495"/>
            </a:xfrm>
            <a:custGeom>
              <a:avLst/>
              <a:gdLst/>
              <a:ahLst/>
              <a:cxnLst/>
              <a:rect r="r" b="b" t="t" l="l"/>
              <a:pathLst>
                <a:path h="1129495" w="3682024">
                  <a:moveTo>
                    <a:pt x="0" y="0"/>
                  </a:moveTo>
                  <a:lnTo>
                    <a:pt x="3682024" y="0"/>
                  </a:lnTo>
                  <a:lnTo>
                    <a:pt x="3682024" y="1129495"/>
                  </a:lnTo>
                  <a:lnTo>
                    <a:pt x="0" y="1129495"/>
                  </a:lnTo>
                  <a:close/>
                </a:path>
              </a:pathLst>
            </a:custGeom>
            <a:solidFill>
              <a:srgbClr val="EFEFEF"/>
            </a:solidFill>
          </p:spPr>
        </p:sp>
        <p:sp>
          <p:nvSpPr>
            <p:cNvPr name="TextBox 12" id="12"/>
            <p:cNvSpPr txBox="true"/>
            <p:nvPr/>
          </p:nvSpPr>
          <p:spPr>
            <a:xfrm>
              <a:off x="0" y="-19050"/>
              <a:ext cx="3682024" cy="1148545"/>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12390456" y="249010"/>
            <a:ext cx="5404651" cy="9598661"/>
          </a:xfrm>
          <a:custGeom>
            <a:avLst/>
            <a:gdLst/>
            <a:ahLst/>
            <a:cxnLst/>
            <a:rect r="r" b="b" t="t" l="l"/>
            <a:pathLst>
              <a:path h="9598661" w="5404651">
                <a:moveTo>
                  <a:pt x="0" y="0"/>
                </a:moveTo>
                <a:lnTo>
                  <a:pt x="5404652" y="0"/>
                </a:lnTo>
                <a:lnTo>
                  <a:pt x="5404652" y="9598661"/>
                </a:lnTo>
                <a:lnTo>
                  <a:pt x="0" y="9598661"/>
                </a:lnTo>
                <a:lnTo>
                  <a:pt x="0" y="0"/>
                </a:lnTo>
                <a:close/>
              </a:path>
            </a:pathLst>
          </a:custGeom>
          <a:blipFill>
            <a:blip r:embed="rId6"/>
            <a:stretch>
              <a:fillRect l="0" t="0" r="0" b="0"/>
            </a:stretch>
          </a:blipFill>
        </p:spPr>
      </p:sp>
      <p:sp>
        <p:nvSpPr>
          <p:cNvPr name="Freeform 14" id="14"/>
          <p:cNvSpPr/>
          <p:nvPr/>
        </p:nvSpPr>
        <p:spPr>
          <a:xfrm flipH="false" flipV="false" rot="0">
            <a:off x="2724907" y="3649118"/>
            <a:ext cx="689345" cy="1152432"/>
          </a:xfrm>
          <a:custGeom>
            <a:avLst/>
            <a:gdLst/>
            <a:ahLst/>
            <a:cxnLst/>
            <a:rect r="r" b="b" t="t" l="l"/>
            <a:pathLst>
              <a:path h="1152432" w="689345">
                <a:moveTo>
                  <a:pt x="0" y="0"/>
                </a:moveTo>
                <a:lnTo>
                  <a:pt x="689345" y="0"/>
                </a:lnTo>
                <a:lnTo>
                  <a:pt x="689345" y="1152432"/>
                </a:lnTo>
                <a:lnTo>
                  <a:pt x="0" y="11524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2599591" y="6242727"/>
            <a:ext cx="994724" cy="1098591"/>
          </a:xfrm>
          <a:custGeom>
            <a:avLst/>
            <a:gdLst/>
            <a:ahLst/>
            <a:cxnLst/>
            <a:rect r="r" b="b" t="t" l="l"/>
            <a:pathLst>
              <a:path h="1098591" w="994724">
                <a:moveTo>
                  <a:pt x="0" y="0"/>
                </a:moveTo>
                <a:lnTo>
                  <a:pt x="994724" y="0"/>
                </a:lnTo>
                <a:lnTo>
                  <a:pt x="994724" y="1098591"/>
                </a:lnTo>
                <a:lnTo>
                  <a:pt x="0" y="109859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2142191" y="964805"/>
            <a:ext cx="7416941" cy="2053590"/>
          </a:xfrm>
          <a:prstGeom prst="rect">
            <a:avLst/>
          </a:prstGeom>
        </p:spPr>
        <p:txBody>
          <a:bodyPr anchor="t" rtlCol="false" tIns="0" lIns="0" bIns="0" rIns="0">
            <a:spAutoFit/>
          </a:bodyPr>
          <a:lstStyle/>
          <a:p>
            <a:pPr algn="l">
              <a:lnSpc>
                <a:spcPts val="8280"/>
              </a:lnSpc>
            </a:pPr>
            <a:r>
              <a:rPr lang="en-US" b="true" sz="6000" spc="588">
                <a:solidFill>
                  <a:srgbClr val="231F20"/>
                </a:solidFill>
                <a:latin typeface="Oswald Bold"/>
                <a:ea typeface="Oswald Bold"/>
                <a:cs typeface="Oswald Bold"/>
                <a:sym typeface="Oswald Bold"/>
              </a:rPr>
              <a:t>¿QUÉ ES EXPRESS TASTE?</a:t>
            </a:r>
          </a:p>
        </p:txBody>
      </p:sp>
      <p:sp>
        <p:nvSpPr>
          <p:cNvPr name="TextBox 17" id="17"/>
          <p:cNvSpPr txBox="true"/>
          <p:nvPr/>
        </p:nvSpPr>
        <p:spPr>
          <a:xfrm rot="0">
            <a:off x="3908899" y="3624745"/>
            <a:ext cx="7132181" cy="1153554"/>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ea typeface="DM Sans"/>
                <a:cs typeface="DM Sans"/>
                <a:sym typeface="DM Sans"/>
              </a:rPr>
              <a:t>Es un servicio que simplifica las ordenes de los comensales, para que puedan pedir desde la mesa del local.</a:t>
            </a:r>
          </a:p>
        </p:txBody>
      </p:sp>
      <p:sp>
        <p:nvSpPr>
          <p:cNvPr name="TextBox 18" id="18"/>
          <p:cNvSpPr txBox="true"/>
          <p:nvPr/>
        </p:nvSpPr>
        <p:spPr>
          <a:xfrm rot="0">
            <a:off x="3908899" y="6005886"/>
            <a:ext cx="7132181" cy="1140095"/>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Se desarrollará una aplicación móvil y una aplicación web. Utilizando para su desarrollo: </a:t>
            </a:r>
          </a:p>
        </p:txBody>
      </p:sp>
      <p:sp>
        <p:nvSpPr>
          <p:cNvPr name="TextBox 19" id="19"/>
          <p:cNvSpPr txBox="true"/>
          <p:nvPr/>
        </p:nvSpPr>
        <p:spPr>
          <a:xfrm rot="0">
            <a:off x="3908899" y="7288856"/>
            <a:ext cx="2156078" cy="1140095"/>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Web:</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Django</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Templates</a:t>
            </a:r>
          </a:p>
        </p:txBody>
      </p:sp>
      <p:sp>
        <p:nvSpPr>
          <p:cNvPr name="TextBox 20" id="20"/>
          <p:cNvSpPr txBox="true"/>
          <p:nvPr/>
        </p:nvSpPr>
        <p:spPr>
          <a:xfrm rot="0">
            <a:off x="6531199" y="7293693"/>
            <a:ext cx="1887580" cy="1140095"/>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Móvil:</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Ionic</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Angular</a:t>
            </a:r>
          </a:p>
        </p:txBody>
      </p:sp>
      <p:sp>
        <p:nvSpPr>
          <p:cNvPr name="TextBox 21" id="21"/>
          <p:cNvSpPr txBox="true"/>
          <p:nvPr/>
        </p:nvSpPr>
        <p:spPr>
          <a:xfrm rot="0">
            <a:off x="9095054" y="7288856"/>
            <a:ext cx="1887580" cy="759095"/>
          </a:xfrm>
          <a:prstGeom prst="rect">
            <a:avLst/>
          </a:prstGeom>
        </p:spPr>
        <p:txBody>
          <a:bodyPr anchor="t" rtlCol="false" tIns="0" lIns="0" bIns="0" rIns="0">
            <a:spAutoFit/>
          </a:bodyPr>
          <a:lstStyle/>
          <a:p>
            <a:pPr algn="l">
              <a:lnSpc>
                <a:spcPts val="3050"/>
              </a:lnSpc>
            </a:pPr>
            <a:r>
              <a:rPr lang="en-US" sz="2210" spc="216">
                <a:solidFill>
                  <a:srgbClr val="231F20"/>
                </a:solidFill>
                <a:latin typeface="DM Sans"/>
                <a:ea typeface="DM Sans"/>
                <a:cs typeface="DM Sans"/>
                <a:sym typeface="DM Sans"/>
              </a:rPr>
              <a:t>Base Datos:</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MySQL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950749" y="2433383"/>
            <a:ext cx="947122" cy="1438998"/>
          </a:xfrm>
          <a:custGeom>
            <a:avLst/>
            <a:gdLst/>
            <a:ahLst/>
            <a:cxnLst/>
            <a:rect r="r" b="b" t="t" l="l"/>
            <a:pathLst>
              <a:path h="1438998" w="947122">
                <a:moveTo>
                  <a:pt x="0" y="0"/>
                </a:moveTo>
                <a:lnTo>
                  <a:pt x="947122" y="0"/>
                </a:lnTo>
                <a:lnTo>
                  <a:pt x="947122" y="1438998"/>
                </a:lnTo>
                <a:lnTo>
                  <a:pt x="0" y="1438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1220873" y="4291939"/>
            <a:ext cx="15108918"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3173769" y="4042714"/>
            <a:ext cx="501082" cy="50108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1820072" y="5952198"/>
            <a:ext cx="3204526" cy="1557479"/>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Los restaurantes clientes, acceden en la plataforma </a:t>
            </a:r>
            <a:r>
              <a:rPr lang="en-US" b="true" sz="1844" spc="180">
                <a:solidFill>
                  <a:srgbClr val="231F20"/>
                </a:solidFill>
                <a:latin typeface="DM Sans Bold"/>
                <a:ea typeface="DM Sans Bold"/>
                <a:cs typeface="DM Sans Bold"/>
                <a:sym typeface="DM Sans Bold"/>
              </a:rPr>
              <a:t>Express Taste</a:t>
            </a:r>
            <a:r>
              <a:rPr lang="en-US" sz="1844" spc="180">
                <a:solidFill>
                  <a:srgbClr val="231F20"/>
                </a:solidFill>
                <a:latin typeface="DM Sans"/>
                <a:ea typeface="DM Sans"/>
                <a:cs typeface="DM Sans"/>
                <a:sym typeface="DM Sans"/>
              </a:rPr>
              <a:t> y configuran sus menús y precios.</a:t>
            </a:r>
          </a:p>
        </p:txBody>
      </p:sp>
      <p:sp>
        <p:nvSpPr>
          <p:cNvPr name="TextBox 9" id="9"/>
          <p:cNvSpPr txBox="true"/>
          <p:nvPr/>
        </p:nvSpPr>
        <p:spPr>
          <a:xfrm rot="0">
            <a:off x="2879979" y="2652600"/>
            <a:ext cx="1017893" cy="562903"/>
          </a:xfrm>
          <a:prstGeom prst="rect">
            <a:avLst/>
          </a:prstGeom>
        </p:spPr>
        <p:txBody>
          <a:bodyPr anchor="t" rtlCol="false" tIns="0" lIns="0" bIns="0" rIns="0">
            <a:spAutoFit/>
          </a:bodyPr>
          <a:lstStyle/>
          <a:p>
            <a:pPr algn="ctr">
              <a:lnSpc>
                <a:spcPts val="4589"/>
              </a:lnSpc>
            </a:pPr>
            <a:r>
              <a:rPr lang="en-US" b="true" sz="3325" spc="325">
                <a:solidFill>
                  <a:srgbClr val="FFFBFB"/>
                </a:solidFill>
                <a:latin typeface="DM Sans Bold"/>
                <a:ea typeface="DM Sans Bold"/>
                <a:cs typeface="DM Sans Bold"/>
                <a:sym typeface="DM Sans Bold"/>
              </a:rPr>
              <a:t>01</a:t>
            </a:r>
          </a:p>
        </p:txBody>
      </p:sp>
      <p:sp>
        <p:nvSpPr>
          <p:cNvPr name="TextBox 10" id="10"/>
          <p:cNvSpPr txBox="true"/>
          <p:nvPr/>
        </p:nvSpPr>
        <p:spPr>
          <a:xfrm rot="0">
            <a:off x="1690783" y="4743685"/>
            <a:ext cx="3467055" cy="998962"/>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REGISTRO DE RESTAURANTES</a:t>
            </a:r>
          </a:p>
        </p:txBody>
      </p:sp>
      <p:sp>
        <p:nvSpPr>
          <p:cNvPr name="Freeform 11" id="11"/>
          <p:cNvSpPr/>
          <p:nvPr/>
        </p:nvSpPr>
        <p:spPr>
          <a:xfrm flipH="false" flipV="false" rot="0">
            <a:off x="6439049" y="2460841"/>
            <a:ext cx="947122" cy="1438998"/>
          </a:xfrm>
          <a:custGeom>
            <a:avLst/>
            <a:gdLst/>
            <a:ahLst/>
            <a:cxnLst/>
            <a:rect r="r" b="b" t="t" l="l"/>
            <a:pathLst>
              <a:path h="1438998" w="947122">
                <a:moveTo>
                  <a:pt x="0" y="0"/>
                </a:moveTo>
                <a:lnTo>
                  <a:pt x="947122" y="0"/>
                </a:lnTo>
                <a:lnTo>
                  <a:pt x="947122" y="1438998"/>
                </a:lnTo>
                <a:lnTo>
                  <a:pt x="0" y="1438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6662069" y="4042714"/>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6413449" y="2670182"/>
            <a:ext cx="947122" cy="527740"/>
          </a:xfrm>
          <a:prstGeom prst="rect">
            <a:avLst/>
          </a:prstGeom>
        </p:spPr>
        <p:txBody>
          <a:bodyPr anchor="t" rtlCol="false" tIns="0" lIns="0" bIns="0" rIns="0">
            <a:spAutoFit/>
          </a:bodyPr>
          <a:lstStyle/>
          <a:p>
            <a:pPr algn="ctr">
              <a:lnSpc>
                <a:spcPts val="4270"/>
              </a:lnSpc>
            </a:pPr>
            <a:r>
              <a:rPr lang="en-US" b="true" sz="3094" spc="303">
                <a:solidFill>
                  <a:srgbClr val="FFFBFB"/>
                </a:solidFill>
                <a:latin typeface="DM Sans Bold"/>
                <a:ea typeface="DM Sans Bold"/>
                <a:cs typeface="DM Sans Bold"/>
                <a:sym typeface="DM Sans Bold"/>
              </a:rPr>
              <a:t>02</a:t>
            </a:r>
          </a:p>
        </p:txBody>
      </p:sp>
      <p:grpSp>
        <p:nvGrpSpPr>
          <p:cNvPr name="Group 16" id="16"/>
          <p:cNvGrpSpPr/>
          <p:nvPr/>
        </p:nvGrpSpPr>
        <p:grpSpPr>
          <a:xfrm rot="0">
            <a:off x="10152626" y="4042714"/>
            <a:ext cx="501082" cy="50108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8" id="1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9" id="19"/>
          <p:cNvGrpSpPr/>
          <p:nvPr/>
        </p:nvGrpSpPr>
        <p:grpSpPr>
          <a:xfrm rot="0">
            <a:off x="13643183" y="4042714"/>
            <a:ext cx="501082" cy="50108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1" id="21"/>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2" id="22"/>
          <p:cNvSpPr txBox="true"/>
          <p:nvPr/>
        </p:nvSpPr>
        <p:spPr>
          <a:xfrm rot="0">
            <a:off x="5310629" y="5952198"/>
            <a:ext cx="3287773" cy="2185906"/>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Se instala un dispositivo en cada mesa del restaurante que permite a los clientes acceder al menú del restaurante a través de </a:t>
            </a:r>
            <a:r>
              <a:rPr lang="en-US" b="true" sz="1844" spc="180">
                <a:solidFill>
                  <a:srgbClr val="231F20"/>
                </a:solidFill>
                <a:latin typeface="DM Sans Bold"/>
                <a:ea typeface="DM Sans Bold"/>
                <a:cs typeface="DM Sans Bold"/>
                <a:sym typeface="DM Sans Bold"/>
              </a:rPr>
              <a:t>Express Taste</a:t>
            </a:r>
            <a:r>
              <a:rPr lang="en-US" sz="1844" spc="180">
                <a:solidFill>
                  <a:srgbClr val="231F20"/>
                </a:solidFill>
                <a:latin typeface="DM Sans"/>
                <a:ea typeface="DM Sans"/>
                <a:cs typeface="DM Sans"/>
                <a:sym typeface="DM Sans"/>
              </a:rPr>
              <a:t>.</a:t>
            </a:r>
          </a:p>
        </p:txBody>
      </p:sp>
      <p:sp>
        <p:nvSpPr>
          <p:cNvPr name="TextBox 23" id="23"/>
          <p:cNvSpPr txBox="true"/>
          <p:nvPr/>
        </p:nvSpPr>
        <p:spPr>
          <a:xfrm rot="0">
            <a:off x="5521054" y="4743685"/>
            <a:ext cx="2993819" cy="998962"/>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INSTALACIÓN</a:t>
            </a:r>
          </a:p>
          <a:p>
            <a:pPr algn="ctr">
              <a:lnSpc>
                <a:spcPts val="4073"/>
              </a:lnSpc>
            </a:pPr>
            <a:r>
              <a:rPr lang="en-US" b="true" sz="2951" spc="289">
                <a:solidFill>
                  <a:srgbClr val="231F20"/>
                </a:solidFill>
                <a:latin typeface="DM Sans Bold"/>
                <a:ea typeface="DM Sans Bold"/>
                <a:cs typeface="DM Sans Bold"/>
                <a:sym typeface="DM Sans Bold"/>
              </a:rPr>
              <a:t>(SETUP)</a:t>
            </a:r>
          </a:p>
        </p:txBody>
      </p:sp>
      <p:sp>
        <p:nvSpPr>
          <p:cNvPr name="TextBox 24" id="24"/>
          <p:cNvSpPr txBox="true"/>
          <p:nvPr/>
        </p:nvSpPr>
        <p:spPr>
          <a:xfrm rot="0">
            <a:off x="8906258" y="5934736"/>
            <a:ext cx="3204526" cy="1901419"/>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El cliente realiza su pedido a través de la aplicación, la cual ya estará configurada con número de mesa y código de empresa.</a:t>
            </a:r>
          </a:p>
        </p:txBody>
      </p:sp>
      <p:sp>
        <p:nvSpPr>
          <p:cNvPr name="TextBox 25" id="25"/>
          <p:cNvSpPr txBox="true"/>
          <p:nvPr/>
        </p:nvSpPr>
        <p:spPr>
          <a:xfrm rot="0">
            <a:off x="9011611" y="4743685"/>
            <a:ext cx="2993819" cy="998962"/>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REALIZACIÓN DEL PEDIDO</a:t>
            </a:r>
          </a:p>
        </p:txBody>
      </p:sp>
      <p:sp>
        <p:nvSpPr>
          <p:cNvPr name="TextBox 26" id="26"/>
          <p:cNvSpPr txBox="true"/>
          <p:nvPr/>
        </p:nvSpPr>
        <p:spPr>
          <a:xfrm rot="0">
            <a:off x="12291461" y="5952198"/>
            <a:ext cx="3204526" cy="2500119"/>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Una vez que los clientes han realizado su pedido, pueden pagar directamente desde la  aplicación de </a:t>
            </a:r>
            <a:r>
              <a:rPr lang="en-US" b="true" sz="1844" spc="180">
                <a:solidFill>
                  <a:srgbClr val="231F20"/>
                </a:solidFill>
                <a:latin typeface="DM Sans Bold"/>
                <a:ea typeface="DM Sans Bold"/>
                <a:cs typeface="DM Sans Bold"/>
                <a:sym typeface="DM Sans Bold"/>
              </a:rPr>
              <a:t>Express Taste</a:t>
            </a:r>
            <a:r>
              <a:rPr lang="en-US" sz="1844" spc="180">
                <a:solidFill>
                  <a:srgbClr val="231F20"/>
                </a:solidFill>
                <a:latin typeface="DM Sans"/>
                <a:ea typeface="DM Sans"/>
                <a:cs typeface="DM Sans"/>
                <a:sym typeface="DM Sans"/>
              </a:rPr>
              <a:t> utilizando métodos de pago electrónicos</a:t>
            </a:r>
          </a:p>
        </p:txBody>
      </p:sp>
      <p:sp>
        <p:nvSpPr>
          <p:cNvPr name="TextBox 27" id="27"/>
          <p:cNvSpPr txBox="true"/>
          <p:nvPr/>
        </p:nvSpPr>
        <p:spPr>
          <a:xfrm rot="0">
            <a:off x="12502168" y="4743685"/>
            <a:ext cx="2709833" cy="998962"/>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PAGO DEL PEDIDO</a:t>
            </a:r>
          </a:p>
        </p:txBody>
      </p:sp>
      <p:sp>
        <p:nvSpPr>
          <p:cNvPr name="Freeform 28" id="28"/>
          <p:cNvSpPr/>
          <p:nvPr/>
        </p:nvSpPr>
        <p:spPr>
          <a:xfrm flipH="false" flipV="false" rot="0">
            <a:off x="9928351" y="2506640"/>
            <a:ext cx="947122" cy="1438998"/>
          </a:xfrm>
          <a:custGeom>
            <a:avLst/>
            <a:gdLst/>
            <a:ahLst/>
            <a:cxnLst/>
            <a:rect r="r" b="b" t="t" l="l"/>
            <a:pathLst>
              <a:path h="1438998" w="947122">
                <a:moveTo>
                  <a:pt x="0" y="0"/>
                </a:moveTo>
                <a:lnTo>
                  <a:pt x="947123" y="0"/>
                </a:lnTo>
                <a:lnTo>
                  <a:pt x="947123" y="1438998"/>
                </a:lnTo>
                <a:lnTo>
                  <a:pt x="0" y="1438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9" id="29"/>
          <p:cNvSpPr txBox="true"/>
          <p:nvPr/>
        </p:nvSpPr>
        <p:spPr>
          <a:xfrm rot="0">
            <a:off x="9894221" y="2725857"/>
            <a:ext cx="1017893" cy="562861"/>
          </a:xfrm>
          <a:prstGeom prst="rect">
            <a:avLst/>
          </a:prstGeom>
        </p:spPr>
        <p:txBody>
          <a:bodyPr anchor="t" rtlCol="false" tIns="0" lIns="0" bIns="0" rIns="0">
            <a:spAutoFit/>
          </a:bodyPr>
          <a:lstStyle/>
          <a:p>
            <a:pPr algn="ctr">
              <a:lnSpc>
                <a:spcPts val="4589"/>
              </a:lnSpc>
            </a:pPr>
            <a:r>
              <a:rPr lang="en-US" b="true" sz="3325" spc="325">
                <a:solidFill>
                  <a:srgbClr val="FFFBFB"/>
                </a:solidFill>
                <a:latin typeface="DM Sans Bold"/>
                <a:ea typeface="DM Sans Bold"/>
                <a:cs typeface="DM Sans Bold"/>
                <a:sym typeface="DM Sans Bold"/>
              </a:rPr>
              <a:t>03</a:t>
            </a:r>
          </a:p>
        </p:txBody>
      </p:sp>
      <p:sp>
        <p:nvSpPr>
          <p:cNvPr name="Freeform 30" id="30"/>
          <p:cNvSpPr/>
          <p:nvPr/>
        </p:nvSpPr>
        <p:spPr>
          <a:xfrm flipH="false" flipV="false" rot="0">
            <a:off x="13413219" y="2506640"/>
            <a:ext cx="947122" cy="1438998"/>
          </a:xfrm>
          <a:custGeom>
            <a:avLst/>
            <a:gdLst/>
            <a:ahLst/>
            <a:cxnLst/>
            <a:rect r="r" b="b" t="t" l="l"/>
            <a:pathLst>
              <a:path h="1438998" w="947122">
                <a:moveTo>
                  <a:pt x="0" y="0"/>
                </a:moveTo>
                <a:lnTo>
                  <a:pt x="947122" y="0"/>
                </a:lnTo>
                <a:lnTo>
                  <a:pt x="947122" y="1438998"/>
                </a:lnTo>
                <a:lnTo>
                  <a:pt x="0" y="1438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1" id="31"/>
          <p:cNvSpPr txBox="true"/>
          <p:nvPr/>
        </p:nvSpPr>
        <p:spPr>
          <a:xfrm rot="0">
            <a:off x="13377834" y="2725857"/>
            <a:ext cx="1017893" cy="562861"/>
          </a:xfrm>
          <a:prstGeom prst="rect">
            <a:avLst/>
          </a:prstGeom>
        </p:spPr>
        <p:txBody>
          <a:bodyPr anchor="t" rtlCol="false" tIns="0" lIns="0" bIns="0" rIns="0">
            <a:spAutoFit/>
          </a:bodyPr>
          <a:lstStyle/>
          <a:p>
            <a:pPr algn="ctr">
              <a:lnSpc>
                <a:spcPts val="4589"/>
              </a:lnSpc>
            </a:pPr>
            <a:r>
              <a:rPr lang="en-US" b="true" sz="3325" spc="325">
                <a:solidFill>
                  <a:srgbClr val="FFFBFB"/>
                </a:solidFill>
                <a:latin typeface="DM Sans Bold"/>
                <a:ea typeface="DM Sans Bold"/>
                <a:cs typeface="DM Sans Bold"/>
                <a:sym typeface="DM Sans Bold"/>
              </a:rPr>
              <a:t>04</a:t>
            </a:r>
          </a:p>
        </p:txBody>
      </p:sp>
      <p:sp>
        <p:nvSpPr>
          <p:cNvPr name="Freeform 32" id="32"/>
          <p:cNvSpPr/>
          <p:nvPr/>
        </p:nvSpPr>
        <p:spPr>
          <a:xfrm flipH="false" flipV="false" rot="0">
            <a:off x="-520476" y="-302238"/>
            <a:ext cx="3471225" cy="3338100"/>
          </a:xfrm>
          <a:custGeom>
            <a:avLst/>
            <a:gdLst/>
            <a:ahLst/>
            <a:cxnLst/>
            <a:rect r="r" b="b" t="t" l="l"/>
            <a:pathLst>
              <a:path h="3338100" w="3471225">
                <a:moveTo>
                  <a:pt x="0" y="0"/>
                </a:moveTo>
                <a:lnTo>
                  <a:pt x="3471225" y="0"/>
                </a:lnTo>
                <a:lnTo>
                  <a:pt x="3471225" y="3338101"/>
                </a:lnTo>
                <a:lnTo>
                  <a:pt x="0" y="3338101"/>
                </a:lnTo>
                <a:lnTo>
                  <a:pt x="0" y="0"/>
                </a:lnTo>
                <a:close/>
              </a:path>
            </a:pathLst>
          </a:custGeom>
          <a:blipFill>
            <a:blip r:embed="rId5">
              <a:alphaModFix amt="44999"/>
              <a:extLst>
                <a:ext uri="{96DAC541-7B7A-43D3-8B79-37D633B846F1}">
                  <asvg:svgBlip xmlns:asvg="http://schemas.microsoft.com/office/drawing/2016/SVG/main" r:embed="rId6"/>
                </a:ext>
              </a:extLst>
            </a:blip>
            <a:stretch>
              <a:fillRect l="0" t="0" r="0" b="0"/>
            </a:stretch>
          </a:blipFill>
        </p:spPr>
      </p:sp>
      <p:sp>
        <p:nvSpPr>
          <p:cNvPr name="Freeform 33" id="33"/>
          <p:cNvSpPr/>
          <p:nvPr/>
        </p:nvSpPr>
        <p:spPr>
          <a:xfrm flipH="false" flipV="false" rot="0">
            <a:off x="15307034" y="7216545"/>
            <a:ext cx="3207465" cy="3542381"/>
          </a:xfrm>
          <a:custGeom>
            <a:avLst/>
            <a:gdLst/>
            <a:ahLst/>
            <a:cxnLst/>
            <a:rect r="r" b="b" t="t" l="l"/>
            <a:pathLst>
              <a:path h="3542381" w="3207465">
                <a:moveTo>
                  <a:pt x="0" y="0"/>
                </a:moveTo>
                <a:lnTo>
                  <a:pt x="3207465" y="0"/>
                </a:lnTo>
                <a:lnTo>
                  <a:pt x="3207465" y="3542380"/>
                </a:lnTo>
                <a:lnTo>
                  <a:pt x="0" y="3542380"/>
                </a:lnTo>
                <a:lnTo>
                  <a:pt x="0" y="0"/>
                </a:lnTo>
                <a:close/>
              </a:path>
            </a:pathLst>
          </a:custGeom>
          <a:blipFill>
            <a:blip r:embed="rId7">
              <a:alphaModFix amt="75000"/>
              <a:extLst>
                <a:ext uri="{96DAC541-7B7A-43D3-8B79-37D633B846F1}">
                  <asvg:svgBlip xmlns:asvg="http://schemas.microsoft.com/office/drawing/2016/SVG/main" r:embed="rId8"/>
                </a:ext>
              </a:extLst>
            </a:blip>
            <a:stretch>
              <a:fillRect l="0" t="0" r="0" b="0"/>
            </a:stretch>
          </a:blipFill>
        </p:spPr>
      </p:sp>
      <p:sp>
        <p:nvSpPr>
          <p:cNvPr name="TextBox 34" id="34"/>
          <p:cNvSpPr txBox="true"/>
          <p:nvPr/>
        </p:nvSpPr>
        <p:spPr>
          <a:xfrm rot="0">
            <a:off x="5310629" y="569176"/>
            <a:ext cx="7238553" cy="1005840"/>
          </a:xfrm>
          <a:prstGeom prst="rect">
            <a:avLst/>
          </a:prstGeom>
        </p:spPr>
        <p:txBody>
          <a:bodyPr anchor="t" rtlCol="false" tIns="0" lIns="0" bIns="0" rIns="0">
            <a:spAutoFit/>
          </a:bodyPr>
          <a:lstStyle/>
          <a:p>
            <a:pPr algn="l">
              <a:lnSpc>
                <a:spcPts val="8280"/>
              </a:lnSpc>
            </a:pPr>
            <a:r>
              <a:rPr lang="en-US" b="true" sz="6000" spc="588">
                <a:solidFill>
                  <a:srgbClr val="231F20"/>
                </a:solidFill>
                <a:latin typeface="Oswald Bold"/>
                <a:ea typeface="Oswald Bold"/>
                <a:cs typeface="Oswald Bold"/>
                <a:sym typeface="Oswald Bold"/>
              </a:rPr>
              <a:t>¿CÓMO FUNCIONA?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8386058" y="7129404"/>
            <a:ext cx="897473" cy="863054"/>
          </a:xfrm>
          <a:custGeom>
            <a:avLst/>
            <a:gdLst/>
            <a:ahLst/>
            <a:cxnLst/>
            <a:rect r="r" b="b" t="t" l="l"/>
            <a:pathLst>
              <a:path h="863054" w="897473">
                <a:moveTo>
                  <a:pt x="0" y="0"/>
                </a:moveTo>
                <a:lnTo>
                  <a:pt x="897473" y="0"/>
                </a:lnTo>
                <a:lnTo>
                  <a:pt x="897473" y="863054"/>
                </a:lnTo>
                <a:lnTo>
                  <a:pt x="0" y="863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786359" y="834931"/>
            <a:ext cx="6715283" cy="1005840"/>
          </a:xfrm>
          <a:prstGeom prst="rect">
            <a:avLst/>
          </a:prstGeom>
        </p:spPr>
        <p:txBody>
          <a:bodyPr anchor="t" rtlCol="false" tIns="0" lIns="0" bIns="0" rIns="0">
            <a:spAutoFit/>
          </a:bodyPr>
          <a:lstStyle/>
          <a:p>
            <a:pPr algn="l">
              <a:lnSpc>
                <a:spcPts val="8280"/>
              </a:lnSpc>
            </a:pPr>
            <a:r>
              <a:rPr lang="en-US" b="true" sz="6000" spc="588">
                <a:solidFill>
                  <a:srgbClr val="231F20"/>
                </a:solidFill>
                <a:latin typeface="Oswald Bold"/>
                <a:ea typeface="Oswald Bold"/>
                <a:cs typeface="Oswald Bold"/>
                <a:sym typeface="Oswald Bold"/>
              </a:rPr>
              <a:t>PLATAFORMA WEB</a:t>
            </a:r>
          </a:p>
        </p:txBody>
      </p:sp>
      <p:sp>
        <p:nvSpPr>
          <p:cNvPr name="Freeform 4" id="4"/>
          <p:cNvSpPr/>
          <p:nvPr/>
        </p:nvSpPr>
        <p:spPr>
          <a:xfrm flipH="false" flipV="false" rot="-6047625">
            <a:off x="14461620" y="4417251"/>
            <a:ext cx="6820607" cy="6287360"/>
          </a:xfrm>
          <a:custGeom>
            <a:avLst/>
            <a:gdLst/>
            <a:ahLst/>
            <a:cxnLst/>
            <a:rect r="r" b="b" t="t" l="l"/>
            <a:pathLst>
              <a:path h="6287360" w="6820607">
                <a:moveTo>
                  <a:pt x="0" y="0"/>
                </a:moveTo>
                <a:lnTo>
                  <a:pt x="6820608" y="0"/>
                </a:lnTo>
                <a:lnTo>
                  <a:pt x="6820608" y="6287360"/>
                </a:lnTo>
                <a:lnTo>
                  <a:pt x="0" y="6287360"/>
                </a:lnTo>
                <a:lnTo>
                  <a:pt x="0" y="0"/>
                </a:lnTo>
                <a:close/>
              </a:path>
            </a:pathLst>
          </a:custGeom>
          <a:blipFill>
            <a:blip r:embed="rId4">
              <a:alphaModFix amt="20999"/>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80048" y="2341607"/>
            <a:ext cx="15497766" cy="3355409"/>
          </a:xfrm>
          <a:prstGeom prst="rect">
            <a:avLst/>
          </a:prstGeom>
        </p:spPr>
        <p:txBody>
          <a:bodyPr anchor="t" rtlCol="false" tIns="0" lIns="0" bIns="0" rIns="0">
            <a:spAutoFit/>
          </a:bodyPr>
          <a:lstStyle/>
          <a:p>
            <a:pPr algn="ctr">
              <a:lnSpc>
                <a:spcPts val="3902"/>
              </a:lnSpc>
            </a:pPr>
            <a:r>
              <a:rPr lang="en-US" sz="2827" spc="277">
                <a:solidFill>
                  <a:srgbClr val="231F20"/>
                </a:solidFill>
                <a:latin typeface="DM Sans"/>
                <a:ea typeface="DM Sans"/>
                <a:cs typeface="DM Sans"/>
                <a:sym typeface="DM Sans"/>
              </a:rPr>
              <a:t>En la plataforma web se podrán ver los pedidos realizados y sus respectivas mesas, así los cocineros podrán ver directamente los platos que deben realizar, agilizando el proceso de pedidos y preparación.</a:t>
            </a:r>
          </a:p>
          <a:p>
            <a:pPr algn="ctr">
              <a:lnSpc>
                <a:spcPts val="3902"/>
              </a:lnSpc>
            </a:pPr>
          </a:p>
          <a:p>
            <a:pPr algn="ctr">
              <a:lnSpc>
                <a:spcPts val="3902"/>
              </a:lnSpc>
            </a:pPr>
            <a:r>
              <a:rPr lang="en-US" sz="2827" spc="277">
                <a:solidFill>
                  <a:srgbClr val="231F20"/>
                </a:solidFill>
                <a:latin typeface="DM Sans"/>
                <a:ea typeface="DM Sans"/>
                <a:cs typeface="DM Sans"/>
                <a:sym typeface="DM Sans"/>
              </a:rPr>
              <a:t>En la sección de administración de la web podrán cargar el menú, considerando la disponibilidad de platos y bebestibles. También podrán visualizar las ventas realizadas por día o periodo (Reportes).</a:t>
            </a:r>
          </a:p>
        </p:txBody>
      </p:sp>
      <p:sp>
        <p:nvSpPr>
          <p:cNvPr name="TextBox 6" id="6"/>
          <p:cNvSpPr txBox="true"/>
          <p:nvPr/>
        </p:nvSpPr>
        <p:spPr>
          <a:xfrm rot="0">
            <a:off x="7901975" y="7989110"/>
            <a:ext cx="1865640" cy="579382"/>
          </a:xfrm>
          <a:prstGeom prst="rect">
            <a:avLst/>
          </a:prstGeom>
        </p:spPr>
        <p:txBody>
          <a:bodyPr anchor="t" rtlCol="false" tIns="0" lIns="0" bIns="0" rIns="0">
            <a:spAutoFit/>
          </a:bodyPr>
          <a:lstStyle/>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EXPRESS TASTE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7730786" y="933450"/>
            <a:ext cx="2826429" cy="1005840"/>
          </a:xfrm>
          <a:prstGeom prst="rect">
            <a:avLst/>
          </a:prstGeom>
        </p:spPr>
        <p:txBody>
          <a:bodyPr anchor="t" rtlCol="false" tIns="0" lIns="0" bIns="0" rIns="0">
            <a:spAutoFit/>
          </a:bodyPr>
          <a:lstStyle/>
          <a:p>
            <a:pPr algn="l">
              <a:lnSpc>
                <a:spcPts val="8280"/>
              </a:lnSpc>
            </a:pPr>
            <a:r>
              <a:rPr lang="en-US" b="true" sz="6000" spc="588">
                <a:solidFill>
                  <a:srgbClr val="231F20"/>
                </a:solidFill>
                <a:latin typeface="Oswald Bold"/>
                <a:ea typeface="Oswald Bold"/>
                <a:cs typeface="Oswald Bold"/>
                <a:sym typeface="Oswald Bold"/>
              </a:rPr>
              <a:t>EQUIPO</a:t>
            </a:r>
          </a:p>
        </p:txBody>
      </p:sp>
      <p:sp>
        <p:nvSpPr>
          <p:cNvPr name="TextBox 3" id="3"/>
          <p:cNvSpPr txBox="true"/>
          <p:nvPr/>
        </p:nvSpPr>
        <p:spPr>
          <a:xfrm rot="0">
            <a:off x="4704925" y="4658705"/>
            <a:ext cx="8878151" cy="484795"/>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KEVIN MARTÍNEZ</a:t>
            </a:r>
          </a:p>
        </p:txBody>
      </p:sp>
      <p:sp>
        <p:nvSpPr>
          <p:cNvPr name="Freeform 4" id="4"/>
          <p:cNvSpPr/>
          <p:nvPr/>
        </p:nvSpPr>
        <p:spPr>
          <a:xfrm flipH="false" flipV="false" rot="0">
            <a:off x="8695264" y="8235408"/>
            <a:ext cx="897473" cy="863054"/>
          </a:xfrm>
          <a:custGeom>
            <a:avLst/>
            <a:gdLst/>
            <a:ahLst/>
            <a:cxnLst/>
            <a:rect r="r" b="b" t="t" l="l"/>
            <a:pathLst>
              <a:path h="863054" w="897473">
                <a:moveTo>
                  <a:pt x="0" y="0"/>
                </a:moveTo>
                <a:lnTo>
                  <a:pt x="897472" y="0"/>
                </a:lnTo>
                <a:lnTo>
                  <a:pt x="897472" y="863054"/>
                </a:lnTo>
                <a:lnTo>
                  <a:pt x="0" y="863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8211180" y="9095115"/>
            <a:ext cx="1865640" cy="579382"/>
          </a:xfrm>
          <a:prstGeom prst="rect">
            <a:avLst/>
          </a:prstGeom>
        </p:spPr>
        <p:txBody>
          <a:bodyPr anchor="t" rtlCol="false" tIns="0" lIns="0" bIns="0" rIns="0">
            <a:spAutoFit/>
          </a:bodyPr>
          <a:lstStyle/>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EXPRESS TASTE</a:t>
            </a:r>
          </a:p>
        </p:txBody>
      </p:sp>
      <p:sp>
        <p:nvSpPr>
          <p:cNvPr name="TextBox 6" id="6"/>
          <p:cNvSpPr txBox="true"/>
          <p:nvPr/>
        </p:nvSpPr>
        <p:spPr>
          <a:xfrm rot="0">
            <a:off x="4704925" y="5377507"/>
            <a:ext cx="8878151"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BRANDON MARTÍNEZ</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DAGAPegqtgM</dc:identifier>
  <dcterms:modified xsi:type="dcterms:W3CDTF">2011-08-01T06:04:30Z</dcterms:modified>
  <cp:revision>1</cp:revision>
  <dc:title>marketing</dc:title>
</cp:coreProperties>
</file>