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Montserrat"/>
      <p:bold r:id="rId22"/>
      <p:boldItalic r:id="rId23"/>
    </p:embeddedFont>
    <p:embeddedFont>
      <p:font typeface="Oswald"/>
      <p:bold r:id="rId24"/>
    </p:embeddedFont>
    <p:embeddedFont>
      <p:font typeface="DM Sans"/>
      <p:regular r:id="rId25"/>
      <p:bold r:id="rId26"/>
      <p:italic r:id="rId27"/>
      <p:boldItalic r:id="rId28"/>
    </p:embeddedFont>
    <p:embeddedFont>
      <p:font typeface="Open Sans"/>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1" roundtripDataSignature="AMtx7mhNpLhod6k1n6PFnKt3qepwHy1H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slide" Target="slides/slide16.xml"/><Relationship Id="rId24" Type="http://schemas.openxmlformats.org/officeDocument/2006/relationships/font" Target="fonts/Oswald-bold.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bold.fntdata"/><Relationship Id="rId25" Type="http://schemas.openxmlformats.org/officeDocument/2006/relationships/font" Target="fonts/DMSans-regular.fntdata"/><Relationship Id="rId28" Type="http://schemas.openxmlformats.org/officeDocument/2006/relationships/font" Target="fonts/DMSans-boldItalic.fntdata"/><Relationship Id="rId27" Type="http://schemas.openxmlformats.org/officeDocument/2006/relationships/font" Target="fonts/DMSa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6"/>
          <p:cNvSpPr/>
          <p:nvPr>
            <p:ph idx="2" type="pic"/>
          </p:nvPr>
        </p:nvSpPr>
        <p:spPr>
          <a:xfrm>
            <a:off x="1792288" y="612775"/>
            <a:ext cx="5486400" cy="4114800"/>
          </a:xfrm>
          <a:prstGeom prst="rect">
            <a:avLst/>
          </a:prstGeom>
          <a:noFill/>
          <a:ln>
            <a:noFill/>
          </a:ln>
        </p:spPr>
      </p:sp>
      <p:sp>
        <p:nvSpPr>
          <p:cNvPr id="64" name="Google Shape;64;p2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rot="10800000">
            <a:off x="0" y="0"/>
            <a:ext cx="18288000" cy="10287000"/>
          </a:xfrm>
          <a:custGeom>
            <a:rect b="b" l="l" r="r" t="t"/>
            <a:pathLst>
              <a:path extrusionOk="0" h="13716000" w="24384000">
                <a:moveTo>
                  <a:pt x="24384000" y="13716000"/>
                </a:moveTo>
                <a:lnTo>
                  <a:pt x="0" y="13716000"/>
                </a:lnTo>
                <a:lnTo>
                  <a:pt x="0" y="0"/>
                </a:lnTo>
                <a:lnTo>
                  <a:pt x="24384000" y="0"/>
                </a:lnTo>
                <a:lnTo>
                  <a:pt x="24384000" y="13716000"/>
                </a:lnTo>
                <a:close/>
              </a:path>
            </a:pathLst>
          </a:custGeom>
          <a:blipFill rotWithShape="1">
            <a:blip r:embed="rId3">
              <a:alphaModFix/>
            </a:blip>
            <a:stretch>
              <a:fillRect b="-38883" l="0" r="0" t="-38885"/>
            </a:stretch>
          </a:blipFill>
          <a:ln>
            <a:noFill/>
          </a:ln>
        </p:spPr>
      </p:sp>
      <p:sp>
        <p:nvSpPr>
          <p:cNvPr id="85" name="Google Shape;85;p1"/>
          <p:cNvSpPr/>
          <p:nvPr/>
        </p:nvSpPr>
        <p:spPr>
          <a:xfrm>
            <a:off x="2620951" y="3103606"/>
            <a:ext cx="13046099" cy="4406154"/>
          </a:xfrm>
          <a:custGeom>
            <a:rect b="b" l="l" r="r" t="t"/>
            <a:pathLst>
              <a:path extrusionOk="0" h="4406154" w="13046099">
                <a:moveTo>
                  <a:pt x="0" y="0"/>
                </a:moveTo>
                <a:lnTo>
                  <a:pt x="13046099" y="0"/>
                </a:lnTo>
                <a:lnTo>
                  <a:pt x="13046099" y="4406154"/>
                </a:lnTo>
                <a:lnTo>
                  <a:pt x="0" y="4406154"/>
                </a:lnTo>
                <a:lnTo>
                  <a:pt x="0" y="0"/>
                </a:lnTo>
                <a:close/>
              </a:path>
            </a:pathLst>
          </a:custGeom>
          <a:blipFill rotWithShape="1">
            <a:blip r:embed="rId4">
              <a:alphaModFix/>
            </a:blip>
            <a:stretch>
              <a:fillRect b="0" l="0" r="0" t="0"/>
            </a:stretch>
          </a:blipFill>
          <a:ln>
            <a:noFill/>
          </a:ln>
        </p:spPr>
      </p:sp>
      <p:sp>
        <p:nvSpPr>
          <p:cNvPr id="86" name="Google Shape;86;p1"/>
          <p:cNvSpPr/>
          <p:nvPr/>
        </p:nvSpPr>
        <p:spPr>
          <a:xfrm>
            <a:off x="15877744" y="678541"/>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5">
              <a:alphaModFix/>
            </a:blip>
            <a:stretch>
              <a:fillRect b="0" l="-194" r="-194" t="0"/>
            </a:stretch>
          </a:blipFill>
          <a:ln>
            <a:noFill/>
          </a:ln>
        </p:spPr>
      </p:sp>
      <p:sp>
        <p:nvSpPr>
          <p:cNvPr id="87" name="Google Shape;87;p1"/>
          <p:cNvSpPr/>
          <p:nvPr/>
        </p:nvSpPr>
        <p:spPr>
          <a:xfrm rot="1261750">
            <a:off x="-117859" y="-32436"/>
            <a:ext cx="2478805" cy="2285008"/>
          </a:xfrm>
          <a:custGeom>
            <a:rect b="b" l="l" r="r" t="t"/>
            <a:pathLst>
              <a:path extrusionOk="0" h="2285008" w="2478805">
                <a:moveTo>
                  <a:pt x="0" y="0"/>
                </a:moveTo>
                <a:lnTo>
                  <a:pt x="2478805" y="0"/>
                </a:lnTo>
                <a:lnTo>
                  <a:pt x="2478805" y="2285008"/>
                </a:lnTo>
                <a:lnTo>
                  <a:pt x="0" y="2285008"/>
                </a:lnTo>
                <a:lnTo>
                  <a:pt x="0" y="0"/>
                </a:lnTo>
                <a:close/>
              </a:path>
            </a:pathLst>
          </a:custGeom>
          <a:blipFill rotWithShape="1">
            <a:blip r:embed="rId6">
              <a:alphaModFix amt="20999"/>
            </a:blip>
            <a:stretch>
              <a:fillRect b="-82" l="0" r="0" t="-83"/>
            </a:stretch>
          </a:blipFill>
          <a:ln>
            <a:noFill/>
          </a:ln>
        </p:spPr>
      </p:sp>
      <p:sp>
        <p:nvSpPr>
          <p:cNvPr id="88" name="Google Shape;88;p1"/>
          <p:cNvSpPr txBox="1"/>
          <p:nvPr/>
        </p:nvSpPr>
        <p:spPr>
          <a:xfrm>
            <a:off x="3005734" y="4429725"/>
            <a:ext cx="12214099" cy="2358953"/>
          </a:xfrm>
          <a:prstGeom prst="rect">
            <a:avLst/>
          </a:prstGeom>
          <a:noFill/>
          <a:ln>
            <a:noFill/>
          </a:ln>
        </p:spPr>
        <p:txBody>
          <a:bodyPr anchorCtr="0" anchor="t" bIns="0" lIns="0" spcFirstLastPara="1" rIns="0" wrap="square" tIns="0">
            <a:spAutoFit/>
          </a:bodyPr>
          <a:lstStyle/>
          <a:p>
            <a:pPr indent="0" lvl="0" marL="0" marR="0" rtl="0" algn="ctr">
              <a:lnSpc>
                <a:spcPct val="138004"/>
              </a:lnSpc>
              <a:spcBef>
                <a:spcPts val="0"/>
              </a:spcBef>
              <a:spcAft>
                <a:spcPts val="0"/>
              </a:spcAft>
              <a:buNone/>
            </a:pPr>
            <a:r>
              <a:rPr b="1" i="0" lang="en-US" sz="12638" u="none" cap="none" strike="noStrike">
                <a:solidFill>
                  <a:srgbClr val="231F20"/>
                </a:solidFill>
                <a:latin typeface="Oswald"/>
                <a:ea typeface="Oswald"/>
                <a:cs typeface="Oswald"/>
                <a:sym typeface="Oswald"/>
              </a:rPr>
              <a:t>EXPRESS TASTE</a:t>
            </a:r>
            <a:endParaRPr/>
          </a:p>
        </p:txBody>
      </p:sp>
      <p:sp>
        <p:nvSpPr>
          <p:cNvPr id="89" name="Google Shape;89;p1"/>
          <p:cNvSpPr txBox="1"/>
          <p:nvPr/>
        </p:nvSpPr>
        <p:spPr>
          <a:xfrm>
            <a:off x="3005734" y="3323809"/>
            <a:ext cx="12214099" cy="1301202"/>
          </a:xfrm>
          <a:prstGeom prst="rect">
            <a:avLst/>
          </a:prstGeom>
          <a:noFill/>
          <a:ln>
            <a:noFill/>
          </a:ln>
        </p:spPr>
        <p:txBody>
          <a:bodyPr anchorCtr="0" anchor="t" bIns="0" lIns="0" spcFirstLastPara="1" rIns="0" wrap="square" tIns="0">
            <a:spAutoFit/>
          </a:bodyPr>
          <a:lstStyle/>
          <a:p>
            <a:pPr indent="0" lvl="0" marL="0" marR="0" rtl="0" algn="ctr">
              <a:lnSpc>
                <a:spcPct val="138034"/>
              </a:lnSpc>
              <a:spcBef>
                <a:spcPts val="0"/>
              </a:spcBef>
              <a:spcAft>
                <a:spcPts val="0"/>
              </a:spcAft>
              <a:buNone/>
            </a:pPr>
            <a:r>
              <a:rPr b="1" i="0" lang="en-US" sz="7062" u="none" cap="none" strike="noStrike">
                <a:solidFill>
                  <a:srgbClr val="231F20"/>
                </a:solidFill>
                <a:latin typeface="Oswald"/>
                <a:ea typeface="Oswald"/>
                <a:cs typeface="Oswald"/>
                <a:sym typeface="Oswald"/>
              </a:rPr>
              <a:t>PROYECTO DE TITULO</a:t>
            </a:r>
            <a:endParaRPr/>
          </a:p>
        </p:txBody>
      </p:sp>
      <p:sp>
        <p:nvSpPr>
          <p:cNvPr id="90" name="Google Shape;90;p1"/>
          <p:cNvSpPr txBox="1"/>
          <p:nvPr/>
        </p:nvSpPr>
        <p:spPr>
          <a:xfrm>
            <a:off x="15393660" y="1509673"/>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
        <p:nvSpPr>
          <p:cNvPr id="91" name="Google Shape;91;p1"/>
          <p:cNvSpPr/>
          <p:nvPr/>
        </p:nvSpPr>
        <p:spPr>
          <a:xfrm rot="-2464769">
            <a:off x="15130374" y="7853308"/>
            <a:ext cx="3476186" cy="3204411"/>
          </a:xfrm>
          <a:custGeom>
            <a:rect b="b" l="l" r="r" t="t"/>
            <a:pathLst>
              <a:path extrusionOk="0" h="3204411" w="3476186">
                <a:moveTo>
                  <a:pt x="0" y="0"/>
                </a:moveTo>
                <a:lnTo>
                  <a:pt x="3476186" y="0"/>
                </a:lnTo>
                <a:lnTo>
                  <a:pt x="3476186" y="3204411"/>
                </a:lnTo>
                <a:lnTo>
                  <a:pt x="0" y="3204411"/>
                </a:lnTo>
                <a:lnTo>
                  <a:pt x="0" y="0"/>
                </a:lnTo>
                <a:close/>
              </a:path>
            </a:pathLst>
          </a:custGeom>
          <a:blipFill rotWithShape="1">
            <a:blip r:embed="rId6">
              <a:alphaModFix amt="20999"/>
            </a:blip>
            <a:stretch>
              <a:fillRect b="-227" l="0" r="0" t="-227"/>
            </a:stretch>
          </a:blipFill>
          <a:ln>
            <a:noFill/>
          </a:ln>
        </p:spPr>
      </p:sp>
      <p:sp>
        <p:nvSpPr>
          <p:cNvPr id="92" name="Google Shape;92;p1"/>
          <p:cNvSpPr/>
          <p:nvPr/>
        </p:nvSpPr>
        <p:spPr>
          <a:xfrm rot="-645174">
            <a:off x="38283" y="8304160"/>
            <a:ext cx="4587616" cy="4228948"/>
          </a:xfrm>
          <a:custGeom>
            <a:rect b="b" l="l" r="r" t="t"/>
            <a:pathLst>
              <a:path extrusionOk="0" h="4228948" w="4587616">
                <a:moveTo>
                  <a:pt x="0" y="0"/>
                </a:moveTo>
                <a:lnTo>
                  <a:pt x="4587616" y="0"/>
                </a:lnTo>
                <a:lnTo>
                  <a:pt x="4587616" y="4228948"/>
                </a:lnTo>
                <a:lnTo>
                  <a:pt x="0" y="4228948"/>
                </a:lnTo>
                <a:lnTo>
                  <a:pt x="0" y="0"/>
                </a:lnTo>
                <a:close/>
              </a:path>
            </a:pathLst>
          </a:custGeom>
          <a:blipFill rotWithShape="1">
            <a:blip r:embed="rId6">
              <a:alphaModFix amt="20999"/>
            </a:blip>
            <a:stretch>
              <a:fillRect b="-187" l="0" r="0" t="-188"/>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85" name="Shape 185"/>
        <p:cNvGrpSpPr/>
        <p:nvPr/>
      </p:nvGrpSpPr>
      <p:grpSpPr>
        <a:xfrm>
          <a:off x="0" y="0"/>
          <a:ext cx="0" cy="0"/>
          <a:chOff x="0" y="0"/>
          <a:chExt cx="0" cy="0"/>
        </a:xfrm>
      </p:grpSpPr>
      <p:sp>
        <p:nvSpPr>
          <p:cNvPr id="186" name="Google Shape;186;p10"/>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187" name="Google Shape;187;p10"/>
          <p:cNvSpPr/>
          <p:nvPr/>
        </p:nvSpPr>
        <p:spPr>
          <a:xfrm>
            <a:off x="1734743" y="2142751"/>
            <a:ext cx="14818515" cy="6001499"/>
          </a:xfrm>
          <a:custGeom>
            <a:rect b="b" l="l" r="r" t="t"/>
            <a:pathLst>
              <a:path extrusionOk="0" h="6001499" w="14818515">
                <a:moveTo>
                  <a:pt x="0" y="0"/>
                </a:moveTo>
                <a:lnTo>
                  <a:pt x="14818514" y="0"/>
                </a:lnTo>
                <a:lnTo>
                  <a:pt x="14818514" y="6001498"/>
                </a:lnTo>
                <a:lnTo>
                  <a:pt x="0" y="6001498"/>
                </a:lnTo>
                <a:lnTo>
                  <a:pt x="0" y="0"/>
                </a:lnTo>
                <a:close/>
              </a:path>
            </a:pathLst>
          </a:custGeom>
          <a:blipFill rotWithShape="1">
            <a:blip r:embed="rId4">
              <a:alphaModFix/>
            </a:blip>
            <a:stretch>
              <a:fillRect b="0" l="0" r="0" t="0"/>
            </a:stretch>
          </a:blipFill>
          <a:ln>
            <a:noFill/>
          </a:ln>
        </p:spPr>
      </p:sp>
      <p:sp>
        <p:nvSpPr>
          <p:cNvPr id="188" name="Google Shape;188;p10"/>
          <p:cNvSpPr txBox="1"/>
          <p:nvPr/>
        </p:nvSpPr>
        <p:spPr>
          <a:xfrm>
            <a:off x="5995126" y="478155"/>
            <a:ext cx="6297749" cy="10058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Modelo de Datos</a:t>
            </a:r>
            <a:endParaRPr/>
          </a:p>
        </p:txBody>
      </p:sp>
      <p:sp>
        <p:nvSpPr>
          <p:cNvPr id="189" name="Google Shape;189;p10"/>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p:nvPr/>
        </p:nvSpPr>
        <p:spPr>
          <a:xfrm>
            <a:off x="2893236" y="7292901"/>
            <a:ext cx="12540301" cy="1032891"/>
          </a:xfrm>
          <a:custGeom>
            <a:rect b="b" l="l" r="r" t="t"/>
            <a:pathLst>
              <a:path extrusionOk="0" h="1377188" w="16720401">
                <a:moveTo>
                  <a:pt x="0" y="0"/>
                </a:moveTo>
                <a:lnTo>
                  <a:pt x="16720401" y="0"/>
                </a:lnTo>
                <a:lnTo>
                  <a:pt x="16720401" y="1377188"/>
                </a:lnTo>
                <a:lnTo>
                  <a:pt x="0" y="1377188"/>
                </a:lnTo>
                <a:lnTo>
                  <a:pt x="0" y="0"/>
                </a:lnTo>
                <a:close/>
              </a:path>
            </a:pathLst>
          </a:custGeom>
          <a:blipFill rotWithShape="1">
            <a:blip r:embed="rId3">
              <a:alphaModFix/>
            </a:blip>
            <a:stretch>
              <a:fillRect b="-70201" l="0" r="0" t="-70206"/>
            </a:stretch>
          </a:blipFill>
          <a:ln>
            <a:noFill/>
          </a:ln>
        </p:spPr>
      </p:sp>
      <p:sp>
        <p:nvSpPr>
          <p:cNvPr id="195" name="Google Shape;195;p11"/>
          <p:cNvSpPr/>
          <p:nvPr/>
        </p:nvSpPr>
        <p:spPr>
          <a:xfrm rot="10800000">
            <a:off x="0" y="0"/>
            <a:ext cx="18288000" cy="10287000"/>
          </a:xfrm>
          <a:custGeom>
            <a:rect b="b" l="l" r="r" t="t"/>
            <a:pathLst>
              <a:path extrusionOk="0" h="13716000" w="24384000">
                <a:moveTo>
                  <a:pt x="24384000" y="13716000"/>
                </a:moveTo>
                <a:lnTo>
                  <a:pt x="0" y="13716000"/>
                </a:lnTo>
                <a:lnTo>
                  <a:pt x="0" y="0"/>
                </a:lnTo>
                <a:lnTo>
                  <a:pt x="24384000" y="0"/>
                </a:lnTo>
                <a:lnTo>
                  <a:pt x="24384000" y="13716000"/>
                </a:lnTo>
                <a:close/>
              </a:path>
            </a:pathLst>
          </a:custGeom>
          <a:blipFill rotWithShape="1">
            <a:blip r:embed="rId4">
              <a:alphaModFix/>
            </a:blip>
            <a:stretch>
              <a:fillRect b="-38883" l="0" r="0" t="-38885"/>
            </a:stretch>
          </a:blipFill>
          <a:ln>
            <a:noFill/>
          </a:ln>
        </p:spPr>
      </p:sp>
      <p:grpSp>
        <p:nvGrpSpPr>
          <p:cNvPr id="196" name="Google Shape;196;p11"/>
          <p:cNvGrpSpPr/>
          <p:nvPr/>
        </p:nvGrpSpPr>
        <p:grpSpPr>
          <a:xfrm>
            <a:off x="2540877" y="2333014"/>
            <a:ext cx="13206245" cy="5476311"/>
            <a:chOff x="0" y="-38100"/>
            <a:chExt cx="3478188" cy="1442320"/>
          </a:xfrm>
        </p:grpSpPr>
        <p:sp>
          <p:nvSpPr>
            <p:cNvPr id="197" name="Google Shape;197;p11"/>
            <p:cNvSpPr/>
            <p:nvPr/>
          </p:nvSpPr>
          <p:spPr>
            <a:xfrm>
              <a:off x="0" y="0"/>
              <a:ext cx="3478188" cy="1404220"/>
            </a:xfrm>
            <a:custGeom>
              <a:rect b="b" l="l" r="r" t="t"/>
              <a:pathLst>
                <a:path extrusionOk="0" h="1404220" w="3478188">
                  <a:moveTo>
                    <a:pt x="0" y="0"/>
                  </a:moveTo>
                  <a:lnTo>
                    <a:pt x="3478188" y="0"/>
                  </a:lnTo>
                  <a:lnTo>
                    <a:pt x="3478188" y="1404220"/>
                  </a:lnTo>
                  <a:lnTo>
                    <a:pt x="0" y="1404220"/>
                  </a:lnTo>
                  <a:close/>
                </a:path>
              </a:pathLst>
            </a:custGeom>
            <a:solidFill>
              <a:srgbClr val="EFEFEF"/>
            </a:solidFill>
            <a:ln>
              <a:noFill/>
            </a:ln>
          </p:spPr>
        </p:sp>
        <p:sp>
          <p:nvSpPr>
            <p:cNvPr id="198" name="Google Shape;198;p11"/>
            <p:cNvSpPr txBox="1"/>
            <p:nvPr/>
          </p:nvSpPr>
          <p:spPr>
            <a:xfrm>
              <a:off x="0" y="-38100"/>
              <a:ext cx="3478188" cy="1442320"/>
            </a:xfrm>
            <a:prstGeom prst="rect">
              <a:avLst/>
            </a:prstGeom>
            <a:noFill/>
            <a:ln>
              <a:noFill/>
            </a:ln>
          </p:spPr>
          <p:txBody>
            <a:bodyPr anchorCtr="0" anchor="ctr" bIns="50800" lIns="50800" spcFirstLastPara="1" rIns="50800" wrap="square" tIns="50800">
              <a:noAutofit/>
            </a:bodyPr>
            <a:lstStyle/>
            <a:p>
              <a:pPr indent="0" lvl="0" marL="0" marR="0" rtl="0" algn="ctr">
                <a:lnSpc>
                  <a:spcPct val="193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9" name="Google Shape;199;p11"/>
          <p:cNvSpPr/>
          <p:nvPr/>
        </p:nvSpPr>
        <p:spPr>
          <a:xfrm>
            <a:off x="15192036" y="7409335"/>
            <a:ext cx="2992428" cy="2877665"/>
          </a:xfrm>
          <a:custGeom>
            <a:rect b="b" l="l" r="r" t="t"/>
            <a:pathLst>
              <a:path extrusionOk="0" h="2877665" w="2992428">
                <a:moveTo>
                  <a:pt x="0" y="0"/>
                </a:moveTo>
                <a:lnTo>
                  <a:pt x="2992427" y="0"/>
                </a:lnTo>
                <a:lnTo>
                  <a:pt x="2992427" y="2877665"/>
                </a:lnTo>
                <a:lnTo>
                  <a:pt x="0" y="2877665"/>
                </a:lnTo>
                <a:lnTo>
                  <a:pt x="0" y="0"/>
                </a:lnTo>
                <a:close/>
              </a:path>
            </a:pathLst>
          </a:custGeom>
          <a:blipFill rotWithShape="1">
            <a:blip r:embed="rId5">
              <a:alphaModFix amt="44999"/>
            </a:blip>
            <a:stretch>
              <a:fillRect b="0" l="-69" r="-68" t="0"/>
            </a:stretch>
          </a:blipFill>
          <a:ln>
            <a:noFill/>
          </a:ln>
        </p:spPr>
      </p:sp>
      <p:sp>
        <p:nvSpPr>
          <p:cNvPr id="200" name="Google Shape;200;p11"/>
          <p:cNvSpPr txBox="1"/>
          <p:nvPr/>
        </p:nvSpPr>
        <p:spPr>
          <a:xfrm>
            <a:off x="4841104" y="804480"/>
            <a:ext cx="8605792" cy="10058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Tecnologías Utilizadas</a:t>
            </a:r>
            <a:endParaRPr/>
          </a:p>
        </p:txBody>
      </p:sp>
      <p:sp>
        <p:nvSpPr>
          <p:cNvPr id="201" name="Google Shape;201;p11"/>
          <p:cNvSpPr txBox="1"/>
          <p:nvPr/>
        </p:nvSpPr>
        <p:spPr>
          <a:xfrm>
            <a:off x="2854422" y="2993479"/>
            <a:ext cx="12579156" cy="4261942"/>
          </a:xfrm>
          <a:prstGeom prst="rect">
            <a:avLst/>
          </a:prstGeom>
          <a:noFill/>
          <a:ln>
            <a:noFill/>
          </a:ln>
        </p:spPr>
        <p:txBody>
          <a:bodyPr anchorCtr="0" anchor="t" bIns="0" lIns="0" spcFirstLastPara="1" rIns="0" wrap="square" tIns="0">
            <a:spAutoFit/>
          </a:bodyPr>
          <a:lstStyle/>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Frontend Web: Django Templates (HTML, CSS, JavaScript)</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Aplicación Móvil: Ionic + Angular</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Backend: Django Framework (Python)</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Base de Datos: MySQL</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Integración de Pagos: WebPay / Mercado Pago</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Control de Versiones: GitHub</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Entorno de Desarrollo: Visual Studio Code, Android Studio</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Normativas aplicadas: IEEE 830, ISO/IEC 25010</a:t>
            </a:r>
            <a:endParaRPr/>
          </a:p>
          <a:p>
            <a:pPr indent="0" lvl="0" marL="0" marR="0" rtl="0" algn="l">
              <a:lnSpc>
                <a:spcPct val="138035"/>
              </a:lnSpc>
              <a:spcBef>
                <a:spcPts val="0"/>
              </a:spcBef>
              <a:spcAft>
                <a:spcPts val="0"/>
              </a:spcAft>
              <a:buNone/>
            </a:pPr>
            <a:r>
              <a:t/>
            </a:r>
            <a:endParaRPr b="0" i="0" sz="2729" u="none" cap="none" strike="noStrike">
              <a:solidFill>
                <a:srgbClr val="231F20"/>
              </a:solidFill>
              <a:latin typeface="DM Sans"/>
              <a:ea typeface="DM Sans"/>
              <a:cs typeface="DM Sans"/>
              <a:sym typeface="DM Sans"/>
            </a:endParaRPr>
          </a:p>
        </p:txBody>
      </p:sp>
      <p:sp>
        <p:nvSpPr>
          <p:cNvPr id="202" name="Google Shape;202;p11"/>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5">
              <a:alphaModFix/>
            </a:blip>
            <a:stretch>
              <a:fillRect b="0" l="-194" r="-194" t="0"/>
            </a:stretch>
          </a:blipFill>
          <a:ln>
            <a:noFill/>
          </a:ln>
        </p:spPr>
      </p:sp>
      <p:sp>
        <p:nvSpPr>
          <p:cNvPr id="203" name="Google Shape;203;p11"/>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07" name="Shape 207"/>
        <p:cNvGrpSpPr/>
        <p:nvPr/>
      </p:nvGrpSpPr>
      <p:grpSpPr>
        <a:xfrm>
          <a:off x="0" y="0"/>
          <a:ext cx="0" cy="0"/>
          <a:chOff x="0" y="0"/>
          <a:chExt cx="0" cy="0"/>
        </a:xfrm>
      </p:grpSpPr>
      <p:sp>
        <p:nvSpPr>
          <p:cNvPr id="208" name="Google Shape;208;p12"/>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209" name="Google Shape;209;p12"/>
          <p:cNvSpPr txBox="1"/>
          <p:nvPr/>
        </p:nvSpPr>
        <p:spPr>
          <a:xfrm>
            <a:off x="3040288" y="517744"/>
            <a:ext cx="12207423" cy="205359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Demostración del Resultado del Proyecto</a:t>
            </a:r>
            <a:endParaRPr/>
          </a:p>
        </p:txBody>
      </p:sp>
      <p:sp>
        <p:nvSpPr>
          <p:cNvPr id="210" name="Google Shape;210;p12"/>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14" name="Shape 214"/>
        <p:cNvGrpSpPr/>
        <p:nvPr/>
      </p:nvGrpSpPr>
      <p:grpSpPr>
        <a:xfrm>
          <a:off x="0" y="0"/>
          <a:ext cx="0" cy="0"/>
          <a:chOff x="0" y="0"/>
          <a:chExt cx="0" cy="0"/>
        </a:xfrm>
      </p:grpSpPr>
      <p:sp>
        <p:nvSpPr>
          <p:cNvPr id="215" name="Google Shape;215;p13"/>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216" name="Google Shape;216;p13"/>
          <p:cNvSpPr txBox="1"/>
          <p:nvPr/>
        </p:nvSpPr>
        <p:spPr>
          <a:xfrm>
            <a:off x="4988185" y="478155"/>
            <a:ext cx="8311629" cy="10058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Resultados Obtenidos</a:t>
            </a:r>
            <a:endParaRPr/>
          </a:p>
        </p:txBody>
      </p:sp>
      <p:sp>
        <p:nvSpPr>
          <p:cNvPr id="217" name="Google Shape;217;p13"/>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21" name="Shape 221"/>
        <p:cNvGrpSpPr/>
        <p:nvPr/>
      </p:nvGrpSpPr>
      <p:grpSpPr>
        <a:xfrm>
          <a:off x="0" y="0"/>
          <a:ext cx="0" cy="0"/>
          <a:chOff x="0" y="0"/>
          <a:chExt cx="0" cy="0"/>
        </a:xfrm>
      </p:grpSpPr>
      <p:sp>
        <p:nvSpPr>
          <p:cNvPr id="222" name="Google Shape;222;p14"/>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223" name="Google Shape;223;p14"/>
          <p:cNvSpPr txBox="1"/>
          <p:nvPr/>
        </p:nvSpPr>
        <p:spPr>
          <a:xfrm>
            <a:off x="2663883" y="213906"/>
            <a:ext cx="12960234" cy="2053590"/>
          </a:xfrm>
          <a:prstGeom prst="rect">
            <a:avLst/>
          </a:prstGeom>
          <a:noFill/>
          <a:ln>
            <a:noFill/>
          </a:ln>
        </p:spPr>
        <p:txBody>
          <a:bodyPr anchorCtr="0" anchor="t" bIns="0" lIns="0" spcFirstLastPara="1" rIns="0" wrap="square" tIns="0">
            <a:spAutoFit/>
          </a:bodyPr>
          <a:lstStyle/>
          <a:p>
            <a:pPr indent="0" lvl="0" marL="0" marR="0" rtl="0" algn="ctr">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Obstáculos Presentados Durante el Proyecto</a:t>
            </a:r>
            <a:endParaRPr/>
          </a:p>
        </p:txBody>
      </p:sp>
      <p:sp>
        <p:nvSpPr>
          <p:cNvPr id="224" name="Google Shape;224;p14"/>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28" name="Shape 228"/>
        <p:cNvGrpSpPr/>
        <p:nvPr/>
      </p:nvGrpSpPr>
      <p:grpSpPr>
        <a:xfrm>
          <a:off x="0" y="0"/>
          <a:ext cx="0" cy="0"/>
          <a:chOff x="0" y="0"/>
          <a:chExt cx="0" cy="0"/>
        </a:xfrm>
      </p:grpSpPr>
      <p:sp>
        <p:nvSpPr>
          <p:cNvPr id="229" name="Google Shape;229;p15"/>
          <p:cNvSpPr txBox="1"/>
          <p:nvPr/>
        </p:nvSpPr>
        <p:spPr>
          <a:xfrm>
            <a:off x="7730785" y="954534"/>
            <a:ext cx="2826429" cy="110109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EQUIPO</a:t>
            </a:r>
            <a:endParaRPr/>
          </a:p>
        </p:txBody>
      </p:sp>
      <p:sp>
        <p:nvSpPr>
          <p:cNvPr id="230" name="Google Shape;230;p15"/>
          <p:cNvSpPr txBox="1"/>
          <p:nvPr/>
        </p:nvSpPr>
        <p:spPr>
          <a:xfrm>
            <a:off x="4704925" y="4503549"/>
            <a:ext cx="8878151" cy="522895"/>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i="0" lang="en-US" sz="2951" u="none" cap="none" strike="noStrike">
                <a:solidFill>
                  <a:srgbClr val="231F20"/>
                </a:solidFill>
                <a:latin typeface="DM Sans"/>
                <a:ea typeface="DM Sans"/>
                <a:cs typeface="DM Sans"/>
                <a:sym typeface="DM Sans"/>
              </a:rPr>
              <a:t>KEVIN MARTÍNEZ</a:t>
            </a:r>
            <a:endParaRPr/>
          </a:p>
        </p:txBody>
      </p:sp>
      <p:sp>
        <p:nvSpPr>
          <p:cNvPr id="231" name="Google Shape;231;p15"/>
          <p:cNvSpPr/>
          <p:nvPr/>
        </p:nvSpPr>
        <p:spPr>
          <a:xfrm>
            <a:off x="8695264" y="7819211"/>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232" name="Google Shape;232;p15"/>
          <p:cNvSpPr txBox="1"/>
          <p:nvPr/>
        </p:nvSpPr>
        <p:spPr>
          <a:xfrm>
            <a:off x="8211180" y="8650343"/>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
        <p:nvSpPr>
          <p:cNvPr id="233" name="Google Shape;233;p15"/>
          <p:cNvSpPr txBox="1"/>
          <p:nvPr/>
        </p:nvSpPr>
        <p:spPr>
          <a:xfrm>
            <a:off x="4704925" y="5222352"/>
            <a:ext cx="8878151" cy="522999"/>
          </a:xfrm>
          <a:prstGeom prst="rect">
            <a:avLst/>
          </a:prstGeom>
          <a:noFill/>
          <a:ln>
            <a:noFill/>
          </a:ln>
        </p:spPr>
        <p:txBody>
          <a:bodyPr anchorCtr="0" anchor="t" bIns="0" lIns="0" spcFirstLastPara="1" rIns="0" wrap="square" tIns="0">
            <a:spAutoFit/>
          </a:bodyPr>
          <a:lstStyle/>
          <a:p>
            <a:pPr indent="0" lvl="0" marL="0" marR="0" rtl="0" algn="ctr">
              <a:lnSpc>
                <a:spcPct val="138021"/>
              </a:lnSpc>
              <a:spcBef>
                <a:spcPts val="0"/>
              </a:spcBef>
              <a:spcAft>
                <a:spcPts val="0"/>
              </a:spcAft>
              <a:buNone/>
            </a:pPr>
            <a:r>
              <a:rPr b="1" i="0" lang="en-US" sz="2951" u="none" cap="none" strike="noStrike">
                <a:solidFill>
                  <a:srgbClr val="231F20"/>
                </a:solidFill>
                <a:latin typeface="DM Sans"/>
                <a:ea typeface="DM Sans"/>
                <a:cs typeface="DM Sans"/>
                <a:sym typeface="DM Sans"/>
              </a:rPr>
              <a:t>BRANDON MARTÍNEZ</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237" name="Shape 237"/>
        <p:cNvGrpSpPr/>
        <p:nvPr/>
      </p:nvGrpSpPr>
      <p:grpSpPr>
        <a:xfrm>
          <a:off x="0" y="0"/>
          <a:ext cx="0" cy="0"/>
          <a:chOff x="0" y="0"/>
          <a:chExt cx="0" cy="0"/>
        </a:xfrm>
      </p:grpSpPr>
      <p:sp>
        <p:nvSpPr>
          <p:cNvPr id="238" name="Google Shape;238;p16"/>
          <p:cNvSpPr txBox="1"/>
          <p:nvPr/>
        </p:nvSpPr>
        <p:spPr>
          <a:xfrm>
            <a:off x="2604839" y="3460115"/>
            <a:ext cx="13078323" cy="31953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Open Sans"/>
                <a:ea typeface="Open Sans"/>
                <a:cs typeface="Open Sans"/>
                <a:sym typeface="Open Sans"/>
              </a:rPr>
              <a:t>Preguntas de la Comisión</a:t>
            </a:r>
            <a:endParaRPr/>
          </a:p>
        </p:txBody>
      </p:sp>
      <p:sp>
        <p:nvSpPr>
          <p:cNvPr id="239" name="Google Shape;239;p16"/>
          <p:cNvSpPr/>
          <p:nvPr/>
        </p:nvSpPr>
        <p:spPr>
          <a:xfrm>
            <a:off x="8695264" y="7971933"/>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240" name="Google Shape;240;p16"/>
          <p:cNvSpPr txBox="1"/>
          <p:nvPr/>
        </p:nvSpPr>
        <p:spPr>
          <a:xfrm>
            <a:off x="8211180" y="902674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96" name="Shape 96"/>
        <p:cNvGrpSpPr/>
        <p:nvPr/>
      </p:nvGrpSpPr>
      <p:grpSpPr>
        <a:xfrm>
          <a:off x="0" y="0"/>
          <a:ext cx="0" cy="0"/>
          <a:chOff x="0" y="0"/>
          <a:chExt cx="0" cy="0"/>
        </a:xfrm>
      </p:grpSpPr>
      <p:sp>
        <p:nvSpPr>
          <p:cNvPr id="97" name="Google Shape;97;p2"/>
          <p:cNvSpPr/>
          <p:nvPr/>
        </p:nvSpPr>
        <p:spPr>
          <a:xfrm>
            <a:off x="4869516" y="2346777"/>
            <a:ext cx="1400485" cy="6635467"/>
          </a:xfrm>
          <a:custGeom>
            <a:rect b="b" l="l" r="r" t="t"/>
            <a:pathLst>
              <a:path extrusionOk="0" h="6635467" w="1400485">
                <a:moveTo>
                  <a:pt x="0" y="0"/>
                </a:moveTo>
                <a:lnTo>
                  <a:pt x="1400485" y="0"/>
                </a:lnTo>
                <a:lnTo>
                  <a:pt x="1400485" y="6635467"/>
                </a:lnTo>
                <a:lnTo>
                  <a:pt x="0" y="6635467"/>
                </a:lnTo>
                <a:lnTo>
                  <a:pt x="0" y="0"/>
                </a:lnTo>
                <a:close/>
              </a:path>
            </a:pathLst>
          </a:custGeom>
          <a:blipFill rotWithShape="1">
            <a:blip r:embed="rId3">
              <a:alphaModFix/>
            </a:blip>
            <a:stretch>
              <a:fillRect b="0" l="0" r="0" t="0"/>
            </a:stretch>
          </a:blipFill>
          <a:ln>
            <a:noFill/>
          </a:ln>
        </p:spPr>
      </p:sp>
      <p:sp>
        <p:nvSpPr>
          <p:cNvPr id="98" name="Google Shape;98;p2"/>
          <p:cNvSpPr txBox="1"/>
          <p:nvPr/>
        </p:nvSpPr>
        <p:spPr>
          <a:xfrm>
            <a:off x="4986793" y="34241"/>
            <a:ext cx="7416941" cy="1854995"/>
          </a:xfrm>
          <a:prstGeom prst="rect">
            <a:avLst/>
          </a:prstGeom>
          <a:noFill/>
          <a:ln>
            <a:noFill/>
          </a:ln>
        </p:spPr>
        <p:txBody>
          <a:bodyPr anchorCtr="0" anchor="t" bIns="0" lIns="0" spcFirstLastPara="1" rIns="0" wrap="square" tIns="0">
            <a:spAutoFit/>
          </a:bodyPr>
          <a:lstStyle/>
          <a:p>
            <a:pPr indent="0" lvl="0" marL="0" marR="0" rtl="0" algn="ctr">
              <a:lnSpc>
                <a:spcPct val="138006"/>
              </a:lnSpc>
              <a:spcBef>
                <a:spcPts val="0"/>
              </a:spcBef>
              <a:spcAft>
                <a:spcPts val="0"/>
              </a:spcAft>
              <a:buNone/>
            </a:pPr>
            <a:r>
              <a:rPr b="1" i="0" lang="en-US" sz="9980" u="none" cap="none" strike="noStrike">
                <a:solidFill>
                  <a:srgbClr val="231F20"/>
                </a:solidFill>
                <a:latin typeface="Oswald"/>
                <a:ea typeface="Oswald"/>
                <a:cs typeface="Oswald"/>
                <a:sym typeface="Oswald"/>
              </a:rPr>
              <a:t>CONTENIDO</a:t>
            </a:r>
            <a:endParaRPr/>
          </a:p>
        </p:txBody>
      </p:sp>
      <p:sp>
        <p:nvSpPr>
          <p:cNvPr id="99" name="Google Shape;99;p2"/>
          <p:cNvSpPr txBox="1"/>
          <p:nvPr/>
        </p:nvSpPr>
        <p:spPr>
          <a:xfrm>
            <a:off x="5101149" y="2578027"/>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01</a:t>
            </a:r>
            <a:endParaRPr/>
          </a:p>
        </p:txBody>
      </p:sp>
      <p:sp>
        <p:nvSpPr>
          <p:cNvPr id="100" name="Google Shape;100;p2"/>
          <p:cNvSpPr txBox="1"/>
          <p:nvPr/>
        </p:nvSpPr>
        <p:spPr>
          <a:xfrm>
            <a:off x="5101149" y="3375146"/>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02</a:t>
            </a:r>
            <a:endParaRPr/>
          </a:p>
        </p:txBody>
      </p:sp>
      <p:sp>
        <p:nvSpPr>
          <p:cNvPr id="101" name="Google Shape;101;p2"/>
          <p:cNvSpPr txBox="1"/>
          <p:nvPr/>
        </p:nvSpPr>
        <p:spPr>
          <a:xfrm>
            <a:off x="5081548" y="4175246"/>
            <a:ext cx="937219" cy="666638"/>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03</a:t>
            </a:r>
            <a:endParaRPr/>
          </a:p>
        </p:txBody>
      </p:sp>
      <p:sp>
        <p:nvSpPr>
          <p:cNvPr id="102" name="Google Shape;102;p2"/>
          <p:cNvSpPr txBox="1"/>
          <p:nvPr/>
        </p:nvSpPr>
        <p:spPr>
          <a:xfrm>
            <a:off x="5101149" y="4967623"/>
            <a:ext cx="937219" cy="666638"/>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04</a:t>
            </a:r>
            <a:endParaRPr/>
          </a:p>
        </p:txBody>
      </p:sp>
      <p:sp>
        <p:nvSpPr>
          <p:cNvPr id="103" name="Google Shape;103;p2"/>
          <p:cNvSpPr txBox="1"/>
          <p:nvPr/>
        </p:nvSpPr>
        <p:spPr>
          <a:xfrm>
            <a:off x="6441508" y="5120906"/>
            <a:ext cx="5790503" cy="456611"/>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¿QUÉ ES “EXPRESS TASTE”?</a:t>
            </a:r>
            <a:endParaRPr/>
          </a:p>
        </p:txBody>
      </p:sp>
      <p:sp>
        <p:nvSpPr>
          <p:cNvPr id="104" name="Google Shape;104;p2"/>
          <p:cNvSpPr txBox="1"/>
          <p:nvPr/>
        </p:nvSpPr>
        <p:spPr>
          <a:xfrm>
            <a:off x="6444383" y="6716721"/>
            <a:ext cx="5790503" cy="456611"/>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PLATAFORMA WEB</a:t>
            </a:r>
            <a:endParaRPr/>
          </a:p>
        </p:txBody>
      </p:sp>
      <p:sp>
        <p:nvSpPr>
          <p:cNvPr id="105" name="Google Shape;105;p2"/>
          <p:cNvSpPr txBox="1"/>
          <p:nvPr/>
        </p:nvSpPr>
        <p:spPr>
          <a:xfrm>
            <a:off x="6444383" y="7509097"/>
            <a:ext cx="6076629" cy="456611"/>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EQUIPO</a:t>
            </a:r>
            <a:endParaRPr/>
          </a:p>
        </p:txBody>
      </p:sp>
      <p:sp>
        <p:nvSpPr>
          <p:cNvPr id="106" name="Google Shape;106;p2"/>
          <p:cNvSpPr txBox="1"/>
          <p:nvPr/>
        </p:nvSpPr>
        <p:spPr>
          <a:xfrm>
            <a:off x="6444383" y="5962628"/>
            <a:ext cx="5790503" cy="456611"/>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¿CÓMO FUNCIONA?</a:t>
            </a:r>
            <a:endParaRPr/>
          </a:p>
        </p:txBody>
      </p:sp>
      <p:sp>
        <p:nvSpPr>
          <p:cNvPr id="107" name="Google Shape;107;p2"/>
          <p:cNvSpPr/>
          <p:nvPr/>
        </p:nvSpPr>
        <p:spPr>
          <a:xfrm rot="1261750">
            <a:off x="-1436749" y="7325595"/>
            <a:ext cx="5534500" cy="5101803"/>
          </a:xfrm>
          <a:custGeom>
            <a:rect b="b" l="l" r="r" t="t"/>
            <a:pathLst>
              <a:path extrusionOk="0" h="5101803" w="5534500">
                <a:moveTo>
                  <a:pt x="0" y="0"/>
                </a:moveTo>
                <a:lnTo>
                  <a:pt x="5534500" y="0"/>
                </a:lnTo>
                <a:lnTo>
                  <a:pt x="5534500" y="5101803"/>
                </a:lnTo>
                <a:lnTo>
                  <a:pt x="0" y="5101803"/>
                </a:lnTo>
                <a:lnTo>
                  <a:pt x="0" y="0"/>
                </a:lnTo>
                <a:close/>
              </a:path>
            </a:pathLst>
          </a:custGeom>
          <a:blipFill rotWithShape="1">
            <a:blip r:embed="rId4">
              <a:alphaModFix amt="20999"/>
            </a:blip>
            <a:stretch>
              <a:fillRect b="-138" l="0" r="0" t="-138"/>
            </a:stretch>
          </a:blipFill>
          <a:ln>
            <a:noFill/>
          </a:ln>
        </p:spPr>
      </p:sp>
      <p:sp>
        <p:nvSpPr>
          <p:cNvPr id="108" name="Google Shape;108;p2"/>
          <p:cNvSpPr/>
          <p:nvPr/>
        </p:nvSpPr>
        <p:spPr>
          <a:xfrm rot="-6047625">
            <a:off x="13759962" y="-724573"/>
            <a:ext cx="6820607" cy="6287360"/>
          </a:xfrm>
          <a:custGeom>
            <a:rect b="b" l="l" r="r" t="t"/>
            <a:pathLst>
              <a:path extrusionOk="0" h="6287360" w="6820607">
                <a:moveTo>
                  <a:pt x="0" y="0"/>
                </a:moveTo>
                <a:lnTo>
                  <a:pt x="6820607" y="0"/>
                </a:lnTo>
                <a:lnTo>
                  <a:pt x="6820607" y="6287360"/>
                </a:lnTo>
                <a:lnTo>
                  <a:pt x="0" y="6287360"/>
                </a:lnTo>
                <a:lnTo>
                  <a:pt x="0" y="0"/>
                </a:lnTo>
                <a:close/>
              </a:path>
            </a:pathLst>
          </a:custGeom>
          <a:blipFill rotWithShape="1">
            <a:blip r:embed="rId4">
              <a:alphaModFix amt="20999"/>
            </a:blip>
            <a:stretch>
              <a:fillRect b="-154" l="0" r="0" t="-154"/>
            </a:stretch>
          </a:blipFill>
          <a:ln>
            <a:noFill/>
          </a:ln>
        </p:spPr>
      </p:sp>
      <p:sp>
        <p:nvSpPr>
          <p:cNvPr id="109" name="Google Shape;109;p2"/>
          <p:cNvSpPr/>
          <p:nvPr/>
        </p:nvSpPr>
        <p:spPr>
          <a:xfrm rot="-5996180">
            <a:off x="270566" y="-807236"/>
            <a:ext cx="2683425" cy="2473630"/>
          </a:xfrm>
          <a:custGeom>
            <a:rect b="b" l="l" r="r" t="t"/>
            <a:pathLst>
              <a:path extrusionOk="0" h="2473630" w="2683425">
                <a:moveTo>
                  <a:pt x="0" y="0"/>
                </a:moveTo>
                <a:lnTo>
                  <a:pt x="2683425" y="0"/>
                </a:lnTo>
                <a:lnTo>
                  <a:pt x="2683425" y="2473630"/>
                </a:lnTo>
                <a:lnTo>
                  <a:pt x="0" y="2473630"/>
                </a:lnTo>
                <a:lnTo>
                  <a:pt x="0" y="0"/>
                </a:lnTo>
                <a:close/>
              </a:path>
            </a:pathLst>
          </a:custGeom>
          <a:blipFill rotWithShape="1">
            <a:blip r:embed="rId4">
              <a:alphaModFix amt="20999"/>
            </a:blip>
            <a:stretch>
              <a:fillRect b="-199" l="0" r="0" t="-199"/>
            </a:stretch>
          </a:blipFill>
          <a:ln>
            <a:noFill/>
          </a:ln>
        </p:spPr>
      </p:sp>
      <p:sp>
        <p:nvSpPr>
          <p:cNvPr id="110" name="Google Shape;110;p2"/>
          <p:cNvSpPr/>
          <p:nvPr/>
        </p:nvSpPr>
        <p:spPr>
          <a:xfrm>
            <a:off x="16242191" y="8281332"/>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5">
              <a:alphaModFix/>
            </a:blip>
            <a:stretch>
              <a:fillRect b="0" l="-194" r="-194" t="0"/>
            </a:stretch>
          </a:blipFill>
          <a:ln>
            <a:noFill/>
          </a:ln>
        </p:spPr>
      </p:sp>
      <p:sp>
        <p:nvSpPr>
          <p:cNvPr id="111" name="Google Shape;111;p2"/>
          <p:cNvSpPr txBox="1"/>
          <p:nvPr/>
        </p:nvSpPr>
        <p:spPr>
          <a:xfrm>
            <a:off x="15758108" y="9112464"/>
            <a:ext cx="1865640" cy="608031"/>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
        <p:nvSpPr>
          <p:cNvPr id="112" name="Google Shape;112;p2"/>
          <p:cNvSpPr txBox="1"/>
          <p:nvPr/>
        </p:nvSpPr>
        <p:spPr>
          <a:xfrm>
            <a:off x="5120750" y="5767611"/>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05</a:t>
            </a:r>
            <a:endParaRPr/>
          </a:p>
        </p:txBody>
      </p:sp>
      <p:sp>
        <p:nvSpPr>
          <p:cNvPr id="113" name="Google Shape;113;p2"/>
          <p:cNvSpPr txBox="1"/>
          <p:nvPr/>
        </p:nvSpPr>
        <p:spPr>
          <a:xfrm>
            <a:off x="5120750" y="6562357"/>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06</a:t>
            </a:r>
            <a:endParaRPr/>
          </a:p>
        </p:txBody>
      </p:sp>
      <p:sp>
        <p:nvSpPr>
          <p:cNvPr id="114" name="Google Shape;114;p2"/>
          <p:cNvSpPr txBox="1"/>
          <p:nvPr/>
        </p:nvSpPr>
        <p:spPr>
          <a:xfrm>
            <a:off x="5120750" y="7352932"/>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07</a:t>
            </a:r>
            <a:endParaRPr/>
          </a:p>
        </p:txBody>
      </p:sp>
      <p:sp>
        <p:nvSpPr>
          <p:cNvPr id="115" name="Google Shape;115;p2"/>
          <p:cNvSpPr txBox="1"/>
          <p:nvPr/>
        </p:nvSpPr>
        <p:spPr>
          <a:xfrm>
            <a:off x="6444383" y="2654521"/>
            <a:ext cx="5790503" cy="4566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SITUACIÓN ACTUAL</a:t>
            </a:r>
            <a:endParaRPr/>
          </a:p>
        </p:txBody>
      </p:sp>
      <p:sp>
        <p:nvSpPr>
          <p:cNvPr id="116" name="Google Shape;116;p2"/>
          <p:cNvSpPr txBox="1"/>
          <p:nvPr/>
        </p:nvSpPr>
        <p:spPr>
          <a:xfrm>
            <a:off x="6441508" y="3451622"/>
            <a:ext cx="5790503" cy="4566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PROPUESTA DE SOLUCIÓN</a:t>
            </a:r>
            <a:endParaRPr/>
          </a:p>
        </p:txBody>
      </p:sp>
      <p:sp>
        <p:nvSpPr>
          <p:cNvPr id="117" name="Google Shape;117;p2"/>
          <p:cNvSpPr txBox="1"/>
          <p:nvPr/>
        </p:nvSpPr>
        <p:spPr>
          <a:xfrm>
            <a:off x="6441508" y="4283257"/>
            <a:ext cx="5790503" cy="4566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OBJETIVOS</a:t>
            </a:r>
            <a:endParaRPr/>
          </a:p>
        </p:txBody>
      </p:sp>
      <p:sp>
        <p:nvSpPr>
          <p:cNvPr id="118" name="Google Shape;118;p2"/>
          <p:cNvSpPr txBox="1"/>
          <p:nvPr/>
        </p:nvSpPr>
        <p:spPr>
          <a:xfrm>
            <a:off x="5120750" y="8153032"/>
            <a:ext cx="937219" cy="66675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1" i="1" lang="en-US" sz="4271" u="none" cap="none" strike="noStrike">
                <a:solidFill>
                  <a:srgbClr val="363636"/>
                </a:solidFill>
                <a:latin typeface="Oswald"/>
                <a:ea typeface="Oswald"/>
                <a:cs typeface="Oswald"/>
                <a:sym typeface="Oswald"/>
              </a:rPr>
              <a:t>08</a:t>
            </a:r>
            <a:endParaRPr/>
          </a:p>
        </p:txBody>
      </p:sp>
      <p:sp>
        <p:nvSpPr>
          <p:cNvPr id="119" name="Google Shape;119;p2"/>
          <p:cNvSpPr txBox="1"/>
          <p:nvPr/>
        </p:nvSpPr>
        <p:spPr>
          <a:xfrm>
            <a:off x="6444383" y="8284312"/>
            <a:ext cx="6076629" cy="456648"/>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b="0" i="0" lang="en-US" sz="2524" u="none" cap="none" strike="noStrike">
                <a:solidFill>
                  <a:srgbClr val="231F20"/>
                </a:solidFill>
                <a:latin typeface="DM Sans"/>
                <a:ea typeface="DM Sans"/>
                <a:cs typeface="DM Sans"/>
                <a:sym typeface="DM Sans"/>
              </a:rPr>
              <a:t>CARTA GANTT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23" name="Shape 123"/>
        <p:cNvGrpSpPr/>
        <p:nvPr/>
      </p:nvGrpSpPr>
      <p:grpSpPr>
        <a:xfrm>
          <a:off x="0" y="0"/>
          <a:ext cx="0" cy="0"/>
          <a:chOff x="0" y="0"/>
          <a:chExt cx="0" cy="0"/>
        </a:xfrm>
      </p:grpSpPr>
      <p:sp>
        <p:nvSpPr>
          <p:cNvPr id="124" name="Google Shape;124;p3"/>
          <p:cNvSpPr txBox="1"/>
          <p:nvPr/>
        </p:nvSpPr>
        <p:spPr>
          <a:xfrm>
            <a:off x="5786359" y="739681"/>
            <a:ext cx="7157304" cy="110109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SITUACIÓN ACTUAL</a:t>
            </a:r>
            <a:endParaRPr/>
          </a:p>
        </p:txBody>
      </p:sp>
      <p:sp>
        <p:nvSpPr>
          <p:cNvPr id="125" name="Google Shape;125;p3"/>
          <p:cNvSpPr txBox="1"/>
          <p:nvPr/>
        </p:nvSpPr>
        <p:spPr>
          <a:xfrm>
            <a:off x="1282809" y="3271670"/>
            <a:ext cx="16164404" cy="3276252"/>
          </a:xfrm>
          <a:prstGeom prst="rect">
            <a:avLst/>
          </a:prstGeom>
          <a:noFill/>
          <a:ln>
            <a:noFill/>
          </a:ln>
        </p:spPr>
        <p:txBody>
          <a:bodyPr anchorCtr="0" anchor="t" bIns="0" lIns="0" spcFirstLastPara="1" rIns="0" wrap="square" tIns="0">
            <a:spAutoFit/>
          </a:bodyPr>
          <a:lstStyle/>
          <a:p>
            <a:pPr indent="0" lvl="0" marL="0" marR="0" rtl="0" algn="ctr">
              <a:lnSpc>
                <a:spcPct val="138007"/>
              </a:lnSpc>
              <a:spcBef>
                <a:spcPts val="0"/>
              </a:spcBef>
              <a:spcAft>
                <a:spcPts val="0"/>
              </a:spcAft>
              <a:buNone/>
            </a:pPr>
            <a:r>
              <a:rPr b="0" i="0" lang="en-US" sz="3102" u="none" cap="none" strike="noStrike">
                <a:solidFill>
                  <a:srgbClr val="231F20"/>
                </a:solidFill>
                <a:latin typeface="DM Sans"/>
                <a:ea typeface="DM Sans"/>
                <a:cs typeface="DM Sans"/>
                <a:sym typeface="DM Sans"/>
              </a:rPr>
              <a:t>En muchos restaurantes la gestión de pedidos depende únicamente del garzón, lo que provoca esperas y errores frecuentes en horas de alta demanda. Actualmente, no se ofrece una aplicación para clientes, por lo que toda la atención se concentra en el personal de servicio. También ocurren fugas de clientes que se van sin pagar entre otras.</a:t>
            </a:r>
            <a:endParaRPr/>
          </a:p>
          <a:p>
            <a:pPr indent="0" lvl="0" marL="0" marR="0" rtl="0" algn="ctr">
              <a:lnSpc>
                <a:spcPct val="138007"/>
              </a:lnSpc>
              <a:spcBef>
                <a:spcPts val="0"/>
              </a:spcBef>
              <a:spcAft>
                <a:spcPts val="0"/>
              </a:spcAft>
              <a:buNone/>
            </a:pPr>
            <a:r>
              <a:t/>
            </a:r>
            <a:endParaRPr b="0" i="0" sz="3102" u="none" cap="none" strike="noStrike">
              <a:solidFill>
                <a:srgbClr val="231F20"/>
              </a:solidFill>
              <a:latin typeface="DM Sans"/>
              <a:ea typeface="DM Sans"/>
              <a:cs typeface="DM Sans"/>
              <a:sym typeface="DM Sans"/>
            </a:endParaRPr>
          </a:p>
        </p:txBody>
      </p:sp>
      <p:sp>
        <p:nvSpPr>
          <p:cNvPr id="126" name="Google Shape;126;p3"/>
          <p:cNvSpPr/>
          <p:nvPr/>
        </p:nvSpPr>
        <p:spPr>
          <a:xfrm rot="-6047625">
            <a:off x="13759962" y="-724573"/>
            <a:ext cx="6820607" cy="6287360"/>
          </a:xfrm>
          <a:custGeom>
            <a:rect b="b" l="l" r="r" t="t"/>
            <a:pathLst>
              <a:path extrusionOk="0" h="6287360" w="6820607">
                <a:moveTo>
                  <a:pt x="0" y="0"/>
                </a:moveTo>
                <a:lnTo>
                  <a:pt x="6820607" y="0"/>
                </a:lnTo>
                <a:lnTo>
                  <a:pt x="6820607" y="6287360"/>
                </a:lnTo>
                <a:lnTo>
                  <a:pt x="0" y="6287360"/>
                </a:lnTo>
                <a:lnTo>
                  <a:pt x="0" y="0"/>
                </a:lnTo>
                <a:close/>
              </a:path>
            </a:pathLst>
          </a:custGeom>
          <a:blipFill rotWithShape="1">
            <a:blip r:embed="rId3">
              <a:alphaModFix amt="20999"/>
            </a:blip>
            <a:stretch>
              <a:fillRect b="-154" l="0" r="0" t="-154"/>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30" name="Shape 130"/>
        <p:cNvGrpSpPr/>
        <p:nvPr/>
      </p:nvGrpSpPr>
      <p:grpSpPr>
        <a:xfrm>
          <a:off x="0" y="0"/>
          <a:ext cx="0" cy="0"/>
          <a:chOff x="0" y="0"/>
          <a:chExt cx="0" cy="0"/>
        </a:xfrm>
      </p:grpSpPr>
      <p:sp>
        <p:nvSpPr>
          <p:cNvPr id="131" name="Google Shape;131;p4"/>
          <p:cNvSpPr txBox="1"/>
          <p:nvPr/>
        </p:nvSpPr>
        <p:spPr>
          <a:xfrm>
            <a:off x="4299560" y="1065934"/>
            <a:ext cx="9688880" cy="110109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PROPUESTA DE SOLUCIÓN</a:t>
            </a:r>
            <a:endParaRPr/>
          </a:p>
        </p:txBody>
      </p:sp>
      <p:sp>
        <p:nvSpPr>
          <p:cNvPr id="132" name="Google Shape;132;p4"/>
          <p:cNvSpPr txBox="1"/>
          <p:nvPr/>
        </p:nvSpPr>
        <p:spPr>
          <a:xfrm>
            <a:off x="1069444" y="3169006"/>
            <a:ext cx="16149111" cy="4280421"/>
          </a:xfrm>
          <a:prstGeom prst="rect">
            <a:avLst/>
          </a:prstGeom>
          <a:noFill/>
          <a:ln>
            <a:noFill/>
          </a:ln>
        </p:spPr>
        <p:txBody>
          <a:bodyPr anchorCtr="0" anchor="t" bIns="0" lIns="0" spcFirstLastPara="1" rIns="0" wrap="square" tIns="0">
            <a:spAutoFit/>
          </a:bodyPr>
          <a:lstStyle/>
          <a:p>
            <a:pPr indent="0" lvl="0" marL="0" marR="0" rtl="0" algn="just">
              <a:lnSpc>
                <a:spcPct val="137953"/>
              </a:lnSpc>
              <a:spcBef>
                <a:spcPts val="0"/>
              </a:spcBef>
              <a:spcAft>
                <a:spcPts val="0"/>
              </a:spcAft>
              <a:buNone/>
            </a:pPr>
            <a:r>
              <a:rPr b="0" i="0" lang="en-US" sz="2727" u="none" cap="none" strike="noStrike">
                <a:solidFill>
                  <a:srgbClr val="231F20"/>
                </a:solidFill>
                <a:latin typeface="DM Sans"/>
                <a:ea typeface="DM Sans"/>
                <a:cs typeface="DM Sans"/>
                <a:sym typeface="DM Sans"/>
              </a:rPr>
              <a:t>La propuesta consiste en implementar Express Taste como un sistema digital que modernice la gestión de pedidos en restaurantes a través de dos modalidades: el uso de dispositivos instalados en cada mesa y una aplicación móvil para los garzones. Con los dispositivos en mesa, los clientes podrán revisar la carta digital, realizar su pedido y efectuar el pago de forma inmediata, lo que asegura la disminución de fugas, ya que el cobro se realiza antes de que la orden llegue a cocina. En los locales que no cuenten con dispositivos por mesa, la aplicación para el garzón permitirá gestionar pedidos y mesas de manera ágil, enviando la información en tiempo real a cocina y a la caja. </a:t>
            </a:r>
            <a:endParaRPr/>
          </a:p>
        </p:txBody>
      </p:sp>
      <p:sp>
        <p:nvSpPr>
          <p:cNvPr id="133" name="Google Shape;133;p4"/>
          <p:cNvSpPr/>
          <p:nvPr/>
        </p:nvSpPr>
        <p:spPr>
          <a:xfrm rot="-6047625">
            <a:off x="13759962" y="-724573"/>
            <a:ext cx="6820607" cy="6287360"/>
          </a:xfrm>
          <a:custGeom>
            <a:rect b="b" l="l" r="r" t="t"/>
            <a:pathLst>
              <a:path extrusionOk="0" h="6287360" w="6820607">
                <a:moveTo>
                  <a:pt x="0" y="0"/>
                </a:moveTo>
                <a:lnTo>
                  <a:pt x="6820607" y="0"/>
                </a:lnTo>
                <a:lnTo>
                  <a:pt x="6820607" y="6287360"/>
                </a:lnTo>
                <a:lnTo>
                  <a:pt x="0" y="6287360"/>
                </a:lnTo>
                <a:lnTo>
                  <a:pt x="0" y="0"/>
                </a:lnTo>
                <a:close/>
              </a:path>
            </a:pathLst>
          </a:custGeom>
          <a:blipFill rotWithShape="1">
            <a:blip r:embed="rId3">
              <a:alphaModFix amt="20999"/>
            </a:blip>
            <a:stretch>
              <a:fillRect b="-154" l="0" r="0" t="-154"/>
            </a:stretch>
          </a:blipFill>
          <a:ln>
            <a:noFill/>
          </a:ln>
        </p:spPr>
      </p:sp>
      <p:sp>
        <p:nvSpPr>
          <p:cNvPr id="134" name="Google Shape;134;p4"/>
          <p:cNvSpPr/>
          <p:nvPr/>
        </p:nvSpPr>
        <p:spPr>
          <a:xfrm>
            <a:off x="16242191" y="8281332"/>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4">
              <a:alphaModFix/>
            </a:blip>
            <a:stretch>
              <a:fillRect b="0" l="-194" r="-194" t="0"/>
            </a:stretch>
          </a:blipFill>
          <a:ln>
            <a:noFill/>
          </a:ln>
        </p:spPr>
      </p:sp>
      <p:sp>
        <p:nvSpPr>
          <p:cNvPr id="135" name="Google Shape;135;p4"/>
          <p:cNvSpPr txBox="1"/>
          <p:nvPr/>
        </p:nvSpPr>
        <p:spPr>
          <a:xfrm>
            <a:off x="15758108" y="9112464"/>
            <a:ext cx="1865640" cy="608031"/>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39" name="Shape 139"/>
        <p:cNvGrpSpPr/>
        <p:nvPr/>
      </p:nvGrpSpPr>
      <p:grpSpPr>
        <a:xfrm>
          <a:off x="0" y="0"/>
          <a:ext cx="0" cy="0"/>
          <a:chOff x="0" y="0"/>
          <a:chExt cx="0" cy="0"/>
        </a:xfrm>
      </p:grpSpPr>
      <p:sp>
        <p:nvSpPr>
          <p:cNvPr id="140" name="Google Shape;140;p5"/>
          <p:cNvSpPr txBox="1"/>
          <p:nvPr/>
        </p:nvSpPr>
        <p:spPr>
          <a:xfrm>
            <a:off x="5555302" y="265239"/>
            <a:ext cx="7177396" cy="110109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OBJETIVO GENERAL</a:t>
            </a:r>
            <a:endParaRPr/>
          </a:p>
        </p:txBody>
      </p:sp>
      <p:sp>
        <p:nvSpPr>
          <p:cNvPr id="141" name="Google Shape;141;p5"/>
          <p:cNvSpPr txBox="1"/>
          <p:nvPr/>
        </p:nvSpPr>
        <p:spPr>
          <a:xfrm>
            <a:off x="1028700" y="1729779"/>
            <a:ext cx="16230600" cy="2078037"/>
          </a:xfrm>
          <a:prstGeom prst="rect">
            <a:avLst/>
          </a:prstGeom>
          <a:noFill/>
          <a:ln>
            <a:noFill/>
          </a:ln>
        </p:spPr>
        <p:txBody>
          <a:bodyPr anchorCtr="0" anchor="t" bIns="0" lIns="0" spcFirstLastPara="1" rIns="0" wrap="square" tIns="0">
            <a:spAutoFit/>
          </a:bodyPr>
          <a:lstStyle/>
          <a:p>
            <a:pPr indent="0" lvl="0" marL="0" marR="0" rtl="0" algn="just">
              <a:lnSpc>
                <a:spcPct val="137983"/>
              </a:lnSpc>
              <a:spcBef>
                <a:spcPts val="0"/>
              </a:spcBef>
              <a:spcAft>
                <a:spcPts val="0"/>
              </a:spcAft>
              <a:buNone/>
            </a:pPr>
            <a:r>
              <a:rPr b="0" i="0" lang="en-US" sz="2430" u="none" cap="none" strike="noStrike">
                <a:solidFill>
                  <a:srgbClr val="231F20"/>
                </a:solidFill>
                <a:latin typeface="DM Sans"/>
                <a:ea typeface="DM Sans"/>
                <a:cs typeface="DM Sans"/>
                <a:sym typeface="DM Sans"/>
              </a:rPr>
              <a:t>Desarrollar e implementar el sistema Express Taste que permita optimizar la gestión de pedidos en restaurantes mediante dispositivos en mesa y una aplicación para garzones, con el fin de mejorar la experiencia del cliente, reducir tiempos de espera, minimizar errores en la atención y asegurar el pago anticipado para disminuir la fuga de ventas.</a:t>
            </a:r>
            <a:endParaRPr/>
          </a:p>
          <a:p>
            <a:pPr indent="0" lvl="0" marL="0" marR="0" rtl="0" algn="just">
              <a:lnSpc>
                <a:spcPct val="137983"/>
              </a:lnSpc>
              <a:spcBef>
                <a:spcPts val="0"/>
              </a:spcBef>
              <a:spcAft>
                <a:spcPts val="0"/>
              </a:spcAft>
              <a:buNone/>
            </a:pPr>
            <a:r>
              <a:t/>
            </a:r>
            <a:endParaRPr b="0" i="0" sz="2430" u="none" cap="none" strike="noStrike">
              <a:solidFill>
                <a:srgbClr val="231F20"/>
              </a:solidFill>
              <a:latin typeface="DM Sans"/>
              <a:ea typeface="DM Sans"/>
              <a:cs typeface="DM Sans"/>
              <a:sym typeface="DM Sans"/>
            </a:endParaRPr>
          </a:p>
        </p:txBody>
      </p:sp>
      <p:sp>
        <p:nvSpPr>
          <p:cNvPr id="142" name="Google Shape;142;p5"/>
          <p:cNvSpPr/>
          <p:nvPr/>
        </p:nvSpPr>
        <p:spPr>
          <a:xfrm rot="-6047625">
            <a:off x="13759962" y="-724573"/>
            <a:ext cx="6820607" cy="6287360"/>
          </a:xfrm>
          <a:custGeom>
            <a:rect b="b" l="l" r="r" t="t"/>
            <a:pathLst>
              <a:path extrusionOk="0" h="6287360" w="6820607">
                <a:moveTo>
                  <a:pt x="0" y="0"/>
                </a:moveTo>
                <a:lnTo>
                  <a:pt x="6820607" y="0"/>
                </a:lnTo>
                <a:lnTo>
                  <a:pt x="6820607" y="6287360"/>
                </a:lnTo>
                <a:lnTo>
                  <a:pt x="0" y="6287360"/>
                </a:lnTo>
                <a:lnTo>
                  <a:pt x="0" y="0"/>
                </a:lnTo>
                <a:close/>
              </a:path>
            </a:pathLst>
          </a:custGeom>
          <a:blipFill rotWithShape="1">
            <a:blip r:embed="rId3">
              <a:alphaModFix amt="20999"/>
            </a:blip>
            <a:stretch>
              <a:fillRect b="-154" l="0" r="0" t="-154"/>
            </a:stretch>
          </a:blipFill>
          <a:ln>
            <a:noFill/>
          </a:ln>
        </p:spPr>
      </p:sp>
      <p:sp>
        <p:nvSpPr>
          <p:cNvPr id="143" name="Google Shape;143;p5"/>
          <p:cNvSpPr txBox="1"/>
          <p:nvPr/>
        </p:nvSpPr>
        <p:spPr>
          <a:xfrm>
            <a:off x="4724778" y="4114116"/>
            <a:ext cx="9066032" cy="110109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OBJETIVOS ESPECÍFICOS</a:t>
            </a:r>
            <a:endParaRPr/>
          </a:p>
        </p:txBody>
      </p:sp>
      <p:sp>
        <p:nvSpPr>
          <p:cNvPr id="144" name="Google Shape;144;p5"/>
          <p:cNvSpPr txBox="1"/>
          <p:nvPr/>
        </p:nvSpPr>
        <p:spPr>
          <a:xfrm>
            <a:off x="764885" y="5640929"/>
            <a:ext cx="16985818" cy="3754427"/>
          </a:xfrm>
          <a:prstGeom prst="rect">
            <a:avLst/>
          </a:prstGeom>
          <a:noFill/>
          <a:ln>
            <a:noFill/>
          </a:ln>
        </p:spPr>
        <p:txBody>
          <a:bodyPr anchorCtr="0" anchor="t" bIns="0" lIns="0" spcFirstLastPara="1" rIns="0" wrap="square" tIns="0">
            <a:spAutoFit/>
          </a:bodyPr>
          <a:lstStyle/>
          <a:p>
            <a:pPr indent="-185184" lvl="2" marL="555553" marR="0" rtl="0" algn="just">
              <a:lnSpc>
                <a:spcPct val="137983"/>
              </a:lnSpc>
              <a:spcBef>
                <a:spcPts val="0"/>
              </a:spcBef>
              <a:spcAft>
                <a:spcPts val="0"/>
              </a:spcAft>
              <a:buClr>
                <a:srgbClr val="231F20"/>
              </a:buClr>
              <a:buSzPts val="2430"/>
              <a:buFont typeface="Arial"/>
              <a:buChar char="⚬"/>
            </a:pPr>
            <a:r>
              <a:rPr b="0" i="0" lang="en-US" sz="2430" u="none" cap="none" strike="noStrike">
                <a:solidFill>
                  <a:srgbClr val="231F20"/>
                </a:solidFill>
                <a:latin typeface="DM Sans"/>
                <a:ea typeface="DM Sans"/>
                <a:cs typeface="DM Sans"/>
                <a:sym typeface="DM Sans"/>
              </a:rPr>
              <a:t>Diseñar e implementar una carta digital interactiva accesible desde dispositivos en cada mesa.</a:t>
            </a:r>
            <a:endParaRPr/>
          </a:p>
          <a:p>
            <a:pPr indent="-185184" lvl="2" marL="555553" marR="0" rtl="0" algn="just">
              <a:lnSpc>
                <a:spcPct val="137983"/>
              </a:lnSpc>
              <a:spcBef>
                <a:spcPts val="0"/>
              </a:spcBef>
              <a:spcAft>
                <a:spcPts val="0"/>
              </a:spcAft>
              <a:buClr>
                <a:srgbClr val="231F20"/>
              </a:buClr>
              <a:buSzPts val="2430"/>
              <a:buFont typeface="Arial"/>
              <a:buChar char="⚬"/>
            </a:pPr>
            <a:r>
              <a:rPr b="0" i="0" lang="en-US" sz="2430" u="none" cap="none" strike="noStrike">
                <a:solidFill>
                  <a:srgbClr val="231F20"/>
                </a:solidFill>
                <a:latin typeface="DM Sans"/>
                <a:ea typeface="DM Sans"/>
                <a:cs typeface="DM Sans"/>
                <a:sym typeface="DM Sans"/>
              </a:rPr>
              <a:t>Incorporar un sistema de pago en línea que permita realizar el cobro al momento de generar el pedido, disminuyendo el riesgo de fuga.</a:t>
            </a:r>
            <a:endParaRPr/>
          </a:p>
          <a:p>
            <a:pPr indent="-185184" lvl="2" marL="555553" marR="0" rtl="0" algn="just">
              <a:lnSpc>
                <a:spcPct val="137983"/>
              </a:lnSpc>
              <a:spcBef>
                <a:spcPts val="0"/>
              </a:spcBef>
              <a:spcAft>
                <a:spcPts val="0"/>
              </a:spcAft>
              <a:buClr>
                <a:srgbClr val="231F20"/>
              </a:buClr>
              <a:buSzPts val="2430"/>
              <a:buFont typeface="Arial"/>
              <a:buChar char="⚬"/>
            </a:pPr>
            <a:r>
              <a:rPr b="0" i="0" lang="en-US" sz="2430" u="none" cap="none" strike="noStrike">
                <a:solidFill>
                  <a:srgbClr val="231F20"/>
                </a:solidFill>
                <a:latin typeface="DM Sans"/>
                <a:ea typeface="DM Sans"/>
                <a:cs typeface="DM Sans"/>
                <a:sym typeface="DM Sans"/>
              </a:rPr>
              <a:t>Desarrollar una aplicación móvil para garzones que facilite la gestión de mesas y pedidos en tiempo real.</a:t>
            </a:r>
            <a:endParaRPr/>
          </a:p>
          <a:p>
            <a:pPr indent="-185184" lvl="2" marL="555553" marR="0" rtl="0" algn="just">
              <a:lnSpc>
                <a:spcPct val="137983"/>
              </a:lnSpc>
              <a:spcBef>
                <a:spcPts val="0"/>
              </a:spcBef>
              <a:spcAft>
                <a:spcPts val="0"/>
              </a:spcAft>
              <a:buClr>
                <a:srgbClr val="231F20"/>
              </a:buClr>
              <a:buSzPts val="2430"/>
              <a:buFont typeface="Arial"/>
              <a:buChar char="⚬"/>
            </a:pPr>
            <a:r>
              <a:rPr b="0" i="0" lang="en-US" sz="2430" u="none" cap="none" strike="noStrike">
                <a:solidFill>
                  <a:srgbClr val="231F20"/>
                </a:solidFill>
                <a:latin typeface="DM Sans"/>
                <a:ea typeface="DM Sans"/>
                <a:cs typeface="DM Sans"/>
                <a:sym typeface="DM Sans"/>
              </a:rPr>
              <a:t>Implementar la comunicación en tiempo real entre el sistema de pedidos, cocina y caja para optimizar los tiempos de atención.</a:t>
            </a:r>
            <a:endParaRPr/>
          </a:p>
          <a:p>
            <a:pPr indent="-185184" lvl="2" marL="555553" marR="0" rtl="0" algn="just">
              <a:lnSpc>
                <a:spcPct val="137983"/>
              </a:lnSpc>
              <a:spcBef>
                <a:spcPts val="0"/>
              </a:spcBef>
              <a:spcAft>
                <a:spcPts val="0"/>
              </a:spcAft>
              <a:buClr>
                <a:srgbClr val="231F20"/>
              </a:buClr>
              <a:buSzPts val="2430"/>
              <a:buFont typeface="Arial"/>
              <a:buChar char="⚬"/>
            </a:pPr>
            <a:r>
              <a:rPr b="0" i="0" lang="en-US" sz="2430" u="none" cap="none" strike="noStrike">
                <a:solidFill>
                  <a:srgbClr val="231F20"/>
                </a:solidFill>
                <a:latin typeface="DM Sans"/>
                <a:ea typeface="DM Sans"/>
                <a:cs typeface="DM Sans"/>
                <a:sym typeface="DM Sans"/>
              </a:rPr>
              <a:t>Evaluar la usabilidad del sistema con clientes y personal de servicio para garantizar una experiencia fluida y eficiente.</a:t>
            </a:r>
            <a:endParaRPr/>
          </a:p>
        </p:txBody>
      </p:sp>
      <p:sp>
        <p:nvSpPr>
          <p:cNvPr id="145" name="Google Shape;145;p5"/>
          <p:cNvSpPr/>
          <p:nvPr/>
        </p:nvSpPr>
        <p:spPr>
          <a:xfrm>
            <a:off x="1762561" y="380781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4">
              <a:alphaModFix/>
            </a:blip>
            <a:stretch>
              <a:fillRect b="0" l="-194" r="-194" t="0"/>
            </a:stretch>
          </a:blipFill>
          <a:ln>
            <a:noFill/>
          </a:ln>
        </p:spPr>
      </p:sp>
      <p:sp>
        <p:nvSpPr>
          <p:cNvPr id="146" name="Google Shape;146;p5"/>
          <p:cNvSpPr txBox="1"/>
          <p:nvPr/>
        </p:nvSpPr>
        <p:spPr>
          <a:xfrm>
            <a:off x="1371790" y="4732402"/>
            <a:ext cx="1865640" cy="608031"/>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6"/>
          <p:cNvSpPr/>
          <p:nvPr/>
        </p:nvSpPr>
        <p:spPr>
          <a:xfrm>
            <a:off x="2893236" y="7292901"/>
            <a:ext cx="12540301" cy="1032891"/>
          </a:xfrm>
          <a:custGeom>
            <a:rect b="b" l="l" r="r" t="t"/>
            <a:pathLst>
              <a:path extrusionOk="0" h="1377188" w="16720401">
                <a:moveTo>
                  <a:pt x="0" y="0"/>
                </a:moveTo>
                <a:lnTo>
                  <a:pt x="16720401" y="0"/>
                </a:lnTo>
                <a:lnTo>
                  <a:pt x="16720401" y="1377188"/>
                </a:lnTo>
                <a:lnTo>
                  <a:pt x="0" y="1377188"/>
                </a:lnTo>
                <a:lnTo>
                  <a:pt x="0" y="0"/>
                </a:lnTo>
                <a:close/>
              </a:path>
            </a:pathLst>
          </a:custGeom>
          <a:blipFill rotWithShape="1">
            <a:blip r:embed="rId3">
              <a:alphaModFix/>
            </a:blip>
            <a:stretch>
              <a:fillRect b="-70201" l="0" r="0" t="-70206"/>
            </a:stretch>
          </a:blipFill>
          <a:ln>
            <a:noFill/>
          </a:ln>
        </p:spPr>
      </p:sp>
      <p:sp>
        <p:nvSpPr>
          <p:cNvPr id="152" name="Google Shape;152;p6"/>
          <p:cNvSpPr/>
          <p:nvPr/>
        </p:nvSpPr>
        <p:spPr>
          <a:xfrm rot="10800000">
            <a:off x="0" y="0"/>
            <a:ext cx="18288000" cy="10287000"/>
          </a:xfrm>
          <a:custGeom>
            <a:rect b="b" l="l" r="r" t="t"/>
            <a:pathLst>
              <a:path extrusionOk="0" h="13716000" w="24384000">
                <a:moveTo>
                  <a:pt x="24384000" y="13716000"/>
                </a:moveTo>
                <a:lnTo>
                  <a:pt x="0" y="13716000"/>
                </a:lnTo>
                <a:lnTo>
                  <a:pt x="0" y="0"/>
                </a:lnTo>
                <a:lnTo>
                  <a:pt x="24384000" y="0"/>
                </a:lnTo>
                <a:lnTo>
                  <a:pt x="24384000" y="13716000"/>
                </a:lnTo>
                <a:close/>
              </a:path>
            </a:pathLst>
          </a:custGeom>
          <a:blipFill rotWithShape="1">
            <a:blip r:embed="rId4">
              <a:alphaModFix/>
            </a:blip>
            <a:stretch>
              <a:fillRect b="-38883" l="0" r="0" t="-38885"/>
            </a:stretch>
          </a:blipFill>
          <a:ln>
            <a:noFill/>
          </a:ln>
        </p:spPr>
      </p:sp>
      <p:grpSp>
        <p:nvGrpSpPr>
          <p:cNvPr id="153" name="Google Shape;153;p6"/>
          <p:cNvGrpSpPr/>
          <p:nvPr/>
        </p:nvGrpSpPr>
        <p:grpSpPr>
          <a:xfrm>
            <a:off x="2540877" y="2333014"/>
            <a:ext cx="13206245" cy="5476311"/>
            <a:chOff x="0" y="-38100"/>
            <a:chExt cx="3478188" cy="1442320"/>
          </a:xfrm>
        </p:grpSpPr>
        <p:sp>
          <p:nvSpPr>
            <p:cNvPr id="154" name="Google Shape;154;p6"/>
            <p:cNvSpPr/>
            <p:nvPr/>
          </p:nvSpPr>
          <p:spPr>
            <a:xfrm>
              <a:off x="0" y="0"/>
              <a:ext cx="3478188" cy="1404220"/>
            </a:xfrm>
            <a:custGeom>
              <a:rect b="b" l="l" r="r" t="t"/>
              <a:pathLst>
                <a:path extrusionOk="0" h="1404220" w="3478188">
                  <a:moveTo>
                    <a:pt x="0" y="0"/>
                  </a:moveTo>
                  <a:lnTo>
                    <a:pt x="3478188" y="0"/>
                  </a:lnTo>
                  <a:lnTo>
                    <a:pt x="3478188" y="1404220"/>
                  </a:lnTo>
                  <a:lnTo>
                    <a:pt x="0" y="1404220"/>
                  </a:lnTo>
                  <a:close/>
                </a:path>
              </a:pathLst>
            </a:custGeom>
            <a:solidFill>
              <a:srgbClr val="EFEFEF"/>
            </a:solidFill>
            <a:ln>
              <a:noFill/>
            </a:ln>
          </p:spPr>
        </p:sp>
        <p:sp>
          <p:nvSpPr>
            <p:cNvPr id="155" name="Google Shape;155;p6"/>
            <p:cNvSpPr txBox="1"/>
            <p:nvPr/>
          </p:nvSpPr>
          <p:spPr>
            <a:xfrm>
              <a:off x="0" y="-38100"/>
              <a:ext cx="3478188" cy="1442320"/>
            </a:xfrm>
            <a:prstGeom prst="rect">
              <a:avLst/>
            </a:prstGeom>
            <a:noFill/>
            <a:ln>
              <a:noFill/>
            </a:ln>
          </p:spPr>
          <p:txBody>
            <a:bodyPr anchorCtr="0" anchor="ctr" bIns="50800" lIns="50800" spcFirstLastPara="1" rIns="50800" wrap="square" tIns="50800">
              <a:noAutofit/>
            </a:bodyPr>
            <a:lstStyle/>
            <a:p>
              <a:pPr indent="0" lvl="0" marL="0" marR="0" rtl="0" algn="ctr">
                <a:lnSpc>
                  <a:spcPct val="193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6" name="Google Shape;156;p6"/>
          <p:cNvSpPr/>
          <p:nvPr/>
        </p:nvSpPr>
        <p:spPr>
          <a:xfrm>
            <a:off x="15192036" y="7409335"/>
            <a:ext cx="2992428" cy="2877665"/>
          </a:xfrm>
          <a:custGeom>
            <a:rect b="b" l="l" r="r" t="t"/>
            <a:pathLst>
              <a:path extrusionOk="0" h="2877665" w="2992428">
                <a:moveTo>
                  <a:pt x="0" y="0"/>
                </a:moveTo>
                <a:lnTo>
                  <a:pt x="2992427" y="0"/>
                </a:lnTo>
                <a:lnTo>
                  <a:pt x="2992427" y="2877665"/>
                </a:lnTo>
                <a:lnTo>
                  <a:pt x="0" y="2877665"/>
                </a:lnTo>
                <a:lnTo>
                  <a:pt x="0" y="0"/>
                </a:lnTo>
                <a:close/>
              </a:path>
            </a:pathLst>
          </a:custGeom>
          <a:blipFill rotWithShape="1">
            <a:blip r:embed="rId5">
              <a:alphaModFix amt="44999"/>
            </a:blip>
            <a:stretch>
              <a:fillRect b="0" l="-69" r="-68" t="0"/>
            </a:stretch>
          </a:blipFill>
          <a:ln>
            <a:noFill/>
          </a:ln>
        </p:spPr>
      </p:sp>
      <p:sp>
        <p:nvSpPr>
          <p:cNvPr id="157" name="Google Shape;157;p6"/>
          <p:cNvSpPr txBox="1"/>
          <p:nvPr/>
        </p:nvSpPr>
        <p:spPr>
          <a:xfrm>
            <a:off x="2093729" y="988195"/>
            <a:ext cx="14100543" cy="10058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Alcances y limitaciones del proyecto</a:t>
            </a:r>
            <a:endParaRPr/>
          </a:p>
        </p:txBody>
      </p:sp>
      <p:sp>
        <p:nvSpPr>
          <p:cNvPr id="158" name="Google Shape;158;p6"/>
          <p:cNvSpPr txBox="1"/>
          <p:nvPr/>
        </p:nvSpPr>
        <p:spPr>
          <a:xfrm>
            <a:off x="2854422" y="2993479"/>
            <a:ext cx="12579156" cy="4261942"/>
          </a:xfrm>
          <a:prstGeom prst="rect">
            <a:avLst/>
          </a:prstGeom>
          <a:noFill/>
          <a:ln>
            <a:noFill/>
          </a:ln>
        </p:spPr>
        <p:txBody>
          <a:bodyPr anchorCtr="0" anchor="t" bIns="0" lIns="0" spcFirstLastPara="1" rIns="0" wrap="square" tIns="0">
            <a:spAutoFit/>
          </a:bodyPr>
          <a:lstStyle/>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No gestiona la logística física de los pedidos (entregas o inventario externo).</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No administra aspectos financieros internos del negocio (solo ventas y pagos).</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Requiere conexión estable a Internet para su funcionamiento.</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Compatible principalmente con Windows 10/11 y navegadores actualizados.</a:t>
            </a:r>
            <a:endParaRPr/>
          </a:p>
          <a:p>
            <a:pPr indent="-294704" lvl="1" marL="589407" marR="0" rtl="0" algn="l">
              <a:lnSpc>
                <a:spcPct val="138035"/>
              </a:lnSpc>
              <a:spcBef>
                <a:spcPts val="0"/>
              </a:spcBef>
              <a:spcAft>
                <a:spcPts val="0"/>
              </a:spcAft>
              <a:buClr>
                <a:srgbClr val="231F20"/>
              </a:buClr>
              <a:buSzPts val="2729"/>
              <a:buFont typeface="Arial"/>
              <a:buChar char="•"/>
            </a:pPr>
            <a:r>
              <a:rPr b="0" i="0" lang="en-US" sz="2729" u="none" cap="none" strike="noStrike">
                <a:solidFill>
                  <a:srgbClr val="231F20"/>
                </a:solidFill>
                <a:latin typeface="DM Sans"/>
                <a:ea typeface="DM Sans"/>
                <a:cs typeface="DM Sans"/>
                <a:sym typeface="DM Sans"/>
              </a:rPr>
              <a:t>Soporta entre 50 y 120 usuarios activos simultáneamente.</a:t>
            </a:r>
            <a:endParaRPr/>
          </a:p>
          <a:p>
            <a:pPr indent="0" lvl="0" marL="0" marR="0" rtl="0" algn="l">
              <a:lnSpc>
                <a:spcPct val="138035"/>
              </a:lnSpc>
              <a:spcBef>
                <a:spcPts val="0"/>
              </a:spcBef>
              <a:spcAft>
                <a:spcPts val="0"/>
              </a:spcAft>
              <a:buNone/>
            </a:pPr>
            <a:r>
              <a:t/>
            </a:r>
            <a:endParaRPr b="0" i="0" sz="2729" u="none" cap="none" strike="noStrike">
              <a:solidFill>
                <a:srgbClr val="231F2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7"/>
          <p:cNvSpPr/>
          <p:nvPr/>
        </p:nvSpPr>
        <p:spPr>
          <a:xfrm rot="10800000">
            <a:off x="0" y="0"/>
            <a:ext cx="18288000" cy="10287000"/>
          </a:xfrm>
          <a:custGeom>
            <a:rect b="b" l="l" r="r" t="t"/>
            <a:pathLst>
              <a:path extrusionOk="0" h="13716000" w="24384000">
                <a:moveTo>
                  <a:pt x="24384000" y="13716000"/>
                </a:moveTo>
                <a:lnTo>
                  <a:pt x="0" y="13716000"/>
                </a:lnTo>
                <a:lnTo>
                  <a:pt x="0" y="0"/>
                </a:lnTo>
                <a:lnTo>
                  <a:pt x="24384000" y="0"/>
                </a:lnTo>
                <a:lnTo>
                  <a:pt x="24384000" y="13716000"/>
                </a:lnTo>
                <a:close/>
              </a:path>
            </a:pathLst>
          </a:custGeom>
          <a:blipFill rotWithShape="1">
            <a:blip r:embed="rId3">
              <a:alphaModFix/>
            </a:blip>
            <a:stretch>
              <a:fillRect b="-38883" l="0" r="0" t="-38885"/>
            </a:stretch>
          </a:blipFill>
          <a:ln>
            <a:noFill/>
          </a:ln>
        </p:spPr>
      </p:sp>
      <p:sp>
        <p:nvSpPr>
          <p:cNvPr id="164" name="Google Shape;164;p7"/>
          <p:cNvSpPr/>
          <p:nvPr/>
        </p:nvSpPr>
        <p:spPr>
          <a:xfrm>
            <a:off x="2794941" y="2721537"/>
            <a:ext cx="15108936" cy="38100"/>
          </a:xfrm>
          <a:custGeom>
            <a:rect b="b" l="l" r="r" t="t"/>
            <a:pathLst>
              <a:path extrusionOk="0" h="50800" w="20145248">
                <a:moveTo>
                  <a:pt x="0" y="0"/>
                </a:moveTo>
                <a:lnTo>
                  <a:pt x="20145248" y="0"/>
                </a:lnTo>
                <a:lnTo>
                  <a:pt x="20145248" y="50800"/>
                </a:lnTo>
                <a:lnTo>
                  <a:pt x="0" y="50800"/>
                </a:lnTo>
                <a:close/>
              </a:path>
            </a:pathLst>
          </a:custGeom>
          <a:solidFill>
            <a:srgbClr val="000000"/>
          </a:solidFill>
          <a:ln>
            <a:noFill/>
          </a:ln>
        </p:spPr>
      </p:sp>
      <p:sp>
        <p:nvSpPr>
          <p:cNvPr id="165" name="Google Shape;165;p7"/>
          <p:cNvSpPr/>
          <p:nvPr/>
        </p:nvSpPr>
        <p:spPr>
          <a:xfrm>
            <a:off x="-436969" y="-141891"/>
            <a:ext cx="3471225" cy="3338100"/>
          </a:xfrm>
          <a:custGeom>
            <a:rect b="b" l="l" r="r" t="t"/>
            <a:pathLst>
              <a:path extrusionOk="0" h="3338100" w="3471225">
                <a:moveTo>
                  <a:pt x="0" y="0"/>
                </a:moveTo>
                <a:lnTo>
                  <a:pt x="3471225" y="0"/>
                </a:lnTo>
                <a:lnTo>
                  <a:pt x="3471225" y="3338100"/>
                </a:lnTo>
                <a:lnTo>
                  <a:pt x="0" y="3338100"/>
                </a:lnTo>
                <a:lnTo>
                  <a:pt x="0" y="0"/>
                </a:lnTo>
                <a:close/>
              </a:path>
            </a:pathLst>
          </a:custGeom>
          <a:blipFill rotWithShape="1">
            <a:blip r:embed="rId4">
              <a:alphaModFix amt="44999"/>
            </a:blip>
            <a:stretch>
              <a:fillRect b="0" l="0" r="0" t="0"/>
            </a:stretch>
          </a:blipFill>
          <a:ln>
            <a:noFill/>
          </a:ln>
        </p:spPr>
      </p:sp>
      <p:sp>
        <p:nvSpPr>
          <p:cNvPr id="166" name="Google Shape;166;p7"/>
          <p:cNvSpPr/>
          <p:nvPr/>
        </p:nvSpPr>
        <p:spPr>
          <a:xfrm>
            <a:off x="7757452" y="7073897"/>
            <a:ext cx="2773097" cy="2773097"/>
          </a:xfrm>
          <a:custGeom>
            <a:rect b="b" l="l" r="r" t="t"/>
            <a:pathLst>
              <a:path extrusionOk="0" h="2773097" w="2773097">
                <a:moveTo>
                  <a:pt x="0" y="0"/>
                </a:moveTo>
                <a:lnTo>
                  <a:pt x="2773096" y="0"/>
                </a:lnTo>
                <a:lnTo>
                  <a:pt x="2773096" y="2773097"/>
                </a:lnTo>
                <a:lnTo>
                  <a:pt x="0" y="2773097"/>
                </a:lnTo>
                <a:lnTo>
                  <a:pt x="0" y="0"/>
                </a:lnTo>
                <a:close/>
              </a:path>
            </a:pathLst>
          </a:custGeom>
          <a:blipFill rotWithShape="1">
            <a:blip r:embed="rId5">
              <a:alphaModFix/>
            </a:blip>
            <a:stretch>
              <a:fillRect b="0" l="0" r="0" t="0"/>
            </a:stretch>
          </a:blipFill>
          <a:ln>
            <a:noFill/>
          </a:ln>
        </p:spPr>
      </p:sp>
      <p:sp>
        <p:nvSpPr>
          <p:cNvPr id="167" name="Google Shape;167;p7"/>
          <p:cNvSpPr txBox="1"/>
          <p:nvPr/>
        </p:nvSpPr>
        <p:spPr>
          <a:xfrm>
            <a:off x="1414227" y="3343203"/>
            <a:ext cx="15459546" cy="3309390"/>
          </a:xfrm>
          <a:prstGeom prst="rect">
            <a:avLst/>
          </a:prstGeom>
          <a:noFill/>
          <a:ln>
            <a:noFill/>
          </a:ln>
        </p:spPr>
        <p:txBody>
          <a:bodyPr anchorCtr="0" anchor="t" bIns="0" lIns="0" spcFirstLastPara="1" rIns="0" wrap="square" tIns="0">
            <a:spAutoFit/>
          </a:bodyPr>
          <a:lstStyle/>
          <a:p>
            <a:pPr indent="0" lvl="0" marL="0" marR="0" rtl="0" algn="just">
              <a:lnSpc>
                <a:spcPct val="138035"/>
              </a:lnSpc>
              <a:spcBef>
                <a:spcPts val="0"/>
              </a:spcBef>
              <a:spcAft>
                <a:spcPts val="0"/>
              </a:spcAft>
              <a:buNone/>
            </a:pPr>
            <a:r>
              <a:rPr b="0" i="0" lang="en-US" sz="2729" u="none" cap="none" strike="noStrike">
                <a:solidFill>
                  <a:srgbClr val="231F20"/>
                </a:solidFill>
                <a:latin typeface="DM Sans"/>
                <a:ea typeface="DM Sans"/>
                <a:cs typeface="DM Sans"/>
                <a:sym typeface="DM Sans"/>
              </a:rPr>
              <a:t>Para el desarrollo del proyecto EXPRESS TASTE se utilizó una metodología ágil incremental, basada en los principios del estándar IEEE 830. Esta metodología permitió avanzar de forma iterativa, entregando versiones parciales del sistema y realizando ajustes continuos según las necesidades del cliente. Se promovió el trabajo colaborativo, la comunicación constante y la validación temprana de funcionalidades, asegurando así que el producto final cumpliera con los requerimientos funcionales, técnicos y de usabilidad definidos desde el inicio.</a:t>
            </a:r>
            <a:endParaRPr/>
          </a:p>
        </p:txBody>
      </p:sp>
      <p:sp>
        <p:nvSpPr>
          <p:cNvPr id="168" name="Google Shape;168;p7"/>
          <p:cNvSpPr txBox="1"/>
          <p:nvPr/>
        </p:nvSpPr>
        <p:spPr>
          <a:xfrm>
            <a:off x="4549331" y="94869"/>
            <a:ext cx="11600138" cy="31013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Metodología de trabajo para el desarrollo del proyecto</a:t>
            </a:r>
            <a:endParaRPr/>
          </a:p>
          <a:p>
            <a:pPr indent="0" lvl="0" marL="0" marR="0" rtl="0" algn="l">
              <a:lnSpc>
                <a:spcPct val="138000"/>
              </a:lnSpc>
              <a:spcBef>
                <a:spcPts val="0"/>
              </a:spcBef>
              <a:spcAft>
                <a:spcPts val="0"/>
              </a:spcAft>
              <a:buNone/>
            </a:pPr>
            <a:r>
              <a:t/>
            </a:r>
            <a:endParaRPr b="1" i="0" sz="6000" u="none" cap="none" strike="noStrike">
              <a:solidFill>
                <a:srgbClr val="231F20"/>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72" name="Shape 172"/>
        <p:cNvGrpSpPr/>
        <p:nvPr/>
      </p:nvGrpSpPr>
      <p:grpSpPr>
        <a:xfrm>
          <a:off x="0" y="0"/>
          <a:ext cx="0" cy="0"/>
          <a:chOff x="0" y="0"/>
          <a:chExt cx="0" cy="0"/>
        </a:xfrm>
      </p:grpSpPr>
      <p:sp>
        <p:nvSpPr>
          <p:cNvPr id="173" name="Google Shape;173;p8"/>
          <p:cNvSpPr/>
          <p:nvPr/>
        </p:nvSpPr>
        <p:spPr>
          <a:xfrm>
            <a:off x="933276" y="2166549"/>
            <a:ext cx="16326024" cy="7244673"/>
          </a:xfrm>
          <a:custGeom>
            <a:rect b="b" l="l" r="r" t="t"/>
            <a:pathLst>
              <a:path extrusionOk="0" h="10820400" w="24384000">
                <a:moveTo>
                  <a:pt x="0" y="0"/>
                </a:moveTo>
                <a:lnTo>
                  <a:pt x="24384000" y="0"/>
                </a:lnTo>
                <a:lnTo>
                  <a:pt x="24384000" y="10820400"/>
                </a:lnTo>
                <a:lnTo>
                  <a:pt x="0" y="10820400"/>
                </a:lnTo>
                <a:lnTo>
                  <a:pt x="0" y="0"/>
                </a:lnTo>
                <a:close/>
              </a:path>
            </a:pathLst>
          </a:custGeom>
          <a:blipFill rotWithShape="1">
            <a:blip r:embed="rId3">
              <a:alphaModFix/>
            </a:blip>
            <a:stretch>
              <a:fillRect b="0" l="-6" r="-6" t="0"/>
            </a:stretch>
          </a:blipFill>
          <a:ln>
            <a:noFill/>
          </a:ln>
        </p:spPr>
      </p:sp>
      <p:sp>
        <p:nvSpPr>
          <p:cNvPr id="174" name="Google Shape;174;p8"/>
          <p:cNvSpPr txBox="1"/>
          <p:nvPr/>
        </p:nvSpPr>
        <p:spPr>
          <a:xfrm>
            <a:off x="3119586" y="271099"/>
            <a:ext cx="12048827"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000000"/>
                </a:solidFill>
                <a:latin typeface="Open Sans"/>
                <a:ea typeface="Open Sans"/>
                <a:cs typeface="Open Sans"/>
                <a:sym typeface="Open Sans"/>
              </a:rPr>
              <a:t>CRONOGRAMA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4F5"/>
        </a:solidFill>
      </p:bgPr>
    </p:bg>
    <p:spTree>
      <p:nvGrpSpPr>
        <p:cNvPr id="178" name="Shape 178"/>
        <p:cNvGrpSpPr/>
        <p:nvPr/>
      </p:nvGrpSpPr>
      <p:grpSpPr>
        <a:xfrm>
          <a:off x="0" y="0"/>
          <a:ext cx="0" cy="0"/>
          <a:chOff x="0" y="0"/>
          <a:chExt cx="0" cy="0"/>
        </a:xfrm>
      </p:grpSpPr>
      <p:sp>
        <p:nvSpPr>
          <p:cNvPr id="179" name="Google Shape;179;p9"/>
          <p:cNvSpPr/>
          <p:nvPr/>
        </p:nvSpPr>
        <p:spPr>
          <a:xfrm>
            <a:off x="579963" y="309156"/>
            <a:ext cx="897473" cy="863054"/>
          </a:xfrm>
          <a:custGeom>
            <a:rect b="b" l="l" r="r" t="t"/>
            <a:pathLst>
              <a:path extrusionOk="0" h="863054" w="897473">
                <a:moveTo>
                  <a:pt x="0" y="0"/>
                </a:moveTo>
                <a:lnTo>
                  <a:pt x="897473" y="0"/>
                </a:lnTo>
                <a:lnTo>
                  <a:pt x="897473" y="863054"/>
                </a:lnTo>
                <a:lnTo>
                  <a:pt x="0" y="863054"/>
                </a:lnTo>
                <a:lnTo>
                  <a:pt x="0" y="0"/>
                </a:lnTo>
                <a:close/>
              </a:path>
            </a:pathLst>
          </a:custGeom>
          <a:blipFill rotWithShape="1">
            <a:blip r:embed="rId3">
              <a:alphaModFix/>
            </a:blip>
            <a:stretch>
              <a:fillRect b="0" l="-194" r="-194" t="0"/>
            </a:stretch>
          </a:blipFill>
          <a:ln>
            <a:noFill/>
          </a:ln>
        </p:spPr>
      </p:sp>
      <p:sp>
        <p:nvSpPr>
          <p:cNvPr id="180" name="Google Shape;180;p9"/>
          <p:cNvSpPr txBox="1"/>
          <p:nvPr/>
        </p:nvSpPr>
        <p:spPr>
          <a:xfrm>
            <a:off x="4141274" y="478155"/>
            <a:ext cx="10005453" cy="1005840"/>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231F20"/>
                </a:solidFill>
                <a:latin typeface="Oswald"/>
                <a:ea typeface="Oswald"/>
                <a:cs typeface="Oswald"/>
                <a:sym typeface="Oswald"/>
              </a:rPr>
              <a:t>Arquitectura del Software</a:t>
            </a:r>
            <a:endParaRPr/>
          </a:p>
        </p:txBody>
      </p:sp>
      <p:sp>
        <p:nvSpPr>
          <p:cNvPr id="181" name="Google Shape;181;p9"/>
          <p:cNvSpPr txBox="1"/>
          <p:nvPr/>
        </p:nvSpPr>
        <p:spPr>
          <a:xfrm>
            <a:off x="95880" y="1273898"/>
            <a:ext cx="1865640" cy="607957"/>
          </a:xfrm>
          <a:prstGeom prst="rect">
            <a:avLst/>
          </a:prstGeom>
          <a:noFill/>
          <a:ln>
            <a:noFill/>
          </a:ln>
        </p:spPr>
        <p:txBody>
          <a:bodyPr anchorCtr="0" anchor="t" bIns="0" lIns="0" spcFirstLastPara="1" rIns="0" wrap="square" tIns="0">
            <a:spAutoFit/>
          </a:bodyPr>
          <a:lstStyle/>
          <a:p>
            <a:pPr indent="0" lvl="0" marL="0" marR="0" rtl="0" algn="ctr">
              <a:lnSpc>
                <a:spcPct val="137982"/>
              </a:lnSpc>
              <a:spcBef>
                <a:spcPts val="0"/>
              </a:spcBef>
              <a:spcAft>
                <a:spcPts val="0"/>
              </a:spcAft>
              <a:buNone/>
            </a:pPr>
            <a:r>
              <a:rPr b="1" i="0" lang="en-US" sz="1735" u="none" cap="none" strike="noStrike">
                <a:solidFill>
                  <a:srgbClr val="231F20"/>
                </a:solidFill>
                <a:latin typeface="Montserrat"/>
                <a:ea typeface="Montserrat"/>
                <a:cs typeface="Montserrat"/>
                <a:sym typeface="Montserrat"/>
              </a:rPr>
              <a:t>EXPRESS TASTE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