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Bricolage Grotesque 18 Bold" charset="1" panose="020B0605040402000204"/>
      <p:regular r:id="rId12"/>
    </p:embeddedFont>
    <p:embeddedFont>
      <p:font typeface="Bricolage Grotesque" charset="1" panose="020B0605040402000204"/>
      <p:regular r:id="rId13"/>
    </p:embeddedFont>
    <p:embeddedFont>
      <p:font typeface="Bricolage Grotesque 18" charset="1" panose="020B0605040402000204"/>
      <p:regular r:id="rId14"/>
    </p:embeddedFont>
    <p:embeddedFont>
      <p:font typeface="Arimo Bold" charset="1" panose="020B0704020202020204"/>
      <p:regular r:id="rId15"/>
    </p:embeddedFont>
    <p:embeddedFont>
      <p:font typeface="Arimo" charset="1" panose="020B0604020202020204"/>
      <p:regular r:id="rId16"/>
    </p:embeddedFont>
    <p:embeddedFont>
      <p:font typeface="Bricolage Grotesque Bold" charset="1" panose="020B060504040200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jpeg" Type="http://schemas.openxmlformats.org/officeDocument/2006/relationships/image"/><Relationship Id="rId4" Target="../media/image4.pn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6.png" Type="http://schemas.openxmlformats.org/officeDocument/2006/relationships/image"/><Relationship Id="rId7" Target="../embeddings/oleObject1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74060" y="7939373"/>
            <a:ext cx="1072946" cy="1105094"/>
          </a:xfrm>
          <a:custGeom>
            <a:avLst/>
            <a:gdLst/>
            <a:ahLst/>
            <a:cxnLst/>
            <a:rect r="r" b="b" t="t" l="l"/>
            <a:pathLst>
              <a:path h="1105094" w="1072946">
                <a:moveTo>
                  <a:pt x="0" y="0"/>
                </a:moveTo>
                <a:lnTo>
                  <a:pt x="1072946" y="0"/>
                </a:lnTo>
                <a:lnTo>
                  <a:pt x="1072946" y="1105094"/>
                </a:lnTo>
                <a:lnTo>
                  <a:pt x="0" y="11050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091744" y="-614692"/>
            <a:ext cx="8240889" cy="8229600"/>
          </a:xfrm>
          <a:custGeom>
            <a:avLst/>
            <a:gdLst/>
            <a:ahLst/>
            <a:cxnLst/>
            <a:rect r="r" b="b" t="t" l="l"/>
            <a:pathLst>
              <a:path h="8229600" w="8240889">
                <a:moveTo>
                  <a:pt x="0" y="0"/>
                </a:moveTo>
                <a:lnTo>
                  <a:pt x="8240888" y="0"/>
                </a:lnTo>
                <a:lnTo>
                  <a:pt x="824088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5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47073" y="320471"/>
            <a:ext cx="2754895" cy="2754895"/>
          </a:xfrm>
          <a:custGeom>
            <a:avLst/>
            <a:gdLst/>
            <a:ahLst/>
            <a:cxnLst/>
            <a:rect r="r" b="b" t="t" l="l"/>
            <a:pathLst>
              <a:path h="2754895" w="2754895">
                <a:moveTo>
                  <a:pt x="0" y="0"/>
                </a:moveTo>
                <a:lnTo>
                  <a:pt x="2754895" y="0"/>
                </a:lnTo>
                <a:lnTo>
                  <a:pt x="2754895" y="2754895"/>
                </a:lnTo>
                <a:lnTo>
                  <a:pt x="0" y="27548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74060" y="3142041"/>
            <a:ext cx="12023968" cy="145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9999" b="true">
                <a:solidFill>
                  <a:srgbClr val="FFFFFF"/>
                </a:solidFill>
                <a:latin typeface="Bricolage Grotesque 18 Bold"/>
                <a:ea typeface="Bricolage Grotesque 18 Bold"/>
                <a:cs typeface="Bricolage Grotesque 18 Bold"/>
                <a:sym typeface="Bricolage Grotesque 18 Bold"/>
              </a:rPr>
              <a:t>MONEDAVENTURA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06330" y="4618698"/>
            <a:ext cx="5115818" cy="52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6"/>
              </a:lnSpc>
              <a:spcBef>
                <a:spcPct val="0"/>
              </a:spcBef>
            </a:pPr>
            <a:r>
              <a:rPr lang="en-US" b="true" sz="3119">
                <a:solidFill>
                  <a:srgbClr val="FFFFFF"/>
                </a:solidFill>
                <a:latin typeface="Bricolage Grotesque 18 Bold"/>
                <a:ea typeface="Bricolage Grotesque 18 Bold"/>
                <a:cs typeface="Bricolage Grotesque 18 Bold"/>
                <a:sym typeface="Bricolage Grotesque 18 Bold"/>
              </a:rPr>
              <a:t>PRESENTACIÓN CAPSTONE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35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0663" y="9501752"/>
            <a:ext cx="19309326" cy="785248"/>
            <a:chOff x="0" y="0"/>
            <a:chExt cx="5085584" cy="2068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5584" cy="206814"/>
            </a:xfrm>
            <a:custGeom>
              <a:avLst/>
              <a:gdLst/>
              <a:ahLst/>
              <a:cxnLst/>
              <a:rect r="r" b="b" t="t" l="l"/>
              <a:pathLst>
                <a:path h="206814" w="5085584">
                  <a:moveTo>
                    <a:pt x="0" y="0"/>
                  </a:moveTo>
                  <a:lnTo>
                    <a:pt x="5085584" y="0"/>
                  </a:lnTo>
                  <a:lnTo>
                    <a:pt x="5085584" y="206814"/>
                  </a:lnTo>
                  <a:lnTo>
                    <a:pt x="0" y="206814"/>
                  </a:lnTo>
                  <a:close/>
                </a:path>
              </a:pathLst>
            </a:custGeom>
            <a:solidFill>
              <a:srgbClr val="41CD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85584" cy="197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4"/>
                </a:lnSpc>
              </a:pPr>
              <a:r>
                <a:rPr lang="en-US" sz="1499" spc="475">
                  <a:solidFill>
                    <a:srgbClr val="FFFFFF"/>
                  </a:solidFill>
                  <a:latin typeface="Bricolage Grotesque"/>
                  <a:ea typeface="Bricolage Grotesque"/>
                  <a:cs typeface="Bricolage Grotesque"/>
                  <a:sym typeface="Bricolage Grotesque"/>
                </a:rPr>
                <a:t>MONEDAVENTURA ::: 2025 :::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2718" y="4560312"/>
            <a:ext cx="4153485" cy="4305900"/>
            <a:chOff x="0" y="0"/>
            <a:chExt cx="1183307" cy="12267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83307" cy="1226729"/>
            </a:xfrm>
            <a:custGeom>
              <a:avLst/>
              <a:gdLst/>
              <a:ahLst/>
              <a:cxnLst/>
              <a:rect r="r" b="b" t="t" l="l"/>
              <a:pathLst>
                <a:path h="1226729" w="1183307">
                  <a:moveTo>
                    <a:pt x="37279" y="0"/>
                  </a:moveTo>
                  <a:lnTo>
                    <a:pt x="1146028" y="0"/>
                  </a:lnTo>
                  <a:cubicBezTo>
                    <a:pt x="1166617" y="0"/>
                    <a:pt x="1183307" y="16690"/>
                    <a:pt x="1183307" y="37279"/>
                  </a:cubicBezTo>
                  <a:lnTo>
                    <a:pt x="1183307" y="1189450"/>
                  </a:lnTo>
                  <a:cubicBezTo>
                    <a:pt x="1183307" y="1210039"/>
                    <a:pt x="1166617" y="1226729"/>
                    <a:pt x="1146028" y="1226729"/>
                  </a:cubicBezTo>
                  <a:lnTo>
                    <a:pt x="37279" y="1226729"/>
                  </a:lnTo>
                  <a:cubicBezTo>
                    <a:pt x="16690" y="1226729"/>
                    <a:pt x="0" y="1210039"/>
                    <a:pt x="0" y="1189450"/>
                  </a:cubicBezTo>
                  <a:lnTo>
                    <a:pt x="0" y="37279"/>
                  </a:lnTo>
                  <a:cubicBezTo>
                    <a:pt x="0" y="16690"/>
                    <a:pt x="16690" y="0"/>
                    <a:pt x="372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1183307" cy="12172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570352" y="2724817"/>
            <a:ext cx="2418218" cy="2813926"/>
            <a:chOff x="0" y="0"/>
            <a:chExt cx="6985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12680"/>
              <a:ext cx="698500" cy="787441"/>
            </a:xfrm>
            <a:custGeom>
              <a:avLst/>
              <a:gdLst/>
              <a:ahLst/>
              <a:cxnLst/>
              <a:rect r="r" b="b" t="t" l="l"/>
              <a:pathLst>
                <a:path h="787441" w="698500">
                  <a:moveTo>
                    <a:pt x="406324" y="20527"/>
                  </a:moveTo>
                  <a:lnTo>
                    <a:pt x="641426" y="157313"/>
                  </a:lnTo>
                  <a:cubicBezTo>
                    <a:pt x="676762" y="177872"/>
                    <a:pt x="698500" y="215670"/>
                    <a:pt x="698500" y="256551"/>
                  </a:cubicBezTo>
                  <a:lnTo>
                    <a:pt x="698500" y="530889"/>
                  </a:lnTo>
                  <a:cubicBezTo>
                    <a:pt x="698500" y="571770"/>
                    <a:pt x="676762" y="609568"/>
                    <a:pt x="641426" y="630127"/>
                  </a:cubicBezTo>
                  <a:lnTo>
                    <a:pt x="406324" y="766913"/>
                  </a:lnTo>
                  <a:cubicBezTo>
                    <a:pt x="371043" y="787440"/>
                    <a:pt x="327457" y="787440"/>
                    <a:pt x="292176" y="766913"/>
                  </a:cubicBezTo>
                  <a:lnTo>
                    <a:pt x="57074" y="630127"/>
                  </a:lnTo>
                  <a:cubicBezTo>
                    <a:pt x="21738" y="609568"/>
                    <a:pt x="0" y="571770"/>
                    <a:pt x="0" y="530889"/>
                  </a:cubicBezTo>
                  <a:lnTo>
                    <a:pt x="0" y="256551"/>
                  </a:lnTo>
                  <a:cubicBezTo>
                    <a:pt x="0" y="215670"/>
                    <a:pt x="21738" y="177872"/>
                    <a:pt x="57074" y="157313"/>
                  </a:cubicBezTo>
                  <a:lnTo>
                    <a:pt x="292176" y="20527"/>
                  </a:lnTo>
                  <a:cubicBezTo>
                    <a:pt x="327457" y="0"/>
                    <a:pt x="371043" y="0"/>
                    <a:pt x="406324" y="20527"/>
                  </a:cubicBezTo>
                  <a:close/>
                </a:path>
              </a:pathLst>
            </a:custGeom>
            <a:blipFill>
              <a:blip r:embed="rId2"/>
              <a:stretch>
                <a:fillRect l="0" t="-8961" r="0" b="-15111"/>
              </a:stretch>
            </a:blipFill>
            <a:ln w="666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7065878" y="4560312"/>
            <a:ext cx="4153485" cy="4305900"/>
            <a:chOff x="0" y="0"/>
            <a:chExt cx="1183307" cy="122672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83307" cy="1226729"/>
            </a:xfrm>
            <a:custGeom>
              <a:avLst/>
              <a:gdLst/>
              <a:ahLst/>
              <a:cxnLst/>
              <a:rect r="r" b="b" t="t" l="l"/>
              <a:pathLst>
                <a:path h="1226729" w="1183307">
                  <a:moveTo>
                    <a:pt x="37279" y="0"/>
                  </a:moveTo>
                  <a:lnTo>
                    <a:pt x="1146028" y="0"/>
                  </a:lnTo>
                  <a:cubicBezTo>
                    <a:pt x="1166617" y="0"/>
                    <a:pt x="1183307" y="16690"/>
                    <a:pt x="1183307" y="37279"/>
                  </a:cubicBezTo>
                  <a:lnTo>
                    <a:pt x="1183307" y="1189450"/>
                  </a:lnTo>
                  <a:cubicBezTo>
                    <a:pt x="1183307" y="1210039"/>
                    <a:pt x="1166617" y="1226729"/>
                    <a:pt x="1146028" y="1226729"/>
                  </a:cubicBezTo>
                  <a:lnTo>
                    <a:pt x="37279" y="1226729"/>
                  </a:lnTo>
                  <a:cubicBezTo>
                    <a:pt x="16690" y="1226729"/>
                    <a:pt x="0" y="1210039"/>
                    <a:pt x="0" y="1189450"/>
                  </a:cubicBezTo>
                  <a:lnTo>
                    <a:pt x="0" y="37279"/>
                  </a:lnTo>
                  <a:cubicBezTo>
                    <a:pt x="0" y="16690"/>
                    <a:pt x="16690" y="0"/>
                    <a:pt x="372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1183307" cy="12172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4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933512" y="2724817"/>
            <a:ext cx="2418218" cy="2813926"/>
            <a:chOff x="0" y="0"/>
            <a:chExt cx="6985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12680"/>
              <a:ext cx="698500" cy="787441"/>
            </a:xfrm>
            <a:custGeom>
              <a:avLst/>
              <a:gdLst/>
              <a:ahLst/>
              <a:cxnLst/>
              <a:rect r="r" b="b" t="t" l="l"/>
              <a:pathLst>
                <a:path h="787441" w="698500">
                  <a:moveTo>
                    <a:pt x="406324" y="20527"/>
                  </a:moveTo>
                  <a:lnTo>
                    <a:pt x="641426" y="157313"/>
                  </a:lnTo>
                  <a:cubicBezTo>
                    <a:pt x="676762" y="177872"/>
                    <a:pt x="698500" y="215670"/>
                    <a:pt x="698500" y="256551"/>
                  </a:cubicBezTo>
                  <a:lnTo>
                    <a:pt x="698500" y="530889"/>
                  </a:lnTo>
                  <a:cubicBezTo>
                    <a:pt x="698500" y="571770"/>
                    <a:pt x="676762" y="609568"/>
                    <a:pt x="641426" y="630127"/>
                  </a:cubicBezTo>
                  <a:lnTo>
                    <a:pt x="406324" y="766913"/>
                  </a:lnTo>
                  <a:cubicBezTo>
                    <a:pt x="371043" y="787440"/>
                    <a:pt x="327457" y="787440"/>
                    <a:pt x="292176" y="766913"/>
                  </a:cubicBezTo>
                  <a:lnTo>
                    <a:pt x="57074" y="630127"/>
                  </a:lnTo>
                  <a:cubicBezTo>
                    <a:pt x="21738" y="609568"/>
                    <a:pt x="0" y="571770"/>
                    <a:pt x="0" y="530889"/>
                  </a:cubicBezTo>
                  <a:lnTo>
                    <a:pt x="0" y="256551"/>
                  </a:lnTo>
                  <a:cubicBezTo>
                    <a:pt x="0" y="215670"/>
                    <a:pt x="21738" y="177872"/>
                    <a:pt x="57074" y="157313"/>
                  </a:cubicBezTo>
                  <a:lnTo>
                    <a:pt x="292176" y="20527"/>
                  </a:lnTo>
                  <a:cubicBezTo>
                    <a:pt x="327457" y="0"/>
                    <a:pt x="371043" y="0"/>
                    <a:pt x="406324" y="20527"/>
                  </a:cubicBezTo>
                  <a:close/>
                </a:path>
              </a:pathLst>
            </a:custGeom>
            <a:blipFill>
              <a:blip r:embed="rId3"/>
              <a:stretch>
                <a:fillRect l="-2245" t="0" r="-2245" b="0"/>
              </a:stretch>
            </a:blipFill>
            <a:ln w="66675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-2814593" y="-4332764"/>
            <a:ext cx="6895577" cy="6886131"/>
          </a:xfrm>
          <a:custGeom>
            <a:avLst/>
            <a:gdLst/>
            <a:ahLst/>
            <a:cxnLst/>
            <a:rect r="r" b="b" t="t" l="l"/>
            <a:pathLst>
              <a:path h="6886131" w="6895577">
                <a:moveTo>
                  <a:pt x="0" y="0"/>
                </a:moveTo>
                <a:lnTo>
                  <a:pt x="6895577" y="0"/>
                </a:lnTo>
                <a:lnTo>
                  <a:pt x="6895577" y="6886131"/>
                </a:lnTo>
                <a:lnTo>
                  <a:pt x="0" y="6886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2429038" y="4539257"/>
            <a:ext cx="4153485" cy="4326954"/>
            <a:chOff x="0" y="0"/>
            <a:chExt cx="1183307" cy="12327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83307" cy="1232728"/>
            </a:xfrm>
            <a:custGeom>
              <a:avLst/>
              <a:gdLst/>
              <a:ahLst/>
              <a:cxnLst/>
              <a:rect r="r" b="b" t="t" l="l"/>
              <a:pathLst>
                <a:path h="1232728" w="1183307">
                  <a:moveTo>
                    <a:pt x="37279" y="0"/>
                  </a:moveTo>
                  <a:lnTo>
                    <a:pt x="1146028" y="0"/>
                  </a:lnTo>
                  <a:cubicBezTo>
                    <a:pt x="1166617" y="0"/>
                    <a:pt x="1183307" y="16690"/>
                    <a:pt x="1183307" y="37279"/>
                  </a:cubicBezTo>
                  <a:lnTo>
                    <a:pt x="1183307" y="1195449"/>
                  </a:lnTo>
                  <a:cubicBezTo>
                    <a:pt x="1183307" y="1216037"/>
                    <a:pt x="1166617" y="1232728"/>
                    <a:pt x="1146028" y="1232728"/>
                  </a:cubicBezTo>
                  <a:lnTo>
                    <a:pt x="37279" y="1232728"/>
                  </a:lnTo>
                  <a:cubicBezTo>
                    <a:pt x="16690" y="1232728"/>
                    <a:pt x="0" y="1216037"/>
                    <a:pt x="0" y="1195449"/>
                  </a:cubicBezTo>
                  <a:lnTo>
                    <a:pt x="0" y="37279"/>
                  </a:lnTo>
                  <a:cubicBezTo>
                    <a:pt x="0" y="16690"/>
                    <a:pt x="16690" y="0"/>
                    <a:pt x="3727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9525"/>
              <a:ext cx="1183307" cy="122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4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3296672" y="2703763"/>
            <a:ext cx="2418218" cy="2813926"/>
            <a:chOff x="0" y="0"/>
            <a:chExt cx="6985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12680"/>
              <a:ext cx="698500" cy="787441"/>
            </a:xfrm>
            <a:custGeom>
              <a:avLst/>
              <a:gdLst/>
              <a:ahLst/>
              <a:cxnLst/>
              <a:rect r="r" b="b" t="t" l="l"/>
              <a:pathLst>
                <a:path h="787441" w="698500">
                  <a:moveTo>
                    <a:pt x="406324" y="20527"/>
                  </a:moveTo>
                  <a:lnTo>
                    <a:pt x="641426" y="157313"/>
                  </a:lnTo>
                  <a:cubicBezTo>
                    <a:pt x="676762" y="177872"/>
                    <a:pt x="698500" y="215670"/>
                    <a:pt x="698500" y="256551"/>
                  </a:cubicBezTo>
                  <a:lnTo>
                    <a:pt x="698500" y="530889"/>
                  </a:lnTo>
                  <a:cubicBezTo>
                    <a:pt x="698500" y="571770"/>
                    <a:pt x="676762" y="609568"/>
                    <a:pt x="641426" y="630127"/>
                  </a:cubicBezTo>
                  <a:lnTo>
                    <a:pt x="406324" y="766913"/>
                  </a:lnTo>
                  <a:cubicBezTo>
                    <a:pt x="371043" y="787440"/>
                    <a:pt x="327457" y="787440"/>
                    <a:pt x="292176" y="766913"/>
                  </a:cubicBezTo>
                  <a:lnTo>
                    <a:pt x="57074" y="630127"/>
                  </a:lnTo>
                  <a:cubicBezTo>
                    <a:pt x="21738" y="609568"/>
                    <a:pt x="0" y="571770"/>
                    <a:pt x="0" y="530889"/>
                  </a:cubicBezTo>
                  <a:lnTo>
                    <a:pt x="0" y="256551"/>
                  </a:lnTo>
                  <a:cubicBezTo>
                    <a:pt x="0" y="215670"/>
                    <a:pt x="21738" y="177872"/>
                    <a:pt x="57074" y="157313"/>
                  </a:cubicBezTo>
                  <a:lnTo>
                    <a:pt x="292176" y="20527"/>
                  </a:lnTo>
                  <a:cubicBezTo>
                    <a:pt x="327457" y="0"/>
                    <a:pt x="371043" y="0"/>
                    <a:pt x="406324" y="20527"/>
                  </a:cubicBezTo>
                  <a:close/>
                </a:path>
              </a:pathLst>
            </a:custGeom>
            <a:blipFill>
              <a:blip r:embed="rId5"/>
              <a:stretch>
                <a:fillRect l="-5631" t="0" r="-5631" b="0"/>
              </a:stretch>
            </a:blipFill>
            <a:ln w="66675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name="TextBox 21" id="21"/>
          <p:cNvSpPr txBox="true"/>
          <p:nvPr/>
        </p:nvSpPr>
        <p:spPr>
          <a:xfrm rot="0">
            <a:off x="1521463" y="817813"/>
            <a:ext cx="1153368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7500">
                <a:solidFill>
                  <a:srgbClr val="FFFFFF"/>
                </a:solidFill>
                <a:latin typeface="Bricolage Grotesque 18 Bold"/>
                <a:ea typeface="Bricolage Grotesque 18 Bold"/>
                <a:cs typeface="Bricolage Grotesque 18 Bold"/>
                <a:sym typeface="Bricolage Grotesque 18 Bold"/>
              </a:rPr>
              <a:t>Nuestro equipo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18767" y="5730352"/>
            <a:ext cx="3121388" cy="399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6"/>
              </a:lnSpc>
              <a:spcBef>
                <a:spcPct val="0"/>
              </a:spcBef>
            </a:pPr>
            <a:r>
              <a:rPr lang="en-US" sz="2800">
                <a:solidFill>
                  <a:srgbClr val="013542"/>
                </a:solidFill>
                <a:latin typeface="Bricolage Grotesque 18"/>
                <a:ea typeface="Bricolage Grotesque 18"/>
                <a:cs typeface="Bricolage Grotesque 18"/>
                <a:sym typeface="Bricolage Grotesque 18"/>
              </a:rPr>
              <a:t>Alberto Lefio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18767" y="6136370"/>
            <a:ext cx="3230069" cy="631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  <a:spcBef>
                <a:spcPct val="0"/>
              </a:spcBef>
            </a:pPr>
            <a:r>
              <a:rPr lang="en-US" b="true" sz="2200">
                <a:solidFill>
                  <a:srgbClr val="64D075"/>
                </a:solidFill>
                <a:latin typeface="Arimo Bold"/>
                <a:ea typeface="Arimo Bold"/>
                <a:cs typeface="Arimo Bold"/>
                <a:sym typeface="Arimo Bold"/>
              </a:rPr>
              <a:t>Líder de Proyecto / Desarrollador Backend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03372" y="6917382"/>
            <a:ext cx="3345464" cy="168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r>
              <a:rPr lang="en-US" sz="1800">
                <a:solidFill>
                  <a:srgbClr val="01354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</a:t>
            </a:r>
            <a:r>
              <a:rPr lang="en-US" sz="1800">
                <a:solidFill>
                  <a:srgbClr val="01354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esponsable de la planificación, organización y control de avances.</a:t>
            </a:r>
          </a:p>
          <a:p>
            <a:pPr algn="ctr">
              <a:lnSpc>
                <a:spcPts val="1926"/>
              </a:lnSpc>
              <a:spcBef>
                <a:spcPct val="0"/>
              </a:spcBef>
            </a:pPr>
          </a:p>
          <a:p>
            <a:pPr algn="ctr">
              <a:lnSpc>
                <a:spcPts val="1926"/>
              </a:lnSpc>
              <a:spcBef>
                <a:spcPct val="0"/>
              </a:spcBef>
            </a:pPr>
            <a:r>
              <a:rPr lang="en-US" sz="1800">
                <a:solidFill>
                  <a:srgbClr val="01354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Desarrollo de la lógica de negocio y conexión con base de datos.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585284" y="5696982"/>
            <a:ext cx="3121388" cy="399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6"/>
              </a:lnSpc>
              <a:spcBef>
                <a:spcPct val="0"/>
              </a:spcBef>
            </a:pPr>
            <a:r>
              <a:rPr lang="en-US" sz="2800">
                <a:solidFill>
                  <a:srgbClr val="013542"/>
                </a:solidFill>
                <a:latin typeface="Bricolage Grotesque 18"/>
                <a:ea typeface="Bricolage Grotesque 18"/>
                <a:cs typeface="Bricolage Grotesque 18"/>
                <a:sym typeface="Bricolage Grotesque 18"/>
              </a:rPr>
              <a:t>Tyhara Mujica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585284" y="6103000"/>
            <a:ext cx="3230069" cy="93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  <a:spcBef>
                <a:spcPct val="0"/>
              </a:spcBef>
            </a:pPr>
            <a:r>
              <a:rPr lang="en-US" b="true" sz="2200">
                <a:solidFill>
                  <a:srgbClr val="64D075"/>
                </a:solidFill>
                <a:latin typeface="Arimo Bold"/>
                <a:ea typeface="Arimo Bold"/>
                <a:cs typeface="Arimo Bold"/>
                <a:sym typeface="Arimo Bold"/>
              </a:rPr>
              <a:t>Diseñador de Interfaz (UI/UX) / Desarrollador Frontend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527586" y="7049277"/>
            <a:ext cx="3345464" cy="168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r>
              <a:rPr lang="en-US" sz="1800">
                <a:solidFill>
                  <a:srgbClr val="01354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Encargad</a:t>
            </a:r>
            <a:r>
              <a:rPr lang="en-US" sz="1800">
                <a:solidFill>
                  <a:srgbClr val="01354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o del diseño visual en Figma y construcción de la interfaz en React.</a:t>
            </a:r>
          </a:p>
          <a:p>
            <a:pPr algn="ctr">
              <a:lnSpc>
                <a:spcPts val="1926"/>
              </a:lnSpc>
              <a:spcBef>
                <a:spcPct val="0"/>
              </a:spcBef>
            </a:pPr>
          </a:p>
          <a:p>
            <a:pPr algn="ctr">
              <a:lnSpc>
                <a:spcPts val="1926"/>
              </a:lnSpc>
              <a:spcBef>
                <a:spcPct val="0"/>
              </a:spcBef>
            </a:pPr>
            <a:r>
              <a:rPr lang="en-US" sz="1800">
                <a:solidFill>
                  <a:srgbClr val="01354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Garantizar que la experiencia de usuario sea atractiva y amigable para niños.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055152" y="5709297"/>
            <a:ext cx="3121388" cy="399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6"/>
              </a:lnSpc>
              <a:spcBef>
                <a:spcPct val="0"/>
              </a:spcBef>
            </a:pPr>
            <a:r>
              <a:rPr lang="en-US" sz="2800">
                <a:solidFill>
                  <a:srgbClr val="013542"/>
                </a:solidFill>
                <a:latin typeface="Bricolage Grotesque 18"/>
                <a:ea typeface="Bricolage Grotesque 18"/>
                <a:cs typeface="Bricolage Grotesque 18"/>
                <a:sym typeface="Bricolage Grotesque 18"/>
              </a:rPr>
              <a:t>Kevin Ortega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055152" y="6115315"/>
            <a:ext cx="3230069" cy="327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4"/>
              </a:lnSpc>
              <a:spcBef>
                <a:spcPct val="0"/>
              </a:spcBef>
            </a:pPr>
            <a:r>
              <a:rPr lang="en-US" b="true" sz="2200">
                <a:solidFill>
                  <a:srgbClr val="64D075"/>
                </a:solidFill>
                <a:latin typeface="Arimo Bold"/>
                <a:ea typeface="Arimo Bold"/>
                <a:cs typeface="Arimo Bold"/>
                <a:sym typeface="Arimo Bold"/>
              </a:rPr>
              <a:t>Analista / Tester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939757" y="6896328"/>
            <a:ext cx="3345464" cy="168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6"/>
              </a:lnSpc>
              <a:spcBef>
                <a:spcPct val="0"/>
              </a:spcBef>
            </a:pPr>
            <a:r>
              <a:rPr lang="en-US" sz="1800">
                <a:solidFill>
                  <a:srgbClr val="01354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</a:t>
            </a:r>
            <a:r>
              <a:rPr lang="en-US" sz="1800">
                <a:solidFill>
                  <a:srgbClr val="01354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esponsable de recopilar información sobre educación financiera infantil.</a:t>
            </a:r>
          </a:p>
          <a:p>
            <a:pPr algn="ctr">
              <a:lnSpc>
                <a:spcPts val="1926"/>
              </a:lnSpc>
              <a:spcBef>
                <a:spcPct val="0"/>
              </a:spcBef>
            </a:pPr>
          </a:p>
          <a:p>
            <a:pPr algn="ctr">
              <a:lnSpc>
                <a:spcPts val="1926"/>
              </a:lnSpc>
              <a:spcBef>
                <a:spcPct val="0"/>
              </a:spcBef>
            </a:pPr>
            <a:r>
              <a:rPr lang="en-US" sz="1800">
                <a:solidFill>
                  <a:srgbClr val="013542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Encargada de las pruebas de usabilidad y reporte de mejoras.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0663" y="9501752"/>
            <a:ext cx="19309326" cy="785248"/>
            <a:chOff x="0" y="0"/>
            <a:chExt cx="5085584" cy="2068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5584" cy="206814"/>
            </a:xfrm>
            <a:custGeom>
              <a:avLst/>
              <a:gdLst/>
              <a:ahLst/>
              <a:cxnLst/>
              <a:rect r="r" b="b" t="t" l="l"/>
              <a:pathLst>
                <a:path h="206814" w="5085584">
                  <a:moveTo>
                    <a:pt x="0" y="0"/>
                  </a:moveTo>
                  <a:lnTo>
                    <a:pt x="5085584" y="0"/>
                  </a:lnTo>
                  <a:lnTo>
                    <a:pt x="5085584" y="206814"/>
                  </a:lnTo>
                  <a:lnTo>
                    <a:pt x="0" y="206814"/>
                  </a:lnTo>
                  <a:close/>
                </a:path>
              </a:pathLst>
            </a:custGeom>
            <a:solidFill>
              <a:srgbClr val="0135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85584" cy="197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4"/>
                </a:lnSpc>
              </a:pPr>
              <a:r>
                <a:rPr lang="en-US" sz="1499" spc="475">
                  <a:solidFill>
                    <a:srgbClr val="FFFFFF"/>
                  </a:solidFill>
                  <a:latin typeface="Bricolage Grotesque"/>
                  <a:ea typeface="Bricolage Grotesque"/>
                  <a:cs typeface="Bricolage Grotesque"/>
                  <a:sym typeface="Bricolage Grotesque"/>
                </a:rPr>
                <a:t>MONEDAVENTURA ::: 2025 :::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80689" y="4202677"/>
            <a:ext cx="9543163" cy="3678447"/>
            <a:chOff x="0" y="0"/>
            <a:chExt cx="635000" cy="24476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" cy="244763"/>
            </a:xfrm>
            <a:custGeom>
              <a:avLst/>
              <a:gdLst/>
              <a:ahLst/>
              <a:cxnLst/>
              <a:rect r="r" b="b" t="t" l="l"/>
              <a:pathLst>
                <a:path h="244763" w="635000">
                  <a:moveTo>
                    <a:pt x="25400" y="0"/>
                  </a:moveTo>
                  <a:lnTo>
                    <a:pt x="609600" y="0"/>
                  </a:lnTo>
                  <a:cubicBezTo>
                    <a:pt x="623628" y="0"/>
                    <a:pt x="635000" y="11372"/>
                    <a:pt x="635000" y="25400"/>
                  </a:cubicBezTo>
                  <a:lnTo>
                    <a:pt x="635000" y="219363"/>
                  </a:lnTo>
                  <a:cubicBezTo>
                    <a:pt x="635000" y="226100"/>
                    <a:pt x="632324" y="232560"/>
                    <a:pt x="627561" y="237324"/>
                  </a:cubicBezTo>
                  <a:cubicBezTo>
                    <a:pt x="622797" y="242087"/>
                    <a:pt x="616337" y="244763"/>
                    <a:pt x="609600" y="244763"/>
                  </a:cubicBezTo>
                  <a:lnTo>
                    <a:pt x="25400" y="244763"/>
                  </a:lnTo>
                  <a:cubicBezTo>
                    <a:pt x="11372" y="244763"/>
                    <a:pt x="0" y="233391"/>
                    <a:pt x="0" y="219363"/>
                  </a:cubicBezTo>
                  <a:lnTo>
                    <a:pt x="0" y="25400"/>
                  </a:lnTo>
                  <a:cubicBezTo>
                    <a:pt x="0" y="11372"/>
                    <a:pt x="11372" y="0"/>
                    <a:pt x="25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13542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635000" cy="2257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97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117448" y="220699"/>
            <a:ext cx="1812810" cy="2197345"/>
          </a:xfrm>
          <a:custGeom>
            <a:avLst/>
            <a:gdLst/>
            <a:ahLst/>
            <a:cxnLst/>
            <a:rect r="r" b="b" t="t" l="l"/>
            <a:pathLst>
              <a:path h="2197345" w="1812810">
                <a:moveTo>
                  <a:pt x="0" y="0"/>
                </a:moveTo>
                <a:lnTo>
                  <a:pt x="1812809" y="0"/>
                </a:lnTo>
                <a:lnTo>
                  <a:pt x="1812809" y="2197345"/>
                </a:lnTo>
                <a:lnTo>
                  <a:pt x="0" y="2197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-20771"/>
            <a:ext cx="6728245" cy="9522523"/>
            <a:chOff x="0" y="0"/>
            <a:chExt cx="2763496" cy="39111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63496" cy="3911191"/>
            </a:xfrm>
            <a:custGeom>
              <a:avLst/>
              <a:gdLst/>
              <a:ahLst/>
              <a:cxnLst/>
              <a:rect r="r" b="b" t="t" l="l"/>
              <a:pathLst>
                <a:path h="3911191" w="2763496">
                  <a:moveTo>
                    <a:pt x="0" y="0"/>
                  </a:moveTo>
                  <a:lnTo>
                    <a:pt x="2131687" y="0"/>
                  </a:lnTo>
                  <a:cubicBezTo>
                    <a:pt x="2480197" y="0"/>
                    <a:pt x="2763496" y="400954"/>
                    <a:pt x="2763496" y="894203"/>
                  </a:cubicBezTo>
                  <a:lnTo>
                    <a:pt x="2763496" y="3911191"/>
                  </a:lnTo>
                  <a:lnTo>
                    <a:pt x="0" y="3911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992" r="0" b="-2992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633841" y="2296841"/>
            <a:ext cx="9236859" cy="107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b="true" sz="7499">
                <a:solidFill>
                  <a:srgbClr val="013542"/>
                </a:solidFill>
                <a:latin typeface="Bricolage Grotesque 18 Bold"/>
                <a:ea typeface="Bricolage Grotesque 18 Bold"/>
                <a:cs typeface="Bricolage Grotesque 18 Bold"/>
                <a:sym typeface="Bricolage Grotesque 18 Bold"/>
              </a:rPr>
              <a:t>Situación Actual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55975" y="4697421"/>
            <a:ext cx="8592592" cy="282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2585" indent="-226293" lvl="1">
              <a:lnSpc>
                <a:spcPts val="2809"/>
              </a:lnSpc>
              <a:buFont typeface="Arial"/>
              <a:buChar char="•"/>
            </a:pPr>
            <a:r>
              <a:rPr lang="en-US" sz="2096">
                <a:solidFill>
                  <a:srgbClr val="013542"/>
                </a:solidFill>
                <a:latin typeface="Arimo"/>
                <a:ea typeface="Arimo"/>
                <a:cs typeface="Arimo"/>
                <a:sym typeface="Arimo"/>
              </a:rPr>
              <a:t>En</a:t>
            </a:r>
            <a:r>
              <a:rPr lang="en-US" sz="2096">
                <a:solidFill>
                  <a:srgbClr val="013542"/>
                </a:solidFill>
                <a:latin typeface="Arimo"/>
                <a:ea typeface="Arimo"/>
                <a:cs typeface="Arimo"/>
                <a:sym typeface="Arimo"/>
              </a:rPr>
              <a:t> Chile y Latinoamérica existe un bajo nivel de educación financiera en adultos.</a:t>
            </a:r>
          </a:p>
          <a:p>
            <a:pPr algn="l">
              <a:lnSpc>
                <a:spcPts val="2809"/>
              </a:lnSpc>
            </a:pPr>
          </a:p>
          <a:p>
            <a:pPr algn="l" marL="452585" indent="-226293" lvl="1">
              <a:lnSpc>
                <a:spcPts val="2809"/>
              </a:lnSpc>
              <a:buFont typeface="Arial"/>
              <a:buChar char="•"/>
            </a:pPr>
            <a:r>
              <a:rPr lang="en-US" sz="2096">
                <a:solidFill>
                  <a:srgbClr val="013542"/>
                </a:solidFill>
                <a:latin typeface="Arimo"/>
                <a:ea typeface="Arimo"/>
                <a:cs typeface="Arimo"/>
                <a:sym typeface="Arimo"/>
              </a:rPr>
              <a:t>La falta de formación temprana afecta la capacidad de ahorro, presupuesto y decisiones responsables.</a:t>
            </a:r>
          </a:p>
          <a:p>
            <a:pPr algn="l">
              <a:lnSpc>
                <a:spcPts val="2809"/>
              </a:lnSpc>
            </a:pPr>
          </a:p>
          <a:p>
            <a:pPr algn="l" marL="452585" indent="-226293" lvl="1">
              <a:lnSpc>
                <a:spcPts val="2809"/>
              </a:lnSpc>
              <a:buFont typeface="Arial"/>
              <a:buChar char="•"/>
            </a:pPr>
            <a:r>
              <a:rPr lang="en-US" sz="2096">
                <a:solidFill>
                  <a:srgbClr val="013542"/>
                </a:solidFill>
                <a:latin typeface="Arimo"/>
                <a:ea typeface="Arimo"/>
                <a:cs typeface="Arimo"/>
                <a:sym typeface="Arimo"/>
              </a:rPr>
              <a:t>No existen suficientes recursos digitales interactivos orientados a niños.</a:t>
            </a:r>
          </a:p>
        </p:txBody>
      </p:sp>
    </p:spTree>
  </p:cSld>
  <p:clrMapOvr>
    <a:masterClrMapping/>
  </p:clrMapOvr>
  <p:transition spd="fast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0663" y="9501752"/>
            <a:ext cx="19309326" cy="785248"/>
            <a:chOff x="0" y="0"/>
            <a:chExt cx="5085584" cy="2068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5584" cy="206814"/>
            </a:xfrm>
            <a:custGeom>
              <a:avLst/>
              <a:gdLst/>
              <a:ahLst/>
              <a:cxnLst/>
              <a:rect r="r" b="b" t="t" l="l"/>
              <a:pathLst>
                <a:path h="206814" w="5085584">
                  <a:moveTo>
                    <a:pt x="0" y="0"/>
                  </a:moveTo>
                  <a:lnTo>
                    <a:pt x="5085584" y="0"/>
                  </a:lnTo>
                  <a:lnTo>
                    <a:pt x="5085584" y="206814"/>
                  </a:lnTo>
                  <a:lnTo>
                    <a:pt x="0" y="206814"/>
                  </a:lnTo>
                  <a:close/>
                </a:path>
              </a:pathLst>
            </a:custGeom>
            <a:solidFill>
              <a:srgbClr val="0135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85584" cy="197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4"/>
                </a:lnSpc>
              </a:pPr>
              <a:r>
                <a:rPr lang="en-US" sz="1499" spc="475">
                  <a:solidFill>
                    <a:srgbClr val="FFFFFF"/>
                  </a:solidFill>
                  <a:latin typeface="Bricolage Grotesque"/>
                  <a:ea typeface="Bricolage Grotesque"/>
                  <a:cs typeface="Bricolage Grotesque"/>
                  <a:sym typeface="Bricolage Grotesque"/>
                </a:rPr>
                <a:t>MONEDAVENTURA ::: 2025 :::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80689" y="4826301"/>
            <a:ext cx="9543163" cy="3378716"/>
            <a:chOff x="0" y="0"/>
            <a:chExt cx="635000" cy="2248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" cy="224819"/>
            </a:xfrm>
            <a:custGeom>
              <a:avLst/>
              <a:gdLst/>
              <a:ahLst/>
              <a:cxnLst/>
              <a:rect r="r" b="b" t="t" l="l"/>
              <a:pathLst>
                <a:path h="224819" w="635000">
                  <a:moveTo>
                    <a:pt x="25400" y="0"/>
                  </a:moveTo>
                  <a:lnTo>
                    <a:pt x="609600" y="0"/>
                  </a:lnTo>
                  <a:cubicBezTo>
                    <a:pt x="623628" y="0"/>
                    <a:pt x="635000" y="11372"/>
                    <a:pt x="635000" y="25400"/>
                  </a:cubicBezTo>
                  <a:lnTo>
                    <a:pt x="635000" y="199419"/>
                  </a:lnTo>
                  <a:cubicBezTo>
                    <a:pt x="635000" y="213447"/>
                    <a:pt x="623628" y="224819"/>
                    <a:pt x="609600" y="224819"/>
                  </a:cubicBezTo>
                  <a:lnTo>
                    <a:pt x="25400" y="224819"/>
                  </a:lnTo>
                  <a:cubicBezTo>
                    <a:pt x="18664" y="224819"/>
                    <a:pt x="12203" y="222143"/>
                    <a:pt x="7439" y="217380"/>
                  </a:cubicBezTo>
                  <a:cubicBezTo>
                    <a:pt x="2676" y="212616"/>
                    <a:pt x="0" y="206156"/>
                    <a:pt x="0" y="199419"/>
                  </a:cubicBezTo>
                  <a:lnTo>
                    <a:pt x="0" y="25400"/>
                  </a:lnTo>
                  <a:cubicBezTo>
                    <a:pt x="0" y="11372"/>
                    <a:pt x="11372" y="0"/>
                    <a:pt x="25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13542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19050"/>
              <a:ext cx="635000" cy="205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97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117448" y="220699"/>
            <a:ext cx="1812810" cy="2197345"/>
          </a:xfrm>
          <a:custGeom>
            <a:avLst/>
            <a:gdLst/>
            <a:ahLst/>
            <a:cxnLst/>
            <a:rect r="r" b="b" t="t" l="l"/>
            <a:pathLst>
              <a:path h="2197345" w="1812810">
                <a:moveTo>
                  <a:pt x="0" y="0"/>
                </a:moveTo>
                <a:lnTo>
                  <a:pt x="1812809" y="0"/>
                </a:lnTo>
                <a:lnTo>
                  <a:pt x="1812809" y="2197345"/>
                </a:lnTo>
                <a:lnTo>
                  <a:pt x="0" y="2197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0" y="-20771"/>
            <a:ext cx="6728245" cy="9522523"/>
            <a:chOff x="0" y="0"/>
            <a:chExt cx="2763496" cy="39111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63496" cy="3911191"/>
            </a:xfrm>
            <a:custGeom>
              <a:avLst/>
              <a:gdLst/>
              <a:ahLst/>
              <a:cxnLst/>
              <a:rect r="r" b="b" t="t" l="l"/>
              <a:pathLst>
                <a:path h="3911191" w="2763496">
                  <a:moveTo>
                    <a:pt x="0" y="0"/>
                  </a:moveTo>
                  <a:lnTo>
                    <a:pt x="2131687" y="0"/>
                  </a:lnTo>
                  <a:cubicBezTo>
                    <a:pt x="2480197" y="0"/>
                    <a:pt x="2763496" y="400954"/>
                    <a:pt x="2763496" y="894203"/>
                  </a:cubicBezTo>
                  <a:lnTo>
                    <a:pt x="2763496" y="3911191"/>
                  </a:lnTo>
                  <a:lnTo>
                    <a:pt x="0" y="39111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992" r="0" b="-2992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633841" y="2296841"/>
            <a:ext cx="9236859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b="true" sz="7499">
                <a:solidFill>
                  <a:srgbClr val="013542"/>
                </a:solidFill>
                <a:latin typeface="Bricolage Grotesque 18 Bold"/>
                <a:ea typeface="Bricolage Grotesque 18 Bold"/>
                <a:cs typeface="Bricolage Grotesque 18 Bold"/>
                <a:sym typeface="Bricolage Grotesque 18 Bold"/>
              </a:rPr>
              <a:t>Propuesta de solución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55975" y="5429395"/>
            <a:ext cx="8592592" cy="2124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2585" indent="-226293" lvl="1">
              <a:lnSpc>
                <a:spcPts val="2809"/>
              </a:lnSpc>
              <a:buFont typeface="Arial"/>
              <a:buChar char="•"/>
            </a:pPr>
            <a:r>
              <a:rPr lang="en-US" sz="2096">
                <a:solidFill>
                  <a:srgbClr val="013542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-US" sz="2096">
                <a:solidFill>
                  <a:srgbClr val="013542"/>
                </a:solidFill>
                <a:latin typeface="Arimo"/>
                <a:ea typeface="Arimo"/>
                <a:cs typeface="Arimo"/>
                <a:sym typeface="Arimo"/>
              </a:rPr>
              <a:t>esarrollar un juego digital educativo para niños entre 8 y 12 años.</a:t>
            </a:r>
          </a:p>
          <a:p>
            <a:pPr algn="l">
              <a:lnSpc>
                <a:spcPts val="2809"/>
              </a:lnSpc>
            </a:pPr>
          </a:p>
          <a:p>
            <a:pPr algn="l" marL="452585" indent="-226293" lvl="1">
              <a:lnSpc>
                <a:spcPts val="2809"/>
              </a:lnSpc>
              <a:buFont typeface="Arial"/>
              <a:buChar char="•"/>
            </a:pPr>
            <a:r>
              <a:rPr lang="en-US" sz="2096">
                <a:solidFill>
                  <a:srgbClr val="013542"/>
                </a:solidFill>
                <a:latin typeface="Arimo"/>
                <a:ea typeface="Arimo"/>
                <a:cs typeface="Arimo"/>
                <a:sym typeface="Arimo"/>
              </a:rPr>
              <a:t>Incluir misiones, logros y niveles progresivos que enseñen conceptos básicos de ahorro, presupuesto y gasto responsable.</a:t>
            </a:r>
          </a:p>
          <a:p>
            <a:pPr algn="l">
              <a:lnSpc>
                <a:spcPts val="2809"/>
              </a:lnSpc>
            </a:pPr>
          </a:p>
          <a:p>
            <a:pPr algn="l" marL="452585" indent="-226293" lvl="1">
              <a:lnSpc>
                <a:spcPts val="2809"/>
              </a:lnSpc>
              <a:buFont typeface="Arial"/>
              <a:buChar char="•"/>
            </a:pPr>
            <a:r>
              <a:rPr lang="en-US" sz="2096">
                <a:solidFill>
                  <a:srgbClr val="013542"/>
                </a:solidFill>
                <a:latin typeface="Arimo"/>
                <a:ea typeface="Arimo"/>
                <a:cs typeface="Arimo"/>
                <a:sym typeface="Arimo"/>
              </a:rPr>
              <a:t>Aplicar gamificación como estrategia pedagógica innovadora.</a:t>
            </a:r>
          </a:p>
        </p:txBody>
      </p:sp>
    </p:spTree>
  </p:cSld>
  <p:clrMapOvr>
    <a:masterClrMapping/>
  </p:clrMapOvr>
  <p:transition spd="fast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10663" y="9501752"/>
            <a:ext cx="19309326" cy="785248"/>
            <a:chOff x="0" y="0"/>
            <a:chExt cx="5085584" cy="2068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85584" cy="206814"/>
            </a:xfrm>
            <a:custGeom>
              <a:avLst/>
              <a:gdLst/>
              <a:ahLst/>
              <a:cxnLst/>
              <a:rect r="r" b="b" t="t" l="l"/>
              <a:pathLst>
                <a:path h="206814" w="5085584">
                  <a:moveTo>
                    <a:pt x="0" y="0"/>
                  </a:moveTo>
                  <a:lnTo>
                    <a:pt x="5085584" y="0"/>
                  </a:lnTo>
                  <a:lnTo>
                    <a:pt x="5085584" y="206814"/>
                  </a:lnTo>
                  <a:lnTo>
                    <a:pt x="0" y="206814"/>
                  </a:lnTo>
                  <a:close/>
                </a:path>
              </a:pathLst>
            </a:custGeom>
            <a:solidFill>
              <a:srgbClr val="01354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5085584" cy="197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04"/>
                </a:lnSpc>
              </a:pPr>
              <a:r>
                <a:rPr lang="en-US" sz="1499" spc="475">
                  <a:solidFill>
                    <a:srgbClr val="FFFFFF"/>
                  </a:solidFill>
                  <a:latin typeface="Bricolage Grotesque"/>
                  <a:ea typeface="Bricolage Grotesque"/>
                  <a:cs typeface="Bricolage Grotesque"/>
                  <a:sym typeface="Bricolage Grotesque"/>
                </a:rPr>
                <a:t>MONEDAVENTURA ::: 2025 :::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820628" y="2324394"/>
          <a:ext cx="14977696" cy="6560056"/>
        </p:xfrm>
        <a:graphic>
          <a:graphicData uri="http://schemas.openxmlformats.org/drawingml/2006/table">
            <a:tbl>
              <a:tblPr/>
              <a:tblGrid>
                <a:gridCol w="7432497"/>
                <a:gridCol w="7545199"/>
              </a:tblGrid>
              <a:tr h="12718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71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Bricolage Grotesque Bold"/>
                          <a:ea typeface="Bricolage Grotesque Bold"/>
                          <a:cs typeface="Bricolage Grotesque Bold"/>
                          <a:sym typeface="Bricolage Grotesque Bold"/>
                        </a:rPr>
                        <a:t>General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B46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11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FFFFFF"/>
                          </a:solidFill>
                          <a:latin typeface="Bricolage Grotesque Bold"/>
                          <a:ea typeface="Bricolage Grotesque Bold"/>
                          <a:cs typeface="Bricolage Grotesque Bold"/>
                          <a:sym typeface="Bricolage Grotesque Bold"/>
                        </a:rPr>
                        <a:t>Es</a:t>
                      </a:r>
                      <a:r>
                        <a:rPr lang="en-US" sz="2599" b="true">
                          <a:solidFill>
                            <a:srgbClr val="FFFFFF"/>
                          </a:solidFill>
                          <a:latin typeface="Bricolage Grotesque Bold"/>
                          <a:ea typeface="Bricolage Grotesque Bold"/>
                          <a:cs typeface="Bricolage Grotesque Bold"/>
                          <a:sym typeface="Bricolage Grotesque Bold"/>
                        </a:rPr>
                        <a:t>pecíficos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D075"/>
                    </a:solidFill>
                  </a:tcPr>
                </a:tc>
              </a:tr>
              <a:tr h="528822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Desarrollar un juego digital educativo que fomente el aprendizaje de conceptos básicos de educación financiera en niños de 8 a 12 años, utilizando dinámicas lúdicas y gamificadas.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Diseñar una interfaz atractiva e intuitiva orientada al público infantil.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Implementar un sistema de misiones y logros que refuercen la toma de decisiones financieras.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Desarrollar niveles progresivos que aborden ahorro, presupuesto y gastos responsables.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Validar la usabilidad del prototipo mediante pruebas con usuarios reales o simulados.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  <a:p>
                      <a:pPr algn="l" marL="410206" indent="-205103" lvl="1">
                        <a:lnSpc>
                          <a:spcPts val="2659"/>
                        </a:lnSpc>
                        <a:buFont typeface="Arial"/>
                        <a:buChar char="•"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Bricolage Grotesque"/>
                          <a:ea typeface="Bricolage Grotesque"/>
                          <a:cs typeface="Bricolage Grotesque"/>
                          <a:sym typeface="Bricolage Grotesque"/>
                        </a:rPr>
                        <a:t>Documentar el proceso de desarrollo aplicando metodologías ágiles.</a:t>
                      </a: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135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521463" y="800846"/>
            <a:ext cx="13990443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7500">
                <a:solidFill>
                  <a:srgbClr val="013542"/>
                </a:solidFill>
                <a:latin typeface="Bricolage Grotesque 18 Bold"/>
                <a:ea typeface="Bricolage Grotesque 18 Bold"/>
                <a:cs typeface="Bricolage Grotesque 18 Bold"/>
                <a:sym typeface="Bricolage Grotesque 18 Bold"/>
              </a:rPr>
              <a:t>Objetivos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511906" y="350308"/>
            <a:ext cx="1577655" cy="1356783"/>
          </a:xfrm>
          <a:custGeom>
            <a:avLst/>
            <a:gdLst/>
            <a:ahLst/>
            <a:cxnLst/>
            <a:rect r="r" b="b" t="t" l="l"/>
            <a:pathLst>
              <a:path h="1356783" w="1577655">
                <a:moveTo>
                  <a:pt x="0" y="0"/>
                </a:moveTo>
                <a:lnTo>
                  <a:pt x="1577655" y="0"/>
                </a:lnTo>
                <a:lnTo>
                  <a:pt x="1577655" y="1356784"/>
                </a:lnTo>
                <a:lnTo>
                  <a:pt x="0" y="135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35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619" y="220699"/>
            <a:ext cx="1742162" cy="1173782"/>
          </a:xfrm>
          <a:custGeom>
            <a:avLst/>
            <a:gdLst/>
            <a:ahLst/>
            <a:cxnLst/>
            <a:rect r="r" b="b" t="t" l="l"/>
            <a:pathLst>
              <a:path h="1173782" w="1742162">
                <a:moveTo>
                  <a:pt x="0" y="0"/>
                </a:moveTo>
                <a:lnTo>
                  <a:pt x="1742162" y="0"/>
                </a:lnTo>
                <a:lnTo>
                  <a:pt x="1742162" y="1173782"/>
                </a:lnTo>
                <a:lnTo>
                  <a:pt x="0" y="1173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0325780">
            <a:off x="16388219" y="8999013"/>
            <a:ext cx="1742162" cy="1173782"/>
          </a:xfrm>
          <a:custGeom>
            <a:avLst/>
            <a:gdLst/>
            <a:ahLst/>
            <a:cxnLst/>
            <a:rect r="r" b="b" t="t" l="l"/>
            <a:pathLst>
              <a:path h="1173782" w="1742162">
                <a:moveTo>
                  <a:pt x="0" y="0"/>
                </a:moveTo>
                <a:lnTo>
                  <a:pt x="1742162" y="0"/>
                </a:lnTo>
                <a:lnTo>
                  <a:pt x="1742162" y="1173782"/>
                </a:lnTo>
                <a:lnTo>
                  <a:pt x="0" y="11737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17448" y="220699"/>
            <a:ext cx="1812810" cy="2197345"/>
          </a:xfrm>
          <a:custGeom>
            <a:avLst/>
            <a:gdLst/>
            <a:ahLst/>
            <a:cxnLst/>
            <a:rect r="r" b="b" t="t" l="l"/>
            <a:pathLst>
              <a:path h="2197345" w="1812810">
                <a:moveTo>
                  <a:pt x="0" y="0"/>
                </a:moveTo>
                <a:lnTo>
                  <a:pt x="1812809" y="0"/>
                </a:lnTo>
                <a:lnTo>
                  <a:pt x="1812809" y="2197345"/>
                </a:lnTo>
                <a:lnTo>
                  <a:pt x="0" y="21973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615058" y="7060955"/>
            <a:ext cx="1812810" cy="2197345"/>
          </a:xfrm>
          <a:custGeom>
            <a:avLst/>
            <a:gdLst/>
            <a:ahLst/>
            <a:cxnLst/>
            <a:rect r="r" b="b" t="t" l="l"/>
            <a:pathLst>
              <a:path h="2197345" w="1812810">
                <a:moveTo>
                  <a:pt x="1812810" y="0"/>
                </a:moveTo>
                <a:lnTo>
                  <a:pt x="0" y="0"/>
                </a:lnTo>
                <a:lnTo>
                  <a:pt x="0" y="2197345"/>
                </a:lnTo>
                <a:lnTo>
                  <a:pt x="1812810" y="2197345"/>
                </a:lnTo>
                <a:lnTo>
                  <a:pt x="181281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6" id="6"/>
          <p:cNvGraphicFramePr/>
          <p:nvPr/>
        </p:nvGraphicFramePr>
        <p:xfrm>
          <a:off x="1028700" y="1682627"/>
          <a:ext cx="24536400" cy="7124700"/>
        </p:xfrm>
        <a:graphic>
          <a:graphicData uri="http://schemas.openxmlformats.org/presentationml/2006/ole">
            <p:oleObj imgW="29438600" imgH="12026900" r:id="rId7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2105868" y="806196"/>
            <a:ext cx="14076264" cy="473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0"/>
              </a:lnSpc>
              <a:spcBef>
                <a:spcPct val="0"/>
              </a:spcBef>
            </a:pPr>
            <a:r>
              <a:rPr lang="en-US" sz="3299" spc="1046">
                <a:solidFill>
                  <a:srgbClr val="FFFFFF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Cronograma para el desarrollo del proyecto</a:t>
            </a:r>
          </a:p>
        </p:txBody>
      </p:sp>
    </p:spTree>
  </p:cSld>
  <p:clrMapOvr>
    <a:masterClrMapping/>
  </p:clrMapOvr>
  <p:transition spd="fast">
    <p:wipe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DAGzeiVHcFw</dc:identifier>
  <dcterms:modified xsi:type="dcterms:W3CDTF">2011-08-01T06:04:30Z</dcterms:modified>
  <cp:revision>1</cp:revision>
  <dc:title>Monedaventura</dc:title>
</cp:coreProperties>
</file>