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WF0xmSrWAD3lrPwyHv3mCbW4Q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4F6AB1-01CB-4FB2-B1BF-C14AE73E8479}">
  <a:tblStyle styleId="{164F6AB1-01CB-4FB2-B1BF-C14AE73E84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8596780113_8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38596780113_8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8596780113_7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38596780113_7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8596780113_8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38596780113_8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85937ef37f_0_747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11" name="Google Shape;11;g385937ef37f_0_747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385937ef37f_0_747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g385937ef37f_0_747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g385937ef37f_0_747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385937ef37f_0_747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g385937ef37f_0_747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385937ef37f_0_747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385937ef37f_0_747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385937ef37f_0_747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385937ef37f_0_747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385937ef37f_0_747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g385937ef37f_0_747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g385937ef37f_0_747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385937ef37f_0_747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385937ef37f_0_747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385937ef37f_0_747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g385937ef37f_0_747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g385937ef37f_0_747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g385937ef37f_0_747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30" name="Google Shape;30;g385937ef37f_0_747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385937ef37f_0_747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g385937ef37f_0_747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385937ef37f_0_747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g385937ef37f_0_747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g385937ef37f_0_747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g385937ef37f_0_747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g385937ef37f_0_747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385937ef37f_0_74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385937ef37f_0_747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385937ef37f_0_747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385937ef37f_0_747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385937ef37f_0_747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g385937ef37f_0_747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85937ef37f_0_747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385937ef37f_0_747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g385937ef37f_0_747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385937ef37f_0_747"/>
          <p:cNvSpPr txBox="1"/>
          <p:nvPr>
            <p:ph idx="1" type="subTitle"/>
          </p:nvPr>
        </p:nvSpPr>
        <p:spPr>
          <a:xfrm>
            <a:off x="1098667" y="4795067"/>
            <a:ext cx="5673900" cy="927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385937ef37f_0_74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385937ef37f_0_879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143" name="Google Shape;143;g385937ef37f_0_879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385937ef37f_0_87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g385937ef37f_0_87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g385937ef37f_0_87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g385937ef37f_0_87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g385937ef37f_0_879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385937ef37f_0_87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385937ef37f_0_87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385937ef37f_0_87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g385937ef37f_0_879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g385937ef37f_0_87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g385937ef37f_0_879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385937ef37f_0_87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385937ef37f_0_879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385937ef37f_0_87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g385937ef37f_0_87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g385937ef37f_0_879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385937ef37f_0_879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385937ef37f_0_879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385937ef37f_0_879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385937ef37f_0_879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385937ef37f_0_879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385937ef37f_0_879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385937ef37f_0_879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385937ef37f_0_879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385937ef37f_0_879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g385937ef37f_0_879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385937ef37f_0_879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385937ef37f_0_879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385937ef37f_0_879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g385937ef37f_0_879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g385937ef37f_0_879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385937ef37f_0_879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385937ef37f_0_879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385937ef37f_0_879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385937ef37f_0_879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385937ef37f_0_879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385937ef37f_0_879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385937ef37f_0_879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g385937ef37f_0_879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g385937ef37f_0_879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g385937ef37f_0_879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385937ef37f_0_879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385937ef37f_0_879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385937ef37f_0_879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385937ef37f_0_879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g385937ef37f_0_879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385937ef37f_0_879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385937ef37f_0_879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385937ef37f_0_879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g385937ef37f_0_879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g385937ef37f_0_879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385937ef37f_0_879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385937ef37f_0_879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385937ef37f_0_879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385937ef37f_0_879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385937ef37f_0_879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385937ef37f_0_879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385937ef37f_0_879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g385937ef37f_0_879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g385937ef37f_0_879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385937ef37f_0_879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385937ef37f_0_879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385937ef37f_0_879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g385937ef37f_0_879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g385937ef37f_0_879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385937ef37f_0_879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385937ef37f_0_879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385937ef37f_0_879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g385937ef37f_0_879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g385937ef37f_0_879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g385937ef37f_0_879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385937ef37f_0_879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385937ef37f_0_879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385937ef37f_0_879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g385937ef37f_0_879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g385937ef37f_0_879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385937ef37f_0_879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385937ef37f_0_879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385937ef37f_0_879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385937ef37f_0_879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385937ef37f_0_879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385937ef37f_0_879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385937ef37f_0_879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g385937ef37f_0_879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g385937ef37f_0_879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385937ef37f_0_879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385937ef37f_0_879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385937ef37f_0_879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g385937ef37f_0_879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g385937ef37f_0_879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g385937ef37f_0_879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385937ef37f_0_879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385937ef37f_0_879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385937ef37f_0_879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g385937ef37f_0_879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g385937ef37f_0_879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385937ef37f_0_879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385937ef37f_0_879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385937ef37f_0_879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385937ef37f_0_879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385937ef37f_0_879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385937ef37f_0_879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385937ef37f_0_879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g385937ef37f_0_879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g385937ef37f_0_879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g385937ef37f_0_879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385937ef37f_0_879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385937ef37f_0_879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385937ef37f_0_879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g385937ef37f_0_879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g385937ef37f_0_879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385937ef37f_0_879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385937ef37f_0_879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385937ef37f_0_879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g385937ef37f_0_879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g385937ef37f_0_879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385937ef37f_0_879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385937ef37f_0_879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385937ef37f_0_879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385937ef37f_0_879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385937ef37f_0_879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385937ef37f_0_879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385937ef37f_0_879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g385937ef37f_0_879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g385937ef37f_0_879"/>
          <p:cNvSpPr txBox="1"/>
          <p:nvPr>
            <p:ph hasCustomPrompt="1" type="title"/>
          </p:nvPr>
        </p:nvSpPr>
        <p:spPr>
          <a:xfrm>
            <a:off x="1851500" y="1030300"/>
            <a:ext cx="8489100" cy="248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385937ef37f_0_879"/>
          <p:cNvSpPr txBox="1"/>
          <p:nvPr>
            <p:ph idx="1" type="body"/>
          </p:nvPr>
        </p:nvSpPr>
        <p:spPr>
          <a:xfrm>
            <a:off x="1851500" y="3616400"/>
            <a:ext cx="8489100" cy="148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g385937ef37f_0_87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85937ef37f_0_100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385937ef37f_0_787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51" name="Google Shape;51;g385937ef37f_0_78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385937ef37f_0_78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g385937ef37f_0_78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g385937ef37f_0_78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385937ef37f_0_78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g385937ef37f_0_78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385937ef37f_0_78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385937ef37f_0_78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385937ef37f_0_78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385937ef37f_0_78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385937ef37f_0_78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g385937ef37f_0_78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g385937ef37f_0_787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64" name="Google Shape;64;g385937ef37f_0_78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385937ef37f_0_78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385937ef37f_0_78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g385937ef37f_0_78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385937ef37f_0_78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g385937ef37f_0_78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385937ef37f_0_78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385937ef37f_0_78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385937ef37f_0_78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385937ef37f_0_78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385937ef37f_0_78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g385937ef37f_0_78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g385937ef37f_0_78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385937ef37f_0_78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385937ef37f_0_78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385937ef37f_0_78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g385937ef37f_0_78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g385937ef37f_0_78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g385937ef37f_0_787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385937ef37f_0_78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385937ef37f_0_822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86" name="Google Shape;86;g385937ef37f_0_8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385937ef37f_0_8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385937ef37f_0_822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9" name="Google Shape;89;g385937ef37f_0_822"/>
          <p:cNvSpPr txBox="1"/>
          <p:nvPr>
            <p:ph idx="1" type="body"/>
          </p:nvPr>
        </p:nvSpPr>
        <p:spPr>
          <a:xfrm>
            <a:off x="1738400" y="2653400"/>
            <a:ext cx="93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0" name="Google Shape;90;g385937ef37f_0_822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385937ef37f_0_82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93" name="Google Shape;93;g385937ef37f_0_8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385937ef37f_0_82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385937ef37f_0_829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6" name="Google Shape;96;g385937ef37f_0_829"/>
          <p:cNvSpPr txBox="1"/>
          <p:nvPr>
            <p:ph idx="1" type="body"/>
          </p:nvPr>
        </p:nvSpPr>
        <p:spPr>
          <a:xfrm>
            <a:off x="17384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7" name="Google Shape;97;g385937ef37f_0_829"/>
          <p:cNvSpPr txBox="1"/>
          <p:nvPr>
            <p:ph idx="2" type="body"/>
          </p:nvPr>
        </p:nvSpPr>
        <p:spPr>
          <a:xfrm>
            <a:off x="6538200" y="2653400"/>
            <a:ext cx="4574100" cy="3388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98" name="Google Shape;98;g385937ef37f_0_829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385937ef37f_0_83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1" name="Google Shape;101;g385937ef37f_0_83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385937ef37f_0_83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385937ef37f_0_837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04" name="Google Shape;104;g385937ef37f_0_837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85937ef37f_0_843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7" name="Google Shape;107;g385937ef37f_0_84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385937ef37f_0_84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g385937ef37f_0_843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10" name="Google Shape;110;g385937ef37f_0_843"/>
          <p:cNvSpPr txBox="1"/>
          <p:nvPr>
            <p:ph idx="1" type="body"/>
          </p:nvPr>
        </p:nvSpPr>
        <p:spPr>
          <a:xfrm>
            <a:off x="1738400" y="3079567"/>
            <a:ext cx="4416000" cy="2962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11" name="Google Shape;111;g385937ef37f_0_84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385937ef37f_0_850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114" name="Google Shape;114;g385937ef37f_0_850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385937ef37f_0_85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g385937ef37f_0_85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g385937ef37f_0_85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g385937ef37f_0_850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385937ef37f_0_85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385937ef37f_0_85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385937ef37f_0_85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385937ef37f_0_85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385937ef37f_0_85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385937ef37f_0_85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g385937ef37f_0_850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g385937ef37f_0_850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385937ef37f_0_86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29" name="Google Shape;129;g385937ef37f_0_86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385937ef37f_0_86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g385937ef37f_0_865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2" name="Google Shape;132;g385937ef37f_0_865"/>
          <p:cNvSpPr txBox="1"/>
          <p:nvPr>
            <p:ph idx="1" type="subTitle"/>
          </p:nvPr>
        </p:nvSpPr>
        <p:spPr>
          <a:xfrm>
            <a:off x="1738400" y="3657604"/>
            <a:ext cx="45741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g385937ef37f_0_865"/>
          <p:cNvSpPr txBox="1"/>
          <p:nvPr>
            <p:ph idx="2" type="body"/>
          </p:nvPr>
        </p:nvSpPr>
        <p:spPr>
          <a:xfrm>
            <a:off x="6538267" y="881333"/>
            <a:ext cx="45741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34" name="Google Shape;134;g385937ef37f_0_865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385937ef37f_0_873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37" name="Google Shape;137;g385937ef37f_0_87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385937ef37f_0_87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g385937ef37f_0_873"/>
          <p:cNvSpPr txBox="1"/>
          <p:nvPr>
            <p:ph idx="1" type="body"/>
          </p:nvPr>
        </p:nvSpPr>
        <p:spPr>
          <a:xfrm>
            <a:off x="1738400" y="5518633"/>
            <a:ext cx="7790700" cy="713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40" name="Google Shape;140;g385937ef37f_0_87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85937ef37f_0_74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385937ef37f_0_74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385937ef37f_0_743"/>
          <p:cNvSpPr txBox="1"/>
          <p:nvPr>
            <p:ph idx="12" type="sldNum"/>
          </p:nvPr>
        </p:nvSpPr>
        <p:spPr>
          <a:xfrm>
            <a:off x="11268061" y="6315968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77" name="Google Shape;27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"/>
          <p:cNvSpPr txBox="1"/>
          <p:nvPr/>
        </p:nvSpPr>
        <p:spPr>
          <a:xfrm>
            <a:off x="3276450" y="2859450"/>
            <a:ext cx="5639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RendiBus</a:t>
            </a:r>
            <a:r>
              <a:rPr b="0" i="0" lang="es-CL" sz="4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dk2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PRESENTACIÓN CAPSTONE</a:t>
            </a:r>
            <a:endParaRPr b="0" i="0" sz="2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83" name="Google Shape;28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9925" y="238750"/>
            <a:ext cx="2676700" cy="66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"/>
          <p:cNvSpPr txBox="1"/>
          <p:nvPr/>
        </p:nvSpPr>
        <p:spPr>
          <a:xfrm>
            <a:off x="238313" y="388703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RendiBus</a:t>
            </a:r>
            <a:r>
              <a:rPr i="0" lang="es-CL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5" name="Google Shape;285;p2"/>
          <p:cNvSpPr txBox="1"/>
          <p:nvPr/>
        </p:nvSpPr>
        <p:spPr>
          <a:xfrm>
            <a:off x="238315" y="2921091"/>
            <a:ext cx="360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3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1"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6" name="Google Shape;286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87" name="Google Shape;287;p2"/>
          <p:cNvGrpSpPr/>
          <p:nvPr/>
        </p:nvGrpSpPr>
        <p:grpSpPr>
          <a:xfrm>
            <a:off x="4085625" y="4672924"/>
            <a:ext cx="6077122" cy="2102268"/>
            <a:chOff x="0" y="0"/>
            <a:chExt cx="7633617" cy="2071200"/>
          </a:xfrm>
        </p:grpSpPr>
        <p:sp>
          <p:nvSpPr>
            <p:cNvPr id="288" name="Google Shape;288;p2"/>
            <p:cNvSpPr/>
            <p:nvPr/>
          </p:nvSpPr>
          <p:spPr>
            <a:xfrm>
              <a:off x="0" y="0"/>
              <a:ext cx="7633500" cy="20712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45494" rotWithShape="0" algn="ctr" dir="5400000" dist="15165">
                <a:srgbClr val="000000">
                  <a:alpha val="62750"/>
                </a:srgbClr>
              </a:outerShdw>
            </a:effectLst>
          </p:spPr>
          <p:txBody>
            <a:bodyPr anchorCtr="0" anchor="ctr" bIns="72775" lIns="72775" spcFirstLastPara="1" rIns="72775" wrap="square" tIns="72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 txBox="1"/>
            <p:nvPr/>
          </p:nvSpPr>
          <p:spPr>
            <a:xfrm>
              <a:off x="1733817" y="0"/>
              <a:ext cx="58998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325" lIns="121325" spcFirstLastPara="1" rIns="121325" wrap="square" tIns="121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84"/>
                <a:buFont typeface="Calibri"/>
                <a:buNone/>
              </a:pPr>
              <a:r>
                <a:rPr lang="es-CL" sz="318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Alexis Vidal M.</a:t>
              </a:r>
              <a:endParaRPr sz="1114"/>
            </a:p>
            <a:p>
              <a:pPr indent="-227469" lvl="1" marL="227469" marR="0" rtl="0" algn="l">
                <a:lnSpc>
                  <a:spcPct val="90000"/>
                </a:lnSpc>
                <a:spcBef>
                  <a:spcPts val="1114"/>
                </a:spcBef>
                <a:spcAft>
                  <a:spcPts val="0"/>
                </a:spcAft>
                <a:buClr>
                  <a:schemeClr val="lt1"/>
                </a:buClr>
                <a:buSzPts val="2468"/>
                <a:buFont typeface="Calibri"/>
                <a:buChar char="•"/>
              </a:pPr>
              <a:r>
                <a:rPr lang="es-CL" sz="24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QA/Tester</a:t>
              </a:r>
              <a:endParaRPr sz="24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7469" lvl="1" marL="227469" marR="0" rtl="0" algn="l">
                <a:lnSpc>
                  <a:spcPct val="90000"/>
                </a:lnSpc>
                <a:spcBef>
                  <a:spcPts val="1114"/>
                </a:spcBef>
                <a:spcAft>
                  <a:spcPts val="0"/>
                </a:spcAft>
                <a:buClr>
                  <a:schemeClr val="lt1"/>
                </a:buClr>
                <a:buSzPts val="2468"/>
                <a:buFont typeface="Calibri"/>
                <a:buChar char="•"/>
              </a:pPr>
              <a:r>
                <a:rPr lang="es-CL" sz="24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DBA</a:t>
              </a:r>
              <a:endParaRPr sz="1114"/>
            </a:p>
            <a:p>
              <a:pPr indent="-227469" lvl="1" marL="227469" marR="0" rtl="0" algn="l">
                <a:lnSpc>
                  <a:spcPct val="90000"/>
                </a:lnSpc>
                <a:spcBef>
                  <a:spcPts val="370"/>
                </a:spcBef>
                <a:spcAft>
                  <a:spcPts val="0"/>
                </a:spcAft>
                <a:buClr>
                  <a:schemeClr val="lt1"/>
                </a:buClr>
                <a:buSzPts val="2468"/>
                <a:buFont typeface="Calibri"/>
                <a:buChar char="•"/>
              </a:pPr>
              <a:r>
                <a:rPr b="0" i="0" lang="es-CL" sz="2467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DevOps</a:t>
              </a:r>
              <a:endParaRPr sz="1114"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07118" y="207118"/>
              <a:ext cx="1526700" cy="16569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45494" rotWithShape="0" algn="ctr" dir="5400000" dist="15165">
                <a:srgbClr val="000000">
                  <a:alpha val="62750"/>
                </a:srgbClr>
              </a:outerShdw>
            </a:effectLst>
          </p:spPr>
          <p:txBody>
            <a:bodyPr anchorCtr="0" anchor="ctr" bIns="72775" lIns="72775" spcFirstLastPara="1" rIns="72775" wrap="square" tIns="72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" name="Google Shape;291;p2"/>
          <p:cNvGrpSpPr/>
          <p:nvPr/>
        </p:nvGrpSpPr>
        <p:grpSpPr>
          <a:xfrm>
            <a:off x="4085625" y="916143"/>
            <a:ext cx="6077122" cy="1886647"/>
            <a:chOff x="0" y="37021"/>
            <a:chExt cx="7633617" cy="2108221"/>
          </a:xfrm>
        </p:grpSpPr>
        <p:sp>
          <p:nvSpPr>
            <p:cNvPr id="292" name="Google Shape;292;p2"/>
            <p:cNvSpPr/>
            <p:nvPr/>
          </p:nvSpPr>
          <p:spPr>
            <a:xfrm>
              <a:off x="0" y="74043"/>
              <a:ext cx="7633500" cy="20712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45494" rotWithShape="0" algn="ctr" dir="5400000" dist="15165">
                <a:srgbClr val="000000">
                  <a:alpha val="62750"/>
                </a:srgbClr>
              </a:outerShdw>
            </a:effectLst>
          </p:spPr>
          <p:txBody>
            <a:bodyPr anchorCtr="0" anchor="ctr" bIns="72775" lIns="72775" spcFirstLastPara="1" rIns="72775" wrap="square" tIns="72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 txBox="1"/>
            <p:nvPr/>
          </p:nvSpPr>
          <p:spPr>
            <a:xfrm>
              <a:off x="1733817" y="37021"/>
              <a:ext cx="58998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325" lIns="121325" spcFirstLastPara="1" rIns="121325" wrap="square" tIns="121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84"/>
                <a:buFont typeface="Calibri"/>
                <a:buNone/>
              </a:pPr>
              <a:r>
                <a:rPr lang="es-CL" sz="318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David</a:t>
              </a:r>
              <a:r>
                <a:rPr b="0" i="0" lang="es-CL" sz="3184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s-CL" sz="318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Cuevas S.</a:t>
              </a:r>
              <a:endParaRPr sz="1114"/>
            </a:p>
            <a:p>
              <a:pPr indent="-227469" lvl="1" marL="227469" marR="0" rtl="0" algn="l">
                <a:lnSpc>
                  <a:spcPct val="90000"/>
                </a:lnSpc>
                <a:spcBef>
                  <a:spcPts val="1114"/>
                </a:spcBef>
                <a:spcAft>
                  <a:spcPts val="0"/>
                </a:spcAft>
                <a:buClr>
                  <a:schemeClr val="lt1"/>
                </a:buClr>
                <a:buSzPts val="2468"/>
                <a:buFont typeface="Calibri"/>
                <a:buChar char="•"/>
              </a:pPr>
              <a:r>
                <a:rPr lang="es-CL" sz="24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Leader</a:t>
              </a:r>
              <a:endParaRPr sz="1114"/>
            </a:p>
            <a:p>
              <a:pPr indent="-227469" lvl="1" marL="227469" marR="0" rtl="0" algn="l">
                <a:lnSpc>
                  <a:spcPct val="90000"/>
                </a:lnSpc>
                <a:spcBef>
                  <a:spcPts val="370"/>
                </a:spcBef>
                <a:spcAft>
                  <a:spcPts val="0"/>
                </a:spcAft>
                <a:buClr>
                  <a:schemeClr val="lt1"/>
                </a:buClr>
                <a:buSzPts val="2468"/>
                <a:buFont typeface="Calibri"/>
                <a:buChar char="•"/>
              </a:pPr>
              <a:r>
                <a:rPr lang="es-CL" sz="24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Arquitecto</a:t>
              </a:r>
              <a:endParaRPr sz="24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7469" lvl="1" marL="227469" marR="0" rtl="0" algn="l">
                <a:lnSpc>
                  <a:spcPct val="90000"/>
                </a:lnSpc>
                <a:spcBef>
                  <a:spcPts val="370"/>
                </a:spcBef>
                <a:spcAft>
                  <a:spcPts val="0"/>
                </a:spcAft>
                <a:buClr>
                  <a:schemeClr val="lt1"/>
                </a:buClr>
                <a:buSzPts val="2468"/>
                <a:buFont typeface="Calibri"/>
                <a:buChar char="•"/>
              </a:pPr>
              <a:r>
                <a:rPr lang="es-CL" sz="24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de sistema</a:t>
              </a:r>
              <a:endParaRPr sz="24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07118" y="207118"/>
              <a:ext cx="1526700" cy="16569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45494" rotWithShape="0" algn="ctr" dir="5400000" dist="15165">
                <a:srgbClr val="000000">
                  <a:alpha val="62750"/>
                </a:srgbClr>
              </a:outerShdw>
            </a:effectLst>
          </p:spPr>
          <p:txBody>
            <a:bodyPr anchorCtr="0" anchor="ctr" bIns="72775" lIns="72775" spcFirstLastPara="1" rIns="72775" wrap="square" tIns="72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" name="Google Shape;295;p2"/>
          <p:cNvGrpSpPr/>
          <p:nvPr/>
        </p:nvGrpSpPr>
        <p:grpSpPr>
          <a:xfrm>
            <a:off x="4085625" y="2866675"/>
            <a:ext cx="6077029" cy="1698578"/>
            <a:chOff x="0" y="2215881"/>
            <a:chExt cx="7633500" cy="2133624"/>
          </a:xfrm>
        </p:grpSpPr>
        <p:sp>
          <p:nvSpPr>
            <p:cNvPr id="296" name="Google Shape;296;p2"/>
            <p:cNvSpPr/>
            <p:nvPr/>
          </p:nvSpPr>
          <p:spPr>
            <a:xfrm>
              <a:off x="0" y="2278305"/>
              <a:ext cx="7633500" cy="20712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45494" rotWithShape="0" algn="ctr" dir="5400000" dist="15165">
                <a:srgbClr val="000000">
                  <a:alpha val="62750"/>
                </a:srgbClr>
              </a:outerShdw>
            </a:effectLst>
          </p:spPr>
          <p:txBody>
            <a:bodyPr anchorCtr="0" anchor="ctr" bIns="72775" lIns="72775" spcFirstLastPara="1" rIns="72775" wrap="square" tIns="72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 txBox="1"/>
            <p:nvPr/>
          </p:nvSpPr>
          <p:spPr>
            <a:xfrm>
              <a:off x="1733827" y="2215881"/>
              <a:ext cx="5861400" cy="20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325" lIns="121325" spcFirstLastPara="1" rIns="121325" wrap="square" tIns="121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84"/>
                <a:buFont typeface="Calibri"/>
                <a:buNone/>
              </a:pPr>
              <a:r>
                <a:rPr lang="es-CL" sz="3184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Jose Quiroz G.</a:t>
              </a:r>
              <a:endParaRPr sz="1114"/>
            </a:p>
            <a:p>
              <a:pPr indent="-227469" lvl="1" marL="227469" marR="0" rtl="0" algn="l">
                <a:lnSpc>
                  <a:spcPct val="90000"/>
                </a:lnSpc>
                <a:spcBef>
                  <a:spcPts val="1114"/>
                </a:spcBef>
                <a:spcAft>
                  <a:spcPts val="0"/>
                </a:spcAft>
                <a:buClr>
                  <a:schemeClr val="lt1"/>
                </a:buClr>
                <a:buSzPts val="2468"/>
                <a:buFont typeface="Calibri"/>
                <a:buChar char="•"/>
              </a:pPr>
              <a:r>
                <a:rPr lang="es-CL" sz="24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Diseñador UX-UI </a:t>
              </a:r>
              <a:endParaRPr sz="2467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7469" lvl="1" marL="227469" marR="0" rtl="0" algn="l">
                <a:lnSpc>
                  <a:spcPct val="90000"/>
                </a:lnSpc>
                <a:spcBef>
                  <a:spcPts val="1114"/>
                </a:spcBef>
                <a:spcAft>
                  <a:spcPts val="0"/>
                </a:spcAft>
                <a:buClr>
                  <a:schemeClr val="lt1"/>
                </a:buClr>
                <a:buSzPts val="2468"/>
                <a:buFont typeface="Calibri"/>
                <a:buChar char="•"/>
              </a:pPr>
              <a:r>
                <a:rPr lang="es-CL" sz="24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Desarrollador/Programador</a:t>
              </a:r>
              <a:endParaRPr sz="1114"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07118" y="2485423"/>
              <a:ext cx="1526700" cy="16569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45494" rotWithShape="0" algn="ctr" dir="5400000" dist="15165">
                <a:srgbClr val="000000">
                  <a:alpha val="62750"/>
                </a:srgbClr>
              </a:outerShdw>
            </a:effectLst>
          </p:spPr>
          <p:txBody>
            <a:bodyPr anchorCtr="0" anchor="ctr" bIns="72775" lIns="72775" spcFirstLastPara="1" rIns="72775" wrap="square" tIns="727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03" name="Google Shape;3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"/>
          <p:cNvSpPr txBox="1"/>
          <p:nvPr/>
        </p:nvSpPr>
        <p:spPr>
          <a:xfrm>
            <a:off x="136195" y="368925"/>
            <a:ext cx="690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PROYECTO “RendiBus”</a:t>
            </a:r>
            <a:endParaRPr/>
          </a:p>
        </p:txBody>
      </p:sp>
      <p:sp>
        <p:nvSpPr>
          <p:cNvPr id="305" name="Google Shape;305;p3"/>
          <p:cNvSpPr txBox="1"/>
          <p:nvPr/>
        </p:nvSpPr>
        <p:spPr>
          <a:xfrm>
            <a:off x="136200" y="992900"/>
            <a:ext cx="408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/>
              <a:t>DESCRIPCIÓN DEL PROYECTO</a:t>
            </a:r>
            <a:endParaRPr b="1" sz="2000"/>
          </a:p>
        </p:txBody>
      </p:sp>
      <p:cxnSp>
        <p:nvCxnSpPr>
          <p:cNvPr id="306" name="Google Shape;306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7" name="Google Shape;307;p3"/>
          <p:cNvSpPr/>
          <p:nvPr/>
        </p:nvSpPr>
        <p:spPr>
          <a:xfrm>
            <a:off x="591900" y="1905000"/>
            <a:ext cx="4550400" cy="4555500"/>
          </a:xfrm>
          <a:prstGeom prst="roundRect">
            <a:avLst>
              <a:gd fmla="val 10901" name="adj"/>
            </a:avLst>
          </a:prstGeom>
          <a:solidFill>
            <a:srgbClr val="FFE59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u="sng"/>
              <a:t>Situación Actual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La empresa de transporte de buses interurbanos no tiene un sistema automatizado de registro de la recaudación de las tripulaciones de sus unidades siendo que ellos además ganan comisiones por producción.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Esto no permite que las planillas de recaudación que son manuales, se ingresen de manera digitalizada, lo cual no es </a:t>
            </a: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óptimo</a:t>
            </a: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 para el seguimiento de recaudación y reportería de la organización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"/>
          <p:cNvSpPr/>
          <p:nvPr/>
        </p:nvSpPr>
        <p:spPr>
          <a:xfrm>
            <a:off x="6912075" y="2177325"/>
            <a:ext cx="4471800" cy="4092600"/>
          </a:xfrm>
          <a:prstGeom prst="roundRect">
            <a:avLst>
              <a:gd fmla="val 10901" name="adj"/>
            </a:avLst>
          </a:prstGeom>
          <a:solidFill>
            <a:srgbClr val="FFE599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500" u="sng"/>
              <a:t>Propuesta de solución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Como equipo se ideó el desarrollo y diseño de un software web responsivo, el cual cumple la función de digitalizar y gestionar automáticamente las planillas de recaudación entregadas por los tripulantes de cada unidad de transporte  a través de la utilización de técnicas de inteligencia artificial, de forma que podamos reconocer, registrar y procesar cada dato de manera </a:t>
            </a: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rápida</a:t>
            </a: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reduciendo</a:t>
            </a: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 errores y </a:t>
            </a: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optimizando</a:t>
            </a: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 errores.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14" name="Google Shape;31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PROYECTO “RendiBus”</a:t>
            </a:r>
            <a:endParaRPr/>
          </a:p>
        </p:txBody>
      </p:sp>
      <p:sp>
        <p:nvSpPr>
          <p:cNvPr id="316" name="Google Shape;316;p4"/>
          <p:cNvSpPr txBox="1"/>
          <p:nvPr/>
        </p:nvSpPr>
        <p:spPr>
          <a:xfrm>
            <a:off x="136200" y="992900"/>
            <a:ext cx="214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/>
              <a:t>Objetivo General</a:t>
            </a:r>
            <a:endParaRPr b="1" sz="1800"/>
          </a:p>
        </p:txBody>
      </p:sp>
      <p:cxnSp>
        <p:nvCxnSpPr>
          <p:cNvPr id="317" name="Google Shape;317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8" name="Google Shape;318;p4"/>
          <p:cNvSpPr txBox="1"/>
          <p:nvPr/>
        </p:nvSpPr>
        <p:spPr>
          <a:xfrm>
            <a:off x="314750" y="1393100"/>
            <a:ext cx="9534900" cy="23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es-CL"/>
              <a:t>El presente proyecto consiste en el diseño y desarrollo de un software web responsivo, con acceso desde dispositivos móviles, para la empresa de transporte de buses interurbanos. Su función principal será la digitalización y gestión automática de las planillas de recaudación entregadas por los tripulantes de cada unidad de transporte. A través de técnicas de inteligencia artificial (IA), el sistema permitirá reconocer, registrar y procesar los datos de ingresos de manera rápida y segura, reduciendo errores humanos y optimizando tiempos de gestión.</a:t>
            </a:r>
            <a:endParaRPr/>
          </a:p>
          <a:p>
            <a:pPr indent="0" lvl="0" marL="0" rtl="0" algn="just">
              <a:spcBef>
                <a:spcPts val="1400"/>
              </a:spcBef>
              <a:spcAft>
                <a:spcPts val="1400"/>
              </a:spcAft>
              <a:buNone/>
            </a:pPr>
            <a:r>
              <a:rPr lang="es-CL"/>
              <a:t>La plataforma incluirá un módulo de reportería, que entregará información personalizada tanto a la empresa como a los tripulantes. Para la organización, el sistema generará indicadores de ingresos, control de producción y estadísticas de desempeño; mientras que para los tripulantes permitirá visualizar su producción y calcular sus comisiones en tiempo real, lo que fomenta la transparencia y la motivación laboral.</a:t>
            </a:r>
            <a:endParaRPr sz="1600"/>
          </a:p>
        </p:txBody>
      </p:sp>
      <p:sp>
        <p:nvSpPr>
          <p:cNvPr id="319" name="Google Shape;319;p4"/>
          <p:cNvSpPr txBox="1"/>
          <p:nvPr/>
        </p:nvSpPr>
        <p:spPr>
          <a:xfrm>
            <a:off x="136200" y="3727550"/>
            <a:ext cx="258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/>
              <a:t>Objetivos Específicos</a:t>
            </a:r>
            <a:endParaRPr b="1" sz="1000"/>
          </a:p>
        </p:txBody>
      </p:sp>
      <p:sp>
        <p:nvSpPr>
          <p:cNvPr id="320" name="Google Shape;320;p4"/>
          <p:cNvSpPr txBox="1"/>
          <p:nvPr/>
        </p:nvSpPr>
        <p:spPr>
          <a:xfrm>
            <a:off x="136200" y="4220000"/>
            <a:ext cx="7728600" cy="19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-CL" sz="1200"/>
              <a:t>Diseñar e implementar un software web responsivo que procese planillas de recaudación de tripulantes.</a:t>
            </a:r>
            <a:endParaRPr i="1" sz="1200"/>
          </a:p>
          <a:p>
            <a:pPr indent="-304800" lvl="0" marL="45720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i="1" lang="es-CL" sz="1200"/>
              <a:t>Diseñar y administrar una base de datos centralizada para almacenar la información registrada.</a:t>
            </a:r>
            <a:endParaRPr i="1" sz="1200"/>
          </a:p>
          <a:p>
            <a:pPr indent="-304800" lvl="0" marL="457200" rtl="0" algn="just">
              <a:lnSpc>
                <a:spcPct val="116000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-CL" sz="1200"/>
              <a:t>Generar reportes de ingresos y comisiones en tiempo real para la empresa y tripulantes.</a:t>
            </a:r>
            <a:endParaRPr i="1" sz="1200"/>
          </a:p>
          <a:p>
            <a:pPr indent="-304800" lvl="0" marL="45720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i="1" lang="es-CL" sz="1200"/>
              <a:t>Desarrollar dashboards interactivos que permitan visualizar métricas de producción y gastos por trabajador, ruta y bus.</a:t>
            </a:r>
            <a:endParaRPr i="1" sz="1200"/>
          </a:p>
          <a:p>
            <a:pPr indent="-3048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i="1" lang="es-CL" sz="1200"/>
              <a:t>Permitir la exportación de reportes en formatos Excel y PDF para uso de remuneraciones y jefaturas.</a:t>
            </a:r>
            <a:endParaRPr i="1" sz="1200"/>
          </a:p>
          <a:p>
            <a:pPr indent="-3048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SzPts val="1200"/>
              <a:buFont typeface="Arial"/>
              <a:buChar char="●"/>
            </a:pPr>
            <a:r>
              <a:rPr i="1" lang="es-CL" sz="1200"/>
              <a:t>Desplegar el sistema en un entorno en la nube que garantice disponibilidad y escalabilidad.</a:t>
            </a:r>
            <a:endParaRPr sz="1200"/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25" name="Google Shape;325;g38596780113_8_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38596780113_8_47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PROYECTO “RendiBus”</a:t>
            </a:r>
            <a:endParaRPr/>
          </a:p>
        </p:txBody>
      </p:sp>
      <p:sp>
        <p:nvSpPr>
          <p:cNvPr id="327" name="Google Shape;327;g38596780113_8_47"/>
          <p:cNvSpPr txBox="1"/>
          <p:nvPr/>
        </p:nvSpPr>
        <p:spPr>
          <a:xfrm>
            <a:off x="136200" y="1521950"/>
            <a:ext cx="29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/>
              <a:t>Metodología a utilizar</a:t>
            </a:r>
            <a:endParaRPr b="1" sz="2000"/>
          </a:p>
        </p:txBody>
      </p:sp>
      <p:cxnSp>
        <p:nvCxnSpPr>
          <p:cNvPr id="328" name="Google Shape;328;g38596780113_8_47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" name="Google Shape;329;g38596780113_8_47"/>
          <p:cNvSpPr txBox="1"/>
          <p:nvPr/>
        </p:nvSpPr>
        <p:spPr>
          <a:xfrm>
            <a:off x="136200" y="2140450"/>
            <a:ext cx="8636100" cy="22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CL"/>
              <a:t>Se utilizará la metodología cascada ya que el proyecto se enfocará en una estructura secuencial y lineal donde cada fase del proyecto debe completarse antes de pasar a la siguiente. </a:t>
            </a:r>
            <a:endParaRPr i="1"/>
          </a:p>
          <a:p>
            <a:pPr indent="0" lvl="0" marL="0" rtl="0" algn="just">
              <a:lnSpc>
                <a:spcPct val="107916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es-CL"/>
              <a:t>Etapas del proyecto: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CL"/>
              <a:t>Levantamiento de requerimientos y análisis.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CL"/>
              <a:t>Diseño de interfaz y base de datos.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CL"/>
              <a:t>Desarrollo de módulos principales.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CL"/>
              <a:t>Integración de IA para procesamiento automático.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CL"/>
              <a:t>Pruebas funcionales.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-CL"/>
              <a:t>Implementación y documentación final.</a:t>
            </a:r>
            <a:endParaRPr sz="1800"/>
          </a:p>
        </p:txBody>
      </p:sp>
      <p:pic>
        <p:nvPicPr>
          <p:cNvPr id="330" name="Google Shape;330;g38596780113_8_47"/>
          <p:cNvPicPr preferRelativeResize="0"/>
          <p:nvPr/>
        </p:nvPicPr>
        <p:blipFill rotWithShape="1">
          <a:blip r:embed="rId4">
            <a:alphaModFix/>
          </a:blip>
          <a:srcRect b="0" l="0" r="0" t="17341"/>
          <a:stretch/>
        </p:blipFill>
        <p:spPr>
          <a:xfrm>
            <a:off x="6274225" y="2837675"/>
            <a:ext cx="4967300" cy="266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35" name="Google Shape;335;g38596780113_7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3477" y="207550"/>
            <a:ext cx="2201900" cy="5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38596780113_7_7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PROYECTO “RendiBus”</a:t>
            </a:r>
            <a:endParaRPr/>
          </a:p>
        </p:txBody>
      </p:sp>
      <p:sp>
        <p:nvSpPr>
          <p:cNvPr id="337" name="Google Shape;337;g38596780113_7_7"/>
          <p:cNvSpPr txBox="1"/>
          <p:nvPr/>
        </p:nvSpPr>
        <p:spPr>
          <a:xfrm>
            <a:off x="3641425" y="872150"/>
            <a:ext cx="55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/>
              <a:t>Cronograma para el desarrollo del proyecto</a:t>
            </a:r>
            <a:endParaRPr b="1" sz="1300"/>
          </a:p>
        </p:txBody>
      </p:sp>
      <p:cxnSp>
        <p:nvCxnSpPr>
          <p:cNvPr id="338" name="Google Shape;338;g38596780113_7_7"/>
          <p:cNvCxnSpPr/>
          <p:nvPr/>
        </p:nvCxnSpPr>
        <p:spPr>
          <a:xfrm>
            <a:off x="0" y="8003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39" name="Google Shape;339;g38596780113_7_7"/>
          <p:cNvGraphicFramePr/>
          <p:nvPr/>
        </p:nvGraphicFramePr>
        <p:xfrm>
          <a:off x="1821538" y="14062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{164F6AB1-01CB-4FB2-B1BF-C14AE73E8479}</a:tableStyleId>
              </a:tblPr>
              <a:tblGrid>
                <a:gridCol w="952125"/>
                <a:gridCol w="380850"/>
                <a:gridCol w="408050"/>
                <a:gridCol w="408050"/>
                <a:gridCol w="408050"/>
                <a:gridCol w="370225"/>
                <a:gridCol w="408050"/>
                <a:gridCol w="408050"/>
                <a:gridCol w="408050"/>
                <a:gridCol w="408050"/>
                <a:gridCol w="408050"/>
                <a:gridCol w="408050"/>
                <a:gridCol w="408050"/>
                <a:gridCol w="408050"/>
                <a:gridCol w="408050"/>
                <a:gridCol w="408050"/>
                <a:gridCol w="408050"/>
                <a:gridCol w="408050"/>
                <a:gridCol w="513400"/>
                <a:gridCol w="408050"/>
                <a:gridCol w="408050"/>
              </a:tblGrid>
              <a:tr h="2495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Actividad</a:t>
                      </a:r>
                      <a:endParaRPr b="1" sz="700"/>
                    </a:p>
                  </a:txBody>
                  <a:tcPr marT="0" marB="0" marR="68575" marL="6857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Fase 1</a:t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A8D08D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Fase 2</a:t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Fase 3</a:t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7CBAC"/>
                    </a:solidFill>
                  </a:tcPr>
                </a:tc>
                <a:tc hMerge="1"/>
                <a:tc hMerge="1"/>
                <a:tc hMerge="1"/>
              </a:tr>
              <a:tr h="2808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S 1</a:t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S 2</a:t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S 3</a:t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S 4</a:t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S 5</a:t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S 6</a:t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S 7</a:t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S 8</a:t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S 9</a:t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S 10</a:t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S 11</a:t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S 12</a:t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S 13</a:t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S 14</a:t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S 15</a:t>
                      </a:r>
                      <a:endParaRPr b="1" sz="700"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S 16</a:t>
                      </a:r>
                      <a:endParaRPr b="1" sz="700"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S 17</a:t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700"/>
                        <a:t>S 18</a:t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700"/>
                        <a:t>Kickoff y Planificación inicial</a:t>
                      </a:r>
                      <a:endParaRPr i="1" sz="700"/>
                    </a:p>
                  </a:txBody>
                  <a:tcPr marT="0" marB="0" marR="68575" marL="68575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700"/>
                        <a:t>Levantamiento de requerimientos</a:t>
                      </a:r>
                      <a:endParaRPr i="1" sz="700"/>
                    </a:p>
                  </a:txBody>
                  <a:tcPr marT="0" marB="0" marR="68575" marL="68575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700"/>
                        <a:t>Mockups y prototipo navegable</a:t>
                      </a:r>
                      <a:endParaRPr i="1" sz="700"/>
                    </a:p>
                  </a:txBody>
                  <a:tcPr marT="0" marB="0" marR="68575" marL="68575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700"/>
                        <a:t>Modelo de datos y diccionario</a:t>
                      </a:r>
                      <a:endParaRPr i="1" sz="700"/>
                    </a:p>
                  </a:txBody>
                  <a:tcPr marT="0" marB="0" marR="68575" marL="68575" anchor="ctr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700"/>
                        <a:t>Desarrollo Backend (API REST)</a:t>
                      </a:r>
                      <a:endParaRPr i="1" sz="700"/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700"/>
                        <a:t>Desarrollo Frontend (Web)</a:t>
                      </a:r>
                      <a:endParaRPr i="1" sz="700"/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700"/>
                        <a:t>Dashboards y visualización BI</a:t>
                      </a:r>
                      <a:endParaRPr i="1" sz="700"/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428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700"/>
                        <a:t>Exportación Excel / PDF / comprobantes</a:t>
                      </a:r>
                      <a:endParaRPr i="1" sz="700"/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700"/>
                        <a:t>Pruebas unitarias e integración (inicial)</a:t>
                      </a:r>
                      <a:endParaRPr i="1" sz="700"/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53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700"/>
                        <a:t>Infraestructura / preparación despliegue (staging)</a:t>
                      </a:r>
                      <a:endParaRPr i="1" sz="700"/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700"/>
                        <a:t>Documentación técnica (borrador)</a:t>
                      </a:r>
                      <a:endParaRPr i="1" sz="700"/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  <a:tr h="32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700"/>
                        <a:t>Buffer / ajustes intermedios</a:t>
                      </a:r>
                      <a:endParaRPr i="1" sz="700"/>
                    </a:p>
                  </a:txBody>
                  <a:tcPr marT="0" marB="0" marR="68575" marL="68575"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344" name="Google Shape;344;g38596780113_8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3477" y="207550"/>
            <a:ext cx="2201900" cy="5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g38596780113_8_32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PROYECTO “RendiBus”</a:t>
            </a:r>
            <a:endParaRPr/>
          </a:p>
        </p:txBody>
      </p:sp>
      <p:sp>
        <p:nvSpPr>
          <p:cNvPr id="346" name="Google Shape;346;g38596780113_8_32"/>
          <p:cNvSpPr txBox="1"/>
          <p:nvPr/>
        </p:nvSpPr>
        <p:spPr>
          <a:xfrm>
            <a:off x="3339150" y="1312950"/>
            <a:ext cx="55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000"/>
              <a:t>Cronograma para el desarrollo del proyecto</a:t>
            </a:r>
            <a:endParaRPr b="1" sz="1300"/>
          </a:p>
        </p:txBody>
      </p:sp>
      <p:cxnSp>
        <p:nvCxnSpPr>
          <p:cNvPr id="347" name="Google Shape;347;g38596780113_8_32"/>
          <p:cNvCxnSpPr/>
          <p:nvPr/>
        </p:nvCxnSpPr>
        <p:spPr>
          <a:xfrm>
            <a:off x="0" y="8003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348" name="Google Shape;348;g38596780113_8_32"/>
          <p:cNvGraphicFramePr/>
          <p:nvPr/>
        </p:nvGraphicFramePr>
        <p:xfrm>
          <a:off x="1937888" y="20015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{164F6AB1-01CB-4FB2-B1BF-C14AE73E8479}</a:tableStyleId>
              </a:tblPr>
              <a:tblGrid>
                <a:gridCol w="925950"/>
                <a:gridCol w="370375"/>
                <a:gridCol w="382850"/>
                <a:gridCol w="382850"/>
                <a:gridCol w="382850"/>
                <a:gridCol w="360075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423775"/>
                <a:gridCol w="382850"/>
                <a:gridCol w="382850"/>
              </a:tblGrid>
              <a:tr h="2220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Actividad</a:t>
                      </a:r>
                      <a:endParaRPr b="1" sz="800"/>
                    </a:p>
                  </a:txBody>
                  <a:tcPr marT="0" marB="0" marR="68575" marL="68575"/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Fase 1</a:t>
                      </a:r>
                      <a:endParaRPr b="1" sz="800"/>
                    </a:p>
                  </a:txBody>
                  <a:tcPr marT="0" marB="0" marR="68575" marL="68575">
                    <a:solidFill>
                      <a:srgbClr val="A8D08D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Fase 2</a:t>
                      </a:r>
                      <a:endParaRPr b="1" sz="800"/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Fase 3</a:t>
                      </a:r>
                      <a:endParaRPr b="1" sz="800"/>
                    </a:p>
                  </a:txBody>
                  <a:tcPr marT="0" marB="0" marR="68575" marL="68575">
                    <a:solidFill>
                      <a:srgbClr val="F7CBAC"/>
                    </a:solidFill>
                  </a:tcPr>
                </a:tc>
                <a:tc hMerge="1"/>
                <a:tc hMerge="1"/>
                <a:tc hMerge="1"/>
              </a:tr>
              <a:tr h="2499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S 1</a:t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S 2</a:t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S 3</a:t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S 4</a:t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S 5</a:t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S 6</a:t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S 7</a:t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S 8</a:t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S 9</a:t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S 10</a:t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S 11</a:t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S 12</a:t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S 13</a:t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S 14</a:t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S 15</a:t>
                      </a:r>
                      <a:endParaRPr b="1" sz="800"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S 16</a:t>
                      </a:r>
                      <a:endParaRPr b="1" sz="800"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S 17</a:t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CL" sz="800"/>
                        <a:t>S 18</a:t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800"/>
                        <a:t>Pruebas de aceptación (UAT) con usuario</a:t>
                      </a:r>
                      <a:endParaRPr i="1" sz="800"/>
                    </a:p>
                  </a:txBody>
                  <a:tcPr marT="0" marB="0" marR="68575" marL="68575" anchor="ctr"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>
                    <a:solidFill>
                      <a:srgbClr val="F7CBA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800"/>
                        <a:t>Despliegue en producción</a:t>
                      </a:r>
                      <a:endParaRPr i="1" sz="800"/>
                    </a:p>
                  </a:txBody>
                  <a:tcPr marT="0" marB="0" marR="68575" marL="68575" anchor="ctr"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>
                    <a:solidFill>
                      <a:srgbClr val="F7CBA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800"/>
                        <a:t>Documentación final y manual usuario</a:t>
                      </a:r>
                      <a:endParaRPr i="1" sz="800"/>
                    </a:p>
                  </a:txBody>
                  <a:tcPr marT="0" marB="0" marR="68575" marL="68575" anchor="ctr"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800"/>
                        <a:t>Capacitación y transferencia a la empresa</a:t>
                      </a:r>
                      <a:endParaRPr i="1" sz="800"/>
                    </a:p>
                  </a:txBody>
                  <a:tcPr marT="0" marB="0" marR="68575" marL="68575" anchor="ctr"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800"/>
                        <a:t>Informe final, video demo y presentación</a:t>
                      </a:r>
                      <a:endParaRPr i="1" sz="800"/>
                    </a:p>
                  </a:txBody>
                  <a:tcPr marT="0" marB="0" marR="68575" marL="68575" anchor="ctr"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287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i="1" lang="es-CL" sz="800"/>
                        <a:t>Cierre, ajustes finales y entrega</a:t>
                      </a:r>
                      <a:endParaRPr i="1" sz="800"/>
                    </a:p>
                  </a:txBody>
                  <a:tcPr marT="0" marB="0" marR="68575" marL="68575" anchor="ctr"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0" marB="0" marR="68575" marL="68575">
                    <a:solidFill>
                      <a:srgbClr val="F7CB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