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2" r:id="rId3"/>
    <p:sldId id="258" r:id="rId4"/>
    <p:sldId id="273" r:id="rId5"/>
    <p:sldId id="264" r:id="rId6"/>
    <p:sldId id="260" r:id="rId7"/>
    <p:sldId id="274" r:id="rId8"/>
    <p:sldId id="263" r:id="rId9"/>
    <p:sldId id="269" r:id="rId10"/>
    <p:sldId id="270" r:id="rId11"/>
    <p:sldId id="265" r:id="rId12"/>
    <p:sldId id="267" r:id="rId13"/>
    <p:sldId id="268" r:id="rId14"/>
    <p:sldId id="266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1DFC0-9DF3-43BE-8F7E-25581335F927}" type="datetimeFigureOut">
              <a:rPr lang="es-CL" smtClean="0"/>
              <a:t>15-10-2025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653D1-C3DB-42AE-87BC-78B4BE71B4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4796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Equipo: Matías Cortés (experiencia y módulo de prueba en piel) y Carlos Aranda (catálogo, agenda y pago).</a:t>
            </a: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4A916-2C2E-265E-D1A7-F8BA8BAA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B618F-FEF4-D0FB-4038-D93A262E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3312A-AEFB-3177-E12B-386C4F42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15-10-2025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C3C00-ADC0-ABB2-EF55-4D170DA0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0C28A-E393-39C0-65D4-7252445F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388704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4049-BEF3-0AFD-A19B-45FF1D82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FD3394-1BB2-4A78-E0C2-B81E3B0A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E014-02B1-2EA8-C324-69C06571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15-10-2025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9E46F-A5FD-E000-2817-06E54BC7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151D9-94A1-87E1-B673-4D3D316B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80473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72A6E5-A0E4-586A-8BAE-08F39AC9E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C75B9-2362-53B4-3282-7D8A22F06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7AA35-3C24-08C9-2992-BE0C70C5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15-10-2025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03D78-DCDD-276E-7575-A1992D70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B15A-BAF6-5EBF-7331-0AFFFFAB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333768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7B6CD-9456-B138-ECD2-C8D7A666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4D6B0-7AF3-685F-CEAB-5529E05E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52F25-C2C6-7F7B-276E-37CD648A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15-10-2025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47A73-C5CF-9FE2-967B-D4D866F9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CAE93-9144-BF33-1401-DF6FFF6F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9297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56A89-B019-96BD-5BAD-62AE0C3A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B60B4-76B8-D88B-5674-F86DC367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E800A-255F-4AE1-5E56-606A61B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15-10-2025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C92BF-9B9F-10CC-5BC8-BAC85DDB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72357-062E-F22F-4B80-ED779DDD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42600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99D17-3BAA-B1F3-D450-274A0275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0F58E-6555-CC20-7FB5-60DB4AEFC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CAA47F-EB54-628D-A823-3A00718B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0AFF8-D9BE-4C13-0483-E843C51C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15-10-2025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CF5C03-2790-90EB-0D65-AA62820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1F526-CDE5-755B-4A3F-50F80776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84685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F108-6B99-8CCE-C8FD-D995F996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B922A-6156-2235-AA95-A8B8C02B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40D8F2-325E-B2D8-EDDA-56DE9D1F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8884F1-5F33-E36A-DEE4-9693FBE7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DF08E0-1508-F512-337D-F5C8A5F0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3ED18-81E3-9782-22CD-40D6A190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15-10-2025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8D2E67-9BFA-E800-3A7E-8900D96D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6AEF8A-22F0-544A-1B96-40996F1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304476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0A5D8-AC89-1289-2F04-0814CB9B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03452B-17EB-394F-735B-5A921A58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15-10-2025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0A54D4-94C4-7743-43A2-1A52792A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86359-BA16-2E60-D21D-C9E1AD8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8274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082406-6A57-2057-24EC-1A6C257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15-10-2025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4737A7-3975-9225-3AAC-282F9F45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8996F-BDE4-86FA-BD9D-DFCAB914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57640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1326-48D6-CCCF-9030-3AC9A67C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4BD84-4F55-3649-4756-7A4CE760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11F47-438E-ECB7-5D1F-CB07E54F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E9545-DD0E-6A0B-2B88-934785A7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15-10-2025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CD897-12AF-A56D-CB14-1B41012D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57B85-275B-F539-96E6-BF6C3F4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51477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5BFE8-4F8E-9F77-F45C-B4D87029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CB21F6-368F-6F50-5C0D-6BE2DDE1E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12122B-29C5-7F4E-7EFB-41EF277F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7332B2-B78B-790B-184B-C7299CC4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15-10-2025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1CBB3B-17B4-113F-AA5B-E804167A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A1FFA-A66B-F32D-E3CE-2337B07F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66035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8B6D4E-E3C2-3792-E3C4-2CBC2E05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82E89E-FB21-817B-8050-7AD81F9C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1C48C-F8B6-B30A-3815-D7ADD14F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15-10-2025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9214F-88E2-1045-9D0B-C2ECD481C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38CA17-DD6E-139F-6ED9-FAD83BB72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70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35078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PROYECTO “</a:t>
            </a:r>
            <a:r>
              <a:rPr lang="es-MX" sz="4400" dirty="0" err="1"/>
              <a:t>ARTattoo</a:t>
            </a:r>
            <a:r>
              <a:rPr lang="es-MX" sz="4400" dirty="0"/>
              <a:t>”</a:t>
            </a:r>
          </a:p>
          <a:p>
            <a:pPr algn="ctr"/>
            <a:r>
              <a:rPr lang="es-MX" sz="2400" dirty="0"/>
              <a:t>PRESENTACIÓN FINAL CAPSTONE</a:t>
            </a:r>
            <a:endParaRPr lang="es-CL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BA2CD8B-9E1C-4437-BFDA-6DE03DCF6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272" y="2032532"/>
            <a:ext cx="1481456" cy="14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631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Tecnologías utilizadas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432D6895-F691-447D-A862-E5F22EA53802}"/>
              </a:ext>
            </a:extLst>
          </p:cNvPr>
          <p:cNvSpPr txBox="1"/>
          <p:nvPr/>
        </p:nvSpPr>
        <p:spPr>
          <a:xfrm>
            <a:off x="914400" y="2625633"/>
            <a:ext cx="47320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/>
              <a:t>Linux VPS + Servidor </a:t>
            </a:r>
            <a:r>
              <a:rPr lang="es-CL" sz="2400" dirty="0" err="1"/>
              <a:t>Nginx</a:t>
            </a:r>
            <a:endParaRPr lang="es-C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/>
              <a:t>Python </a:t>
            </a:r>
            <a:r>
              <a:rPr lang="es-CL" sz="2400" dirty="0" err="1"/>
              <a:t>Flask</a:t>
            </a:r>
            <a:endParaRPr lang="es-C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err="1"/>
              <a:t>Flutter</a:t>
            </a:r>
            <a:endParaRPr lang="es-C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/>
              <a:t>SQLite (ORM </a:t>
            </a:r>
            <a:r>
              <a:rPr lang="es-CL" sz="2400" dirty="0" err="1"/>
              <a:t>SqlAlchemy</a:t>
            </a:r>
            <a:r>
              <a:rPr lang="es-CL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/>
              <a:t>Mercado Pago </a:t>
            </a:r>
            <a:r>
              <a:rPr lang="es-CL" sz="2400" dirty="0" err="1"/>
              <a:t>Checkout</a:t>
            </a:r>
            <a:r>
              <a:rPr lang="es-CL" sz="2400" dirty="0"/>
              <a:t> Pro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err="1"/>
              <a:t>Node</a:t>
            </a:r>
            <a:r>
              <a:rPr lang="es-CL" sz="2400" dirty="0"/>
              <a:t> JS (Express)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 err="1"/>
              <a:t>OpenAI</a:t>
            </a:r>
            <a:r>
              <a:rPr lang="es-CL" sz="2400" dirty="0"/>
              <a:t> API </a:t>
            </a:r>
            <a:r>
              <a:rPr lang="es-CL" sz="2400" dirty="0" err="1"/>
              <a:t>Platform</a:t>
            </a:r>
            <a:endParaRPr lang="es-C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400" dirty="0"/>
              <a:t>FCM </a:t>
            </a:r>
            <a:r>
              <a:rPr lang="es-CL" sz="2400" dirty="0" err="1"/>
              <a:t>Firebase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40536874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DEMOSTRACIÓN DEL RESULTADO DEL PROYECTO</a:t>
            </a:r>
          </a:p>
          <a:p>
            <a:pPr algn="ctr"/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*Exposición del sistema</a:t>
            </a:r>
            <a:endParaRPr lang="es-CL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7468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Resultados obtenidos</a:t>
            </a:r>
          </a:p>
        </p:txBody>
      </p:sp>
    </p:spTree>
    <p:extLst>
      <p:ext uri="{BB962C8B-B14F-4D97-AF65-F5344CB8AC3E}">
        <p14:creationId xmlns:p14="http://schemas.microsoft.com/office/powerpoint/2010/main" val="290489373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Obstáculos presentados durante el desarrollo</a:t>
            </a:r>
          </a:p>
        </p:txBody>
      </p:sp>
    </p:spTree>
    <p:extLst>
      <p:ext uri="{BB962C8B-B14F-4D97-AF65-F5344CB8AC3E}">
        <p14:creationId xmlns:p14="http://schemas.microsoft.com/office/powerpoint/2010/main" val="126626850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PREGUNTAS DE LA COMISIÓN</a:t>
            </a:r>
          </a:p>
        </p:txBody>
      </p:sp>
    </p:spTree>
    <p:extLst>
      <p:ext uri="{BB962C8B-B14F-4D97-AF65-F5344CB8AC3E}">
        <p14:creationId xmlns:p14="http://schemas.microsoft.com/office/powerpoint/2010/main" val="41580797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2"/>
          <p:cNvGrpSpPr/>
          <p:nvPr/>
        </p:nvGrpSpPr>
        <p:grpSpPr>
          <a:xfrm>
            <a:off x="4121026" y="1710819"/>
            <a:ext cx="7633494" cy="4349491"/>
            <a:chOff x="0" y="0"/>
            <a:chExt cx="7633494" cy="4349491"/>
          </a:xfrm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7633494" cy="2071186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8CBAF2"/>
                </a:gs>
                <a:gs pos="25000">
                  <a:srgbClr val="5A90C4"/>
                </a:gs>
                <a:gs pos="38000">
                  <a:srgbClr val="487DB1"/>
                </a:gs>
                <a:gs pos="55000">
                  <a:srgbClr val="3A78AD"/>
                </a:gs>
                <a:gs pos="80000">
                  <a:srgbClr val="2E78B8"/>
                </a:gs>
                <a:gs pos="88000">
                  <a:srgbClr val="2A7ECA"/>
                </a:gs>
                <a:gs pos="100000">
                  <a:srgbClr val="3C9DF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1733817" y="0"/>
              <a:ext cx="5899676" cy="20711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725" tIns="125725" rIns="125725" bIns="1257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Calibri"/>
                <a:buNone/>
              </a:pPr>
              <a:r>
                <a:rPr lang="es-CL" sz="33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Matías Cortés</a:t>
              </a:r>
              <a:endPara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1155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Char char="•"/>
              </a:pPr>
              <a:r>
                <a:rPr lang="es-CL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Master, Desarrollador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9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Char char="•"/>
              </a:pPr>
              <a:r>
                <a:rPr lang="es-CL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Experiencia y módulo de prueba en piel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07118" y="207118"/>
              <a:ext cx="1526698" cy="1656949"/>
            </a:xfrm>
            <a:prstGeom prst="roundRect">
              <a:avLst>
                <a:gd name="adj" fmla="val 10000"/>
              </a:avLst>
            </a:prstGeom>
            <a:solidFill>
              <a:srgbClr val="C3D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0" y="2278305"/>
              <a:ext cx="7633494" cy="2071186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8CBAF2"/>
                </a:gs>
                <a:gs pos="25000">
                  <a:srgbClr val="5A90C4"/>
                </a:gs>
                <a:gs pos="38000">
                  <a:srgbClr val="487DB1"/>
                </a:gs>
                <a:gs pos="55000">
                  <a:srgbClr val="3A78AD"/>
                </a:gs>
                <a:gs pos="80000">
                  <a:srgbClr val="2E78B8"/>
                </a:gs>
                <a:gs pos="88000">
                  <a:srgbClr val="2A7ECA"/>
                </a:gs>
                <a:gs pos="100000">
                  <a:srgbClr val="3C9DF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1733817" y="2278305"/>
              <a:ext cx="5899676" cy="20711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725" tIns="125725" rIns="125725" bIns="1257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Calibri"/>
                <a:buNone/>
              </a:pPr>
              <a:r>
                <a:rPr lang="es-CL" sz="33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Carlos Aranda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1155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Char char="•"/>
              </a:pPr>
              <a:r>
                <a:rPr lang="es-CL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Product Owner, Desarrollador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9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Char char="•"/>
              </a:pPr>
              <a:r>
                <a:rPr lang="es-CL" sz="2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Catálogo, agenda y pago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07118" y="2485423"/>
              <a:ext cx="1526698" cy="1656949"/>
            </a:xfrm>
            <a:prstGeom prst="roundRect">
              <a:avLst>
                <a:gd name="adj" fmla="val 10000"/>
              </a:avLst>
            </a:prstGeom>
            <a:solidFill>
              <a:srgbClr val="C3D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0" name="Google Shape;110;p2"/>
          <p:cNvPicPr preferRelativeResize="0"/>
          <p:nvPr/>
        </p:nvPicPr>
        <p:blipFill rotWithShape="1">
          <a:blip r:embed="rId4">
            <a:alphaModFix/>
          </a:blip>
          <a:srcRect l="492" r="7457"/>
          <a:stretch/>
        </p:blipFill>
        <p:spPr>
          <a:xfrm>
            <a:off x="4341412" y="4216234"/>
            <a:ext cx="1498559" cy="1627975"/>
          </a:xfrm>
          <a:prstGeom prst="roundRect">
            <a:avLst>
              <a:gd name="adj" fmla="val 6639"/>
            </a:avLst>
          </a:prstGeom>
          <a:noFill/>
          <a:ln>
            <a:noFill/>
          </a:ln>
        </p:spPr>
      </p:pic>
      <p:pic>
        <p:nvPicPr>
          <p:cNvPr id="111" name="Google Shape;111;p2"/>
          <p:cNvPicPr preferRelativeResize="0"/>
          <p:nvPr/>
        </p:nvPicPr>
        <p:blipFill rotWithShape="1">
          <a:blip r:embed="rId5">
            <a:alphaModFix/>
          </a:blip>
          <a:srcRect l="7949"/>
          <a:stretch/>
        </p:blipFill>
        <p:spPr>
          <a:xfrm>
            <a:off x="4341412" y="1932457"/>
            <a:ext cx="1498559" cy="1627975"/>
          </a:xfrm>
          <a:prstGeom prst="roundRect">
            <a:avLst>
              <a:gd name="adj" fmla="val 6899"/>
            </a:avLst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3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/>
          <p:nvPr/>
        </p:nvSpPr>
        <p:spPr>
          <a:xfrm>
            <a:off x="136188" y="368927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18" name="Google Shape;118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0" name="Google Shape;120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Situación Actual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931216" y="2942570"/>
            <a:ext cx="3745331" cy="2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-88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CL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Personas deciden tatuajes sin visualizar el diseño en su propia piel.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CL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Esto genera incertidumbre, cambios de último minuto, baja conversión y altas tasas de no-show.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CL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Estudios y tatuadores carecen de una vitrina digital con prueba visual previa.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88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CL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existe un flujo integrado que combine catálogo, reserva de horas y pago de anticipo.</a:t>
            </a: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7213765" y="3020206"/>
            <a:ext cx="3745331" cy="2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-88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CL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Aplicación Android</a:t>
            </a:r>
            <a:r>
              <a:rPr lang="es-C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permite:</a:t>
            </a:r>
            <a:endParaRPr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CL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Explorar catálogo por artista y estilo.</a:t>
            </a:r>
            <a:endParaRPr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CL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Probar tatuajes en la piel en tiempo real con RA (colocar, mover, rotar, escalar).</a:t>
            </a:r>
            <a:endParaRPr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CL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Reservar una hora con disponibilidad visible.</a:t>
            </a:r>
            <a:endParaRPr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CL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Registrar pago de reserva en sandbox (seguro y sin datos sensibles).</a:t>
            </a:r>
            <a:endParaRPr/>
          </a:p>
          <a:p>
            <a:pPr marL="0" marR="0" lvl="0" indent="-88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C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Profesionaliza el proceso, aumenta conversión y reduce no-shows.</a:t>
            </a:r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4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32" name="Google Shape;132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4"/>
          <p:cNvSpPr txBox="1"/>
          <p:nvPr/>
        </p:nvSpPr>
        <p:spPr>
          <a:xfrm>
            <a:off x="1" y="3091700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614515" y="2040571"/>
            <a:ext cx="10962967" cy="99291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y validar una </a:t>
            </a: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 para Android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permita a las personas probar tatuajes en su piel con visualización realista, reservar una hora con el tatuador y registrar el pago de reserva en ambiente de prueba.</a:t>
            </a:r>
            <a:endParaRPr/>
          </a:p>
        </p:txBody>
      </p:sp>
      <p:sp>
        <p:nvSpPr>
          <p:cNvPr id="136" name="Google Shape;136;p4"/>
          <p:cNvSpPr/>
          <p:nvPr/>
        </p:nvSpPr>
        <p:spPr>
          <a:xfrm>
            <a:off x="614514" y="3796245"/>
            <a:ext cx="10962967" cy="26420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Analizar y levantar requerimientos de usuarios y tatuadores.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prototipo UX navegable del flujo catálogo → prueba en piel → reserva → pago.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catálogo funcional con filtrado y fichas de diseños.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módulo de prueba en piel con RA y mezcla visual realista.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flujo de reserva y confirmación.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Integrar sandbox de pago de reserva.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Validar usabilidad con usuarios y documentar mejoras.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Elaborar documentación técnica, manual de usuario y video demo.</a:t>
            </a:r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12389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Alcances y limitaciones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2AFF192F-6E17-4609-8337-90A320B9480E}"/>
              </a:ext>
            </a:extLst>
          </p:cNvPr>
          <p:cNvSpPr txBox="1"/>
          <p:nvPr/>
        </p:nvSpPr>
        <p:spPr>
          <a:xfrm>
            <a:off x="489959" y="1901221"/>
            <a:ext cx="112120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/>
              <a:t>Alcances: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-Desarrollo de un sistema funcional para gestión de estudios de tatuaje (</a:t>
            </a:r>
            <a:r>
              <a:rPr lang="es-ES" dirty="0" err="1"/>
              <a:t>ARTattoo</a:t>
            </a:r>
            <a:r>
              <a:rPr lang="es-ES" dirty="0"/>
              <a:t>), que permite autenticación JWT, reservas, chat en tiempo real y simulación de pagos.</a:t>
            </a:r>
          </a:p>
          <a:p>
            <a:pPr algn="just"/>
            <a:r>
              <a:rPr lang="es-ES" dirty="0"/>
              <a:t>- Implementación de infraestructura completa en servidor VPS con </a:t>
            </a:r>
            <a:r>
              <a:rPr lang="es-ES" dirty="0" err="1"/>
              <a:t>Nginx</a:t>
            </a:r>
            <a:r>
              <a:rPr lang="es-ES" dirty="0"/>
              <a:t> y certificado SSL, habilitando acceso seguro por HTTPS.</a:t>
            </a:r>
          </a:p>
          <a:p>
            <a:pPr algn="just"/>
            <a:r>
              <a:rPr lang="es-ES" dirty="0"/>
              <a:t>- Integración de pasarela de pagos mediante entorno </a:t>
            </a:r>
            <a:r>
              <a:rPr lang="es-ES" dirty="0" err="1"/>
              <a:t>sandbox</a:t>
            </a:r>
            <a:r>
              <a:rPr lang="es-ES" dirty="0"/>
              <a:t> de Mercado Pago, funcional en pruebas.</a:t>
            </a:r>
          </a:p>
          <a:p>
            <a:pPr algn="just"/>
            <a:r>
              <a:rPr lang="es-ES" dirty="0"/>
              <a:t>- Aplicación móvil </a:t>
            </a:r>
            <a:r>
              <a:rPr lang="es-ES" dirty="0" err="1"/>
              <a:t>Flutter</a:t>
            </a:r>
            <a:r>
              <a:rPr lang="es-ES" dirty="0"/>
              <a:t> operativa con interfaz de usuario intuitiva, prueba de tatuajes con realidad aumentada y sincronización con </a:t>
            </a:r>
            <a:r>
              <a:rPr lang="es-ES" dirty="0" err="1"/>
              <a:t>backend</a:t>
            </a:r>
            <a:r>
              <a:rPr lang="es-ES" dirty="0"/>
              <a:t> </a:t>
            </a:r>
            <a:r>
              <a:rPr lang="es-ES" dirty="0" err="1"/>
              <a:t>Flask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b="1" dirty="0"/>
              <a:t>Limitaciones: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- El flujo de pagos opera en modo de simulación (</a:t>
            </a:r>
            <a:r>
              <a:rPr lang="es-ES" dirty="0" err="1"/>
              <a:t>sandbox</a:t>
            </a:r>
            <a:r>
              <a:rPr lang="es-ES" dirty="0"/>
              <a:t>), sin transacciones reales.</a:t>
            </a:r>
          </a:p>
          <a:p>
            <a:pPr algn="just"/>
            <a:r>
              <a:rPr lang="es-ES" dirty="0"/>
              <a:t>- Las notificaciones </a:t>
            </a:r>
            <a:r>
              <a:rPr lang="es-ES" dirty="0" err="1"/>
              <a:t>push</a:t>
            </a:r>
            <a:r>
              <a:rPr lang="es-ES" dirty="0"/>
              <a:t> y la optimización de rendimiento RA se encuentran pendientes para la siguiente fase.</a:t>
            </a:r>
          </a:p>
          <a:p>
            <a:pPr algn="just"/>
            <a:r>
              <a:rPr lang="es-ES" dirty="0"/>
              <a:t>- Aún no se ha implementado el monitoreo automatizado del servidor ni pruebas de carga masivas.</a:t>
            </a:r>
          </a:p>
          <a:p>
            <a:pPr algn="just"/>
            <a:r>
              <a:rPr lang="es-ES" dirty="0"/>
              <a:t>- El sistema está diseñado para uso interno de estudio, sin integración comercial abierta a terceros.</a:t>
            </a:r>
          </a:p>
          <a:p>
            <a:pPr algn="just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9995646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98851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Metodología de trabajo para el desarrollo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5EA63F09-DCDC-4F5B-9620-64D4E386AD50}"/>
              </a:ext>
            </a:extLst>
          </p:cNvPr>
          <p:cNvSpPr txBox="1"/>
          <p:nvPr/>
        </p:nvSpPr>
        <p:spPr>
          <a:xfrm>
            <a:off x="783770" y="1599064"/>
            <a:ext cx="1058091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L" b="1" dirty="0"/>
              <a:t>Enfoque general:</a:t>
            </a:r>
          </a:p>
          <a:p>
            <a:pPr algn="just"/>
            <a:r>
              <a:rPr lang="es-CL" dirty="0"/>
              <a:t>Se adoptó una metodología ágil SCRUM basada en iteraciones cortas, priorizando avances funcionales verificables en cada sprint.</a:t>
            </a:r>
          </a:p>
          <a:p>
            <a:pPr algn="just"/>
            <a:endParaRPr lang="es-CL" dirty="0"/>
          </a:p>
          <a:p>
            <a:pPr algn="just"/>
            <a:r>
              <a:rPr lang="es-CL" b="1" dirty="0"/>
              <a:t>Estructura de trabajo:</a:t>
            </a:r>
          </a:p>
          <a:p>
            <a:pPr algn="just"/>
            <a:endParaRPr lang="es-CL" dirty="0"/>
          </a:p>
          <a:p>
            <a:pPr algn="just"/>
            <a:r>
              <a:rPr lang="es-CL" dirty="0"/>
              <a:t>- Planificación y revisión semanal de hitos (</a:t>
            </a:r>
            <a:r>
              <a:rPr lang="es-CL" dirty="0" err="1"/>
              <a:t>login</a:t>
            </a:r>
            <a:r>
              <a:rPr lang="es-CL" dirty="0"/>
              <a:t>, AR, chat, pagos, despliegue).</a:t>
            </a:r>
          </a:p>
          <a:p>
            <a:pPr algn="just"/>
            <a:r>
              <a:rPr lang="es-CL" dirty="0"/>
              <a:t>- Distribución equitativa de responsabilidades:</a:t>
            </a:r>
          </a:p>
          <a:p>
            <a:pPr algn="just"/>
            <a:endParaRPr lang="es-CL" dirty="0"/>
          </a:p>
          <a:p>
            <a:pPr algn="just"/>
            <a:r>
              <a:rPr lang="es-CL" b="1" dirty="0"/>
              <a:t>Matías Cortés Vera: </a:t>
            </a:r>
            <a:r>
              <a:rPr lang="es-CL" dirty="0"/>
              <a:t>desarrollo de la aplicación </a:t>
            </a:r>
            <a:r>
              <a:rPr lang="es-CL" dirty="0" err="1"/>
              <a:t>Flutter</a:t>
            </a:r>
            <a:r>
              <a:rPr lang="es-CL" dirty="0"/>
              <a:t> y </a:t>
            </a:r>
            <a:r>
              <a:rPr lang="es-CL" dirty="0" err="1"/>
              <a:t>backend</a:t>
            </a:r>
            <a:r>
              <a:rPr lang="es-CL" dirty="0"/>
              <a:t> </a:t>
            </a:r>
            <a:r>
              <a:rPr lang="es-CL" dirty="0" err="1"/>
              <a:t>Flask</a:t>
            </a:r>
            <a:r>
              <a:rPr lang="es-CL" dirty="0"/>
              <a:t> (JWT, reservas, chat SSE).</a:t>
            </a:r>
          </a:p>
          <a:p>
            <a:pPr algn="just"/>
            <a:r>
              <a:rPr lang="es-CL" b="1" dirty="0"/>
              <a:t>Carlos Aranda: </a:t>
            </a:r>
            <a:r>
              <a:rPr lang="es-CL" dirty="0"/>
              <a:t>configuración de infraestructura, </a:t>
            </a:r>
            <a:r>
              <a:rPr lang="es-CL" dirty="0" err="1"/>
              <a:t>Nginx</a:t>
            </a:r>
            <a:r>
              <a:rPr lang="es-CL" dirty="0"/>
              <a:t>, SSL, dominio y servidor Node.js para pagos.</a:t>
            </a:r>
          </a:p>
          <a:p>
            <a:pPr algn="just"/>
            <a:endParaRPr lang="es-CL" dirty="0"/>
          </a:p>
          <a:p>
            <a:pPr algn="just"/>
            <a:r>
              <a:rPr lang="es-CL" dirty="0"/>
              <a:t>Validación de avances con pruebas funcionales y de integración en entorno VPS real. </a:t>
            </a:r>
          </a:p>
          <a:p>
            <a:pPr algn="just"/>
            <a:r>
              <a:rPr lang="es-CL" dirty="0"/>
              <a:t>Documentación continua y control de versiones mediante revisiones técnicas conjuntas.</a:t>
            </a:r>
          </a:p>
          <a:p>
            <a:pPr algn="just"/>
            <a:endParaRPr lang="es-CL" dirty="0"/>
          </a:p>
          <a:p>
            <a:pPr algn="just"/>
            <a:r>
              <a:rPr lang="es-CL" b="1" dirty="0"/>
              <a:t>Resultados:</a:t>
            </a:r>
          </a:p>
          <a:p>
            <a:pPr algn="just"/>
            <a:r>
              <a:rPr lang="es-CL" dirty="0"/>
              <a:t>La metodología permitió entregar un MVP operativo, modular y seguro, estableciendo la base técnica para las mejoras de rendimiento y automatización planificadas en la Fase 3.</a:t>
            </a:r>
          </a:p>
        </p:txBody>
      </p:sp>
    </p:spTree>
    <p:extLst>
      <p:ext uri="{BB962C8B-B14F-4D97-AF65-F5344CB8AC3E}">
        <p14:creationId xmlns:p14="http://schemas.microsoft.com/office/powerpoint/2010/main" val="39641997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5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1" y="91682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</p:txBody>
      </p:sp>
      <p:cxnSp>
        <p:nvCxnSpPr>
          <p:cNvPr id="144" name="Google Shape;144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45" name="Google Shape;145;p5"/>
          <p:cNvGraphicFramePr/>
          <p:nvPr>
            <p:extLst>
              <p:ext uri="{D42A27DB-BD31-4B8C-83A1-F6EECF244321}">
                <p14:modId xmlns:p14="http://schemas.microsoft.com/office/powerpoint/2010/main" val="20522689"/>
              </p:ext>
            </p:extLst>
          </p:nvPr>
        </p:nvGraphicFramePr>
        <p:xfrm>
          <a:off x="452177" y="1590770"/>
          <a:ext cx="11012725" cy="51365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5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9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9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90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4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4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4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87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u="none" strike="noStrike" cap="none" dirty="0"/>
                    </a:p>
                  </a:txBody>
                  <a:tcPr marL="17200" marR="17200" marT="8600" marB="86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DC3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/>
                        <a:t>Sprint 1</a:t>
                      </a:r>
                      <a:endParaRPr sz="1600" b="1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23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/>
                        <a:t>Sprint 2</a:t>
                      </a:r>
                      <a:endParaRPr sz="1600" b="1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0A51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/>
                        <a:t>Sprint 3</a:t>
                      </a:r>
                      <a:endParaRPr sz="1600" b="1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8D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8D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8D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/>
                        <a:t>Actividad / Sprint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/>
                        <a:t>S1</a:t>
                      </a:r>
                      <a:endParaRPr sz="1600" b="1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/>
                        <a:t>S2</a:t>
                      </a:r>
                      <a:endParaRPr sz="1600" b="1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/>
                        <a:t>S3</a:t>
                      </a:r>
                      <a:endParaRPr sz="1600" b="1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/>
                        <a:t>S</a:t>
                      </a:r>
                      <a:r>
                        <a:rPr lang="es-CL" sz="1600" b="1"/>
                        <a:t>4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/>
                        <a:t>S</a:t>
                      </a:r>
                      <a:r>
                        <a:rPr lang="es-CL" sz="1600" b="1"/>
                        <a:t>5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/>
                        <a:t>S</a:t>
                      </a:r>
                      <a:r>
                        <a:rPr lang="es-CL" sz="1600" b="1"/>
                        <a:t>6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/>
                        <a:t>S</a:t>
                      </a:r>
                      <a:r>
                        <a:rPr lang="es-CL" sz="1600" b="1"/>
                        <a:t>7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/>
                        <a:t>S</a:t>
                      </a:r>
                      <a:r>
                        <a:rPr lang="es-CL" sz="1600" b="1"/>
                        <a:t>8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/>
                        <a:t>S</a:t>
                      </a:r>
                      <a:r>
                        <a:rPr lang="es-CL" sz="1600" b="1"/>
                        <a:t>9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/>
                        <a:t>S</a:t>
                      </a:r>
                      <a:r>
                        <a:rPr lang="es-CL" sz="1600" b="1"/>
                        <a:t>10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/>
                        <a:t>S</a:t>
                      </a:r>
                      <a:r>
                        <a:rPr lang="es-CL" sz="1600" b="1"/>
                        <a:t>11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/>
                        <a:t>S</a:t>
                      </a:r>
                      <a:r>
                        <a:rPr lang="es-CL" sz="1600" b="1"/>
                        <a:t>12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/>
                        <a:t>S1</a:t>
                      </a:r>
                      <a:r>
                        <a:rPr lang="es-CL" sz="1600" b="1"/>
                        <a:t>3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/>
                        <a:t>S14</a:t>
                      </a:r>
                      <a:endParaRPr sz="1600" b="1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/>
                        <a:t>S15</a:t>
                      </a:r>
                      <a:endParaRPr sz="1600" b="1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/>
                        <a:t>Kick-off y Backlog Final</a:t>
                      </a: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strike="noStrike" cap="none"/>
                        <a:t>X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/>
                        <a:t>Sprint 1 – Diseño y Base Funcional</a:t>
                      </a: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strike="noStrike" cap="none"/>
                        <a:t>X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strike="noStrike" cap="none"/>
                        <a:t>X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strike="noStrike" cap="none"/>
                        <a:t>X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strike="noStrike" cap="none"/>
                        <a:t>– Modelo de base de datos y APIs de reserva y usuarios.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strike="noStrike" cap="none"/>
                        <a:t>X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strike="noStrike" cap="none"/>
                        <a:t>X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strike="noStrike" cap="none"/>
                        <a:t>X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strike="noStrike" cap="none"/>
                        <a:t>– Prototipo de prueba en piel con realidad aumentada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strike="noStrike" cap="none"/>
                        <a:t>X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strike="noStrike" cap="none"/>
                        <a:t>X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strike="noStrike" cap="none"/>
                        <a:t>X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/>
                        <a:t>Sprint 2 – Integración y Usabilidad</a:t>
                      </a: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strike="noStrike" cap="none"/>
                        <a:t>X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0A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strike="noStrike" cap="none"/>
                        <a:t>X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0A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strike="noStrike" cap="none"/>
                        <a:t>X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0A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strike="noStrike" cap="none"/>
                        <a:t>– Modulo de catálogo y reserva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strike="noStrike" cap="none"/>
                        <a:t>X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0A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strike="noStrike" cap="none"/>
                        <a:t>X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0A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strike="noStrike" cap="none"/>
                        <a:t>X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0A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strike="noStrike" cap="none"/>
                        <a:t>– Correcciones sistema AR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strike="noStrike" cap="none"/>
                        <a:t>X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0A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strike="noStrike" cap="none"/>
                        <a:t>X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0A51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b="1" u="none" strike="noStrike" cap="none"/>
                        <a:t>Sprint 3 – Optimización y Entregables Finales</a:t>
                      </a: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BD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strike="noStrike" cap="none"/>
                        <a:t>X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BD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strike="noStrike" cap="none"/>
                        <a:t>X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BD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strike="noStrike" cap="none"/>
                        <a:t>X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BD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strike="noStrike" cap="none"/>
                        <a:t>– Optimización de rendimiento 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strike="noStrike" cap="none"/>
                        <a:t>X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BD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strike="noStrike" cap="none"/>
                        <a:t>X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BD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strike="noStrike" cap="none"/>
                        <a:t>– Integración de pagos (sandbox)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strike="noStrike" cap="none"/>
                        <a:t>X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BD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5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strike="noStrike" cap="none"/>
                        <a:t>– Manual de uso, Informe Final y Video Demo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strike="noStrike" cap="none"/>
                        <a:t>X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BD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strike="noStrike" cap="none"/>
                        <a:t>X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BD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strike="noStrike" cap="none"/>
                        <a:t>– Checklist de cierre (DoD)</a:t>
                      </a: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/>
                        <a:t>X</a:t>
                      </a: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BD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7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/>
                        <a:t>Presentación con Docente</a:t>
                      </a: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dirty="0"/>
                        <a:t>X</a:t>
                      </a:r>
                      <a:endParaRPr sz="1600" u="none" strike="noStrike" cap="none" dirty="0"/>
                    </a:p>
                  </a:txBody>
                  <a:tcPr marL="17200" marR="17200" marT="8600" marB="86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BD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F3348FEC-6AB5-459B-851A-E42862F57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8" y="1877132"/>
            <a:ext cx="12012701" cy="351521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7C6F2F9-2878-4715-93F6-6685C6AD83C0}"/>
              </a:ext>
            </a:extLst>
          </p:cNvPr>
          <p:cNvSpPr txBox="1"/>
          <p:nvPr/>
        </p:nvSpPr>
        <p:spPr>
          <a:xfrm>
            <a:off x="0" y="1432655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Arquitectura del software</a:t>
            </a:r>
          </a:p>
          <a:p>
            <a:pPr algn="ctr"/>
            <a:endParaRPr lang="es-MX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49146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-3771900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Modelo de datos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4CBE53B2-836D-408B-A73B-BD9FE0A7F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03" y="85951"/>
            <a:ext cx="3909519" cy="677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5761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889</Words>
  <Application>Microsoft Office PowerPoint</Application>
  <PresentationFormat>Panorámica</PresentationFormat>
  <Paragraphs>158</Paragraphs>
  <Slides>14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lastModifiedBy>MATIAS IGNACIO CORTES VERA</cp:lastModifiedBy>
  <cp:revision>5</cp:revision>
  <dcterms:created xsi:type="dcterms:W3CDTF">2023-10-28T21:12:11Z</dcterms:created>
  <dcterms:modified xsi:type="dcterms:W3CDTF">2025-10-15T23:09:31Z</dcterms:modified>
</cp:coreProperties>
</file>