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1" roundtripDataSignature="AMtx7mjy+mxdsRnBU6TqF0EPKoI9DgGv+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9BBE4BF-A4E9-43D8-9CC4-D44550200284}">
  <a:tblStyle styleId="{39BBE4BF-A4E9-43D8-9CC4-D4455020028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1" Type="http://customschemas.google.com/relationships/presentationmetadata" Target="metadata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s-CL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Equipo: Matías Cortés (experiencia y módulo de prueba en piel) y Carlos Aranda (catálogo, agenda y pago).</a:t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9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  <p:transition spd="slow">
    <p:wipe dir="l"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jpg"/><Relationship Id="rId4" Type="http://schemas.openxmlformats.org/officeDocument/2006/relationships/image" Target="../media/image4.jpg"/><Relationship Id="rId5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88" name="Google Shape;88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/>
        </p:nvSpPr>
        <p:spPr>
          <a:xfrm>
            <a:off x="1" y="3359433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PROYECTO “ARTattoo”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CAPSTONE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0" name="Google Shape;90;p1"/>
          <p:cNvGrpSpPr/>
          <p:nvPr/>
        </p:nvGrpSpPr>
        <p:grpSpPr>
          <a:xfrm>
            <a:off x="5221941" y="1715507"/>
            <a:ext cx="1748118" cy="1461247"/>
            <a:chOff x="2214282" y="3846565"/>
            <a:chExt cx="1748118" cy="1461247"/>
          </a:xfrm>
        </p:grpSpPr>
        <p:sp>
          <p:nvSpPr>
            <p:cNvPr id="91" name="Google Shape;91;p1"/>
            <p:cNvSpPr/>
            <p:nvPr/>
          </p:nvSpPr>
          <p:spPr>
            <a:xfrm>
              <a:off x="2357718" y="3846565"/>
              <a:ext cx="1461247" cy="1461247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rgbClr val="FFD970"/>
                </a:gs>
                <a:gs pos="25000">
                  <a:srgbClr val="EAB130"/>
                </a:gs>
                <a:gs pos="38000">
                  <a:srgbClr val="D79E1E"/>
                </a:gs>
                <a:gs pos="55000">
                  <a:srgbClr val="D89D00"/>
                </a:gs>
                <a:gs pos="80000">
                  <a:srgbClr val="EEA900"/>
                </a:gs>
                <a:gs pos="88000">
                  <a:srgbClr val="FFBA00"/>
                </a:gs>
                <a:gs pos="100000">
                  <a:srgbClr val="FFDC00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1"/>
            <p:cNvSpPr txBox="1"/>
            <p:nvPr/>
          </p:nvSpPr>
          <p:spPr>
            <a:xfrm>
              <a:off x="2357718" y="3846565"/>
              <a:ext cx="1461247" cy="10156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L" sz="60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AR</a:t>
              </a:r>
              <a:endParaRPr b="0" i="0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1"/>
            <p:cNvSpPr txBox="1"/>
            <p:nvPr/>
          </p:nvSpPr>
          <p:spPr>
            <a:xfrm>
              <a:off x="2214282" y="4396822"/>
              <a:ext cx="1748118" cy="83099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s-CL" sz="48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tattoo</a:t>
              </a:r>
              <a:endParaRPr b="0" i="0" sz="4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99" name="Google Shape;9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2"/>
          <p:cNvGrpSpPr/>
          <p:nvPr/>
        </p:nvGrpSpPr>
        <p:grpSpPr>
          <a:xfrm>
            <a:off x="4121026" y="1710819"/>
            <a:ext cx="7633494" cy="4349491"/>
            <a:chOff x="0" y="0"/>
            <a:chExt cx="7633494" cy="4349491"/>
          </a:xfrm>
        </p:grpSpPr>
        <p:sp>
          <p:nvSpPr>
            <p:cNvPr id="101" name="Google Shape;101;p2"/>
            <p:cNvSpPr/>
            <p:nvPr/>
          </p:nvSpPr>
          <p:spPr>
            <a:xfrm>
              <a:off x="0" y="0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BAF2"/>
                </a:gs>
                <a:gs pos="25000">
                  <a:srgbClr val="5A90C4"/>
                </a:gs>
                <a:gs pos="38000">
                  <a:srgbClr val="487DB1"/>
                </a:gs>
                <a:gs pos="55000">
                  <a:srgbClr val="3A78AD"/>
                </a:gs>
                <a:gs pos="80000">
                  <a:srgbClr val="2E78B8"/>
                </a:gs>
                <a:gs pos="88000">
                  <a:srgbClr val="2A7ECA"/>
                </a:gs>
                <a:gs pos="100000">
                  <a:srgbClr val="3C9DF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733817" y="0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b="0" i="0" lang="es-CL" sz="3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Matías Cortés</a:t>
              </a:r>
              <a:endParaRPr b="0" i="0" sz="33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Scrum Master, Desarrollador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Experiencia y módulo de prueba en piel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207118" y="207118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>
              <a:off x="0" y="2278305"/>
              <a:ext cx="7633494" cy="2071186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8CBAF2"/>
                </a:gs>
                <a:gs pos="25000">
                  <a:srgbClr val="5A90C4"/>
                </a:gs>
                <a:gs pos="38000">
                  <a:srgbClr val="487DB1"/>
                </a:gs>
                <a:gs pos="55000">
                  <a:srgbClr val="3A78AD"/>
                </a:gs>
                <a:gs pos="80000">
                  <a:srgbClr val="2E78B8"/>
                </a:gs>
                <a:gs pos="88000">
                  <a:srgbClr val="2A7ECA"/>
                </a:gs>
                <a:gs pos="100000">
                  <a:srgbClr val="3C9DF6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2"/>
            <p:cNvSpPr txBox="1"/>
            <p:nvPr/>
          </p:nvSpPr>
          <p:spPr>
            <a:xfrm>
              <a:off x="1733817" y="2278305"/>
              <a:ext cx="5899676" cy="20711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5725" lIns="125725" spcFirstLastPara="1" rIns="125725" wrap="square" tIns="1257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3300"/>
                <a:buFont typeface="Calibri"/>
                <a:buNone/>
              </a:pPr>
              <a:r>
                <a:rPr b="0" i="0" lang="es-CL" sz="3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Aranda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155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Product Owner, Desarrollador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390"/>
                </a:spcBef>
                <a:spcAft>
                  <a:spcPts val="0"/>
                </a:spcAft>
                <a:buClr>
                  <a:schemeClr val="lt1"/>
                </a:buClr>
                <a:buSzPts val="2600"/>
                <a:buFont typeface="Calibri"/>
                <a:buChar char="•"/>
              </a:pPr>
              <a:r>
                <a:rPr b="0" i="0" lang="es-CL" sz="2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Catálogo, agenda y pago</a:t>
              </a:r>
              <a:endParaRPr b="0" i="0" sz="2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207118" y="2485423"/>
              <a:ext cx="1526698" cy="1656949"/>
            </a:xfrm>
            <a:prstGeom prst="roundRect">
              <a:avLst>
                <a:gd fmla="val 10000" name="adj"/>
              </a:avLst>
            </a:prstGeom>
            <a:solidFill>
              <a:srgbClr val="C3D4E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7" name="Google Shape;107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08" name="Google Shape;108;p2"/>
          <p:cNvSpPr txBox="1"/>
          <p:nvPr/>
        </p:nvSpPr>
        <p:spPr>
          <a:xfrm>
            <a:off x="238327" y="3058616"/>
            <a:ext cx="3608961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9" name="Google Shape;109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10" name="Google Shape;110;p2"/>
          <p:cNvPicPr preferRelativeResize="0"/>
          <p:nvPr/>
        </p:nvPicPr>
        <p:blipFill rotWithShape="1">
          <a:blip r:embed="rId4">
            <a:alphaModFix/>
          </a:blip>
          <a:srcRect b="0" l="492" r="7457" t="0"/>
          <a:stretch/>
        </p:blipFill>
        <p:spPr>
          <a:xfrm>
            <a:off x="4341412" y="4216234"/>
            <a:ext cx="1498559" cy="1627975"/>
          </a:xfrm>
          <a:prstGeom prst="roundRect">
            <a:avLst>
              <a:gd fmla="val 6639" name="adj"/>
            </a:avLst>
          </a:prstGeom>
          <a:noFill/>
          <a:ln>
            <a:noFill/>
          </a:ln>
        </p:spPr>
      </p:pic>
      <p:pic>
        <p:nvPicPr>
          <p:cNvPr id="111" name="Google Shape;111;p2"/>
          <p:cNvPicPr preferRelativeResize="0"/>
          <p:nvPr/>
        </p:nvPicPr>
        <p:blipFill rotWithShape="1">
          <a:blip r:embed="rId5">
            <a:alphaModFix/>
          </a:blip>
          <a:srcRect b="0" l="7949" r="0" t="0"/>
          <a:stretch/>
        </p:blipFill>
        <p:spPr>
          <a:xfrm>
            <a:off x="4341412" y="1932457"/>
            <a:ext cx="1498559" cy="1627975"/>
          </a:xfrm>
          <a:prstGeom prst="roundRect">
            <a:avLst>
              <a:gd fmla="val 6899" name="adj"/>
            </a:avLst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16" name="Google Shape;11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"/>
          <p:cNvSpPr txBox="1"/>
          <p:nvPr/>
        </p:nvSpPr>
        <p:spPr>
          <a:xfrm>
            <a:off x="136188" y="368927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18" name="Google Shape;118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 DEL PROYECTO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9" name="Google Shape;119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" name="Google Shape;120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Situación Actual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/>
          <p:nvPr/>
        </p:nvSpPr>
        <p:spPr>
          <a:xfrm>
            <a:off x="6912079" y="2177325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</p:txBody>
      </p:sp>
      <p:sp>
        <p:nvSpPr>
          <p:cNvPr id="122" name="Google Shape;12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1C305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931216" y="2942570"/>
            <a:ext cx="374533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Personas deciden tatuajes sin visualizar el diseño en su propia piel.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Esto genera incertidumbre, cambios de último minuto, baja conversión y altas tasas de no-show.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Estudios y tatuadores carecen de una vitrina digital con prueba visual previa.</a:t>
            </a:r>
            <a:endParaRPr/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889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existe un flujo integrado que combine catálogo, reserva de horas y pago de anticipo.</a:t>
            </a:r>
            <a:endParaRPr/>
          </a:p>
        </p:txBody>
      </p:sp>
      <p:sp>
        <p:nvSpPr>
          <p:cNvPr id="124" name="Google Shape;124;p3"/>
          <p:cNvSpPr/>
          <p:nvPr/>
        </p:nvSpPr>
        <p:spPr>
          <a:xfrm>
            <a:off x="7213765" y="3020206"/>
            <a:ext cx="3745331" cy="289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1" lang="es-C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Aplicación Android</a:t>
            </a:r>
            <a:r>
              <a:rPr lang="es-C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que permite: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Explorar catálogo por artista y estilo.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Probar tatuajes en la piel en tiempo real con RA (colocar, mover, rotar, escalar).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Reservar una hora con disponibilidad visible.</a:t>
            </a:r>
            <a:endParaRPr/>
          </a:p>
          <a:p>
            <a:pPr indent="-285750" lvl="1" marL="7429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b="0" i="0" lang="es-CL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Registrar pago de reserva en sandbox (seguro y sin datos sensibles).</a:t>
            </a:r>
            <a:endParaRPr/>
          </a:p>
          <a:p>
            <a:pPr indent="-88900" lvl="0" marL="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</a:pPr>
            <a:r>
              <a:rPr lang="es-CL"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Profesionaliza el proceso, aumenta conversión y reduce no-shows.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30" name="Google Shape;130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32" name="Google Shape;132;p4"/>
          <p:cNvSpPr txBox="1"/>
          <p:nvPr/>
        </p:nvSpPr>
        <p:spPr>
          <a:xfrm>
            <a:off x="0" y="1384304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3" name="Google Shape;133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4" name="Google Shape;134;p4"/>
          <p:cNvSpPr txBox="1"/>
          <p:nvPr/>
        </p:nvSpPr>
        <p:spPr>
          <a:xfrm>
            <a:off x="1" y="3091700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4"/>
          <p:cNvSpPr/>
          <p:nvPr/>
        </p:nvSpPr>
        <p:spPr>
          <a:xfrm>
            <a:off x="614515" y="2040571"/>
            <a:ext cx="10962967" cy="9929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y validar una </a:t>
            </a:r>
            <a:r>
              <a:rPr b="1"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aplicación para Android</a:t>
            </a: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que permita a las personas probar tatuajes en su piel con visualización realista, reservar una hora con el tatuador y registrar el pago de reserva en ambiente de prueba.</a:t>
            </a:r>
            <a:endParaRPr/>
          </a:p>
        </p:txBody>
      </p:sp>
      <p:sp>
        <p:nvSpPr>
          <p:cNvPr id="136" name="Google Shape;136;p4"/>
          <p:cNvSpPr/>
          <p:nvPr/>
        </p:nvSpPr>
        <p:spPr>
          <a:xfrm>
            <a:off x="614514" y="3796245"/>
            <a:ext cx="10962967" cy="264200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Analizar y levantar requerimientos de usuarios y tatuadores.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Diseñar prototipo UX navegable del flujo catálogo → prueba en piel → reserva → pago.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catálogo funcional con filtrado y fichas de diseños.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módulo de prueba en piel con RA y mezcla visual realista.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Implementar flujo de reserva y confirmación.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Integrar sandbox de pago de reserva.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Validar usabilidad con usuarios y documentar mejoras.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Elaborar documentación técnica, manual de usuario y video demo.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1" name="Google Shape;14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757070"/>
                </a:solidFill>
                <a:latin typeface="Calibri"/>
                <a:ea typeface="Calibri"/>
                <a:cs typeface="Calibri"/>
                <a:sym typeface="Calibri"/>
              </a:rPr>
              <a:t>PROYECTO “NOMBRE DEL PROYECTO”</a:t>
            </a:r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" y="916820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para el desarrollo del proyecto</a:t>
            </a:r>
            <a:endParaRPr/>
          </a:p>
        </p:txBody>
      </p:sp>
      <p:cxnSp>
        <p:nvCxnSpPr>
          <p:cNvPr id="144" name="Google Shape;144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5F7FC"/>
            </a:solidFill>
            <a:prstDash val="solid"/>
            <a:round/>
            <a:headEnd len="sm" w="sm" type="none"/>
            <a:tailEnd len="sm" w="sm" type="none"/>
          </a:ln>
        </p:spPr>
      </p:cxnSp>
      <p:graphicFrame>
        <p:nvGraphicFramePr>
          <p:cNvPr id="145" name="Google Shape;145;p5"/>
          <p:cNvGraphicFramePr/>
          <p:nvPr/>
        </p:nvGraphicFramePr>
        <p:xfrm>
          <a:off x="452177" y="170507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{39BBE4BF-A4E9-43D8-9CC4-D44550200284}</a:tableStyleId>
              </a:tblPr>
              <a:tblGrid>
                <a:gridCol w="4452675"/>
                <a:gridCol w="440100"/>
                <a:gridCol w="440100"/>
                <a:gridCol w="440100"/>
                <a:gridCol w="440100"/>
                <a:gridCol w="406350"/>
                <a:gridCol w="419025"/>
                <a:gridCol w="444400"/>
                <a:gridCol w="444400"/>
                <a:gridCol w="419025"/>
                <a:gridCol w="469825"/>
                <a:gridCol w="444400"/>
                <a:gridCol w="419025"/>
                <a:gridCol w="444400"/>
                <a:gridCol w="444400"/>
                <a:gridCol w="444400"/>
              </a:tblGrid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DC3E6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Sprint 1</a:t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Sprint 2</a:t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 hMerge="1"/>
                <a:tc hMerge="1"/>
                <a:tc gridSpan="3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Sprint 3</a:t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D6E"/>
                    </a:solidFill>
                  </a:tcPr>
                </a:tc>
                <a:tc hMerge="1"/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D6E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8D6E"/>
                    </a:solidFill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Actividad / Sprint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S1</a:t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S2</a:t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S3</a:t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4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5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6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7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8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9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10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11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</a:t>
                      </a:r>
                      <a:r>
                        <a:rPr b="1" lang="es-CL" sz="1600"/>
                        <a:t>12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S1</a:t>
                      </a:r>
                      <a:r>
                        <a:rPr b="1" lang="es-CL" sz="1600"/>
                        <a:t>3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S14</a:t>
                      </a:r>
                      <a:endParaRPr b="1"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/>
                        <a:t>S15</a:t>
                      </a:r>
                      <a:endParaRPr b="1" sz="1600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FBFBF"/>
                    </a:solidFill>
                  </a:tcPr>
                </a:tc>
              </a:tr>
              <a:tr h="1800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Kick-off y Backlog Final</a:t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9CC2E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Sprint 1 – Diseño y Base Funcional</a:t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8D08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Modelo de base de datos y APIs de reserva y usuarios.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Prototipo de prueba en piel con realidad aumentada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54823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Sprint 2 – Integración y Usabilidad</a:t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EE599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Modulo de catálogo y reserva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Correcciones sistema AR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0A51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s-CL" sz="1600" u="none" cap="none" strike="noStrike"/>
                        <a:t>Sprint 3 – Optimización y Entregables Finales</a:t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Optimización de rendimiento 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Integración de pagos (sandbox)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253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Manual de uso, Informe Final y Video Demo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X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 u="none" cap="none" strike="noStrike"/>
                        <a:t>– Checklist de cierre (DoD)</a:t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X</a:t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87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Presentación con Docente</a:t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600"/>
                        <a:t>X</a:t>
                      </a:r>
                      <a:endParaRPr sz="1600" u="none" cap="none" strike="noStrike"/>
                    </a:p>
                  </a:txBody>
                  <a:tcPr marT="8600" marB="8600" marR="17200" marL="172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BDAB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