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FE8D6E"/>
    <a:srgbClr val="B0A510"/>
    <a:srgbClr val="548235"/>
    <a:srgbClr val="FFB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804" autoAdjust="0"/>
  </p:normalViewPr>
  <p:slideViewPr>
    <p:cSldViewPr snapToGrid="0">
      <p:cViewPr>
        <p:scale>
          <a:sx n="68" d="100"/>
          <a:sy n="68" d="100"/>
        </p:scale>
        <p:origin x="1262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ES" dirty="0"/>
            <a:t>Matías Cortés</a:t>
          </a:r>
          <a:endParaRPr lang="es-CL" dirty="0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ES" dirty="0"/>
            <a:t>Scrum Master, Desarrollador</a:t>
          </a:r>
          <a:endParaRPr lang="es-CL" dirty="0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CL" dirty="0"/>
            <a:t>Carlos Aranda</a:t>
          </a:r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ES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rPr>
            <a:t>Experiencia y módulo de prueba en piel</a:t>
          </a:r>
          <a:endParaRPr lang="es-CL" dirty="0">
            <a:solidFill>
              <a:schemeClr val="bg1"/>
            </a:solidFill>
          </a:endParaRPr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ES" dirty="0" err="1"/>
            <a:t>Product</a:t>
          </a:r>
          <a:r>
            <a:rPr lang="es-ES" dirty="0"/>
            <a:t> </a:t>
          </a:r>
          <a:r>
            <a:rPr lang="es-ES" dirty="0" err="1"/>
            <a:t>Owner</a:t>
          </a:r>
          <a:r>
            <a:rPr lang="es-ES" dirty="0"/>
            <a:t>, Desarrollador</a:t>
          </a:r>
          <a:endParaRPr lang="es-CL" dirty="0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ES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rPr>
            <a:t>Catálogo, agenda y pago</a:t>
          </a:r>
          <a:endParaRPr lang="es-CL" dirty="0">
            <a:solidFill>
              <a:schemeClr val="bg1"/>
            </a:solidFill>
          </a:endParaRPr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2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2"/>
      <dgm:spPr/>
    </dgm:pt>
    <dgm:pt modelId="{52D125D2-FCA7-4A2D-AB39-B6BD54F251F2}" type="pres">
      <dgm:prSet presAssocID="{78BFB295-8F5D-4286-B72B-79142F8F0E13}" presName="text" presStyleLbl="node1" presStyleIdx="0" presStyleCnt="2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2" custLinFactNeighborX="-464"/>
      <dgm:spPr/>
    </dgm:pt>
    <dgm:pt modelId="{3F97C059-D720-4D48-953F-B84D04D0BF79}" type="pres">
      <dgm:prSet presAssocID="{02A34BC0-F8BA-4A89-87A4-4F20079DFD06}" presName="img" presStyleLbl="fgImgPlace1" presStyleIdx="1" presStyleCnt="2"/>
      <dgm:spPr/>
    </dgm:pt>
    <dgm:pt modelId="{CFFDF23F-D296-4CDF-8EE4-8A672559E207}" type="pres">
      <dgm:prSet presAssocID="{02A34BC0-F8BA-4A89-87A4-4F20079DFD06}" presName="text" presStyleLbl="node1" presStyleIdx="1" presStyleCnt="2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2071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5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5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Matías Cortés</a:t>
          </a:r>
          <a:endParaRPr lang="es-CL" sz="33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 dirty="0"/>
            <a:t>Scrum Master, Desarrollador</a:t>
          </a:r>
          <a:endParaRPr lang="es-CL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b="0" i="0" u="none" strike="noStrike" kern="1200" dirty="0">
              <a:solidFill>
                <a:schemeClr val="bg1"/>
              </a:solidFill>
              <a:effectLst/>
              <a:latin typeface="Calibri" panose="020F0502020204030204" pitchFamily="34" charset="0"/>
            </a:rPr>
            <a:t>Experiencia y módulo de prueba en piel</a:t>
          </a:r>
          <a:endParaRPr lang="es-CL" sz="2600" kern="1200" dirty="0">
            <a:solidFill>
              <a:schemeClr val="bg1"/>
            </a:solidFill>
          </a:endParaRPr>
        </a:p>
      </dsp:txBody>
      <dsp:txXfrm>
        <a:off x="1733817" y="0"/>
        <a:ext cx="5899676" cy="2071186"/>
      </dsp:txXfrm>
    </dsp:sp>
    <dsp:sp modelId="{9A7E2690-DE9C-4572-9BE5-B8C9A3B8BBB3}">
      <dsp:nvSpPr>
        <dsp:cNvPr id="0" name=""/>
        <dsp:cNvSpPr/>
      </dsp:nvSpPr>
      <dsp:spPr>
        <a:xfrm>
          <a:off x="207118" y="207118"/>
          <a:ext cx="1526698" cy="1656949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50800">
            <a:schemeClr val="accent5">
              <a:tint val="50000"/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5">
              <a:tint val="5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2278305"/>
          <a:ext cx="7633494" cy="2071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hade val="100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0000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tint val="10000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tint val="10000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000"/>
                <a:shade val="100000"/>
                <a:satMod val="155000"/>
              </a:schemeClr>
            </a:gs>
          </a:gsLst>
          <a:lin ang="5400000" scaled="0"/>
        </a:gradFill>
        <a:ln>
          <a:noFill/>
        </a:ln>
        <a:effectLst>
          <a:glow rad="50800">
            <a:schemeClr val="accent5"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5"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300" kern="1200" dirty="0"/>
            <a:t>Carlos Aranda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 dirty="0" err="1"/>
            <a:t>Product</a:t>
          </a:r>
          <a:r>
            <a:rPr lang="es-ES" sz="2600" kern="1200" dirty="0"/>
            <a:t> </a:t>
          </a:r>
          <a:r>
            <a:rPr lang="es-ES" sz="2600" kern="1200" dirty="0" err="1"/>
            <a:t>Owner</a:t>
          </a:r>
          <a:r>
            <a:rPr lang="es-ES" sz="2600" kern="1200" dirty="0"/>
            <a:t>, Desarrollador</a:t>
          </a:r>
          <a:endParaRPr lang="es-CL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b="0" i="0" u="none" strike="noStrike" kern="1200" dirty="0">
              <a:solidFill>
                <a:schemeClr val="bg1"/>
              </a:solidFill>
              <a:effectLst/>
              <a:latin typeface="Calibri" panose="020F0502020204030204" pitchFamily="34" charset="0"/>
            </a:rPr>
            <a:t>Catálogo, agenda y pago</a:t>
          </a:r>
          <a:endParaRPr lang="es-CL" sz="2600" kern="1200" dirty="0">
            <a:solidFill>
              <a:schemeClr val="bg1"/>
            </a:solidFill>
          </a:endParaRPr>
        </a:p>
      </dsp:txBody>
      <dsp:txXfrm>
        <a:off x="1733817" y="2278305"/>
        <a:ext cx="5899676" cy="2071186"/>
      </dsp:txXfrm>
    </dsp:sp>
    <dsp:sp modelId="{3F97C059-D720-4D48-953F-B84D04D0BF79}">
      <dsp:nvSpPr>
        <dsp:cNvPr id="0" name=""/>
        <dsp:cNvSpPr/>
      </dsp:nvSpPr>
      <dsp:spPr>
        <a:xfrm>
          <a:off x="207118" y="2485423"/>
          <a:ext cx="1526698" cy="1656949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50800">
            <a:schemeClr val="accent5">
              <a:tint val="50000"/>
              <a:hueOff val="0"/>
              <a:satOff val="0"/>
              <a:lumOff val="0"/>
              <a:alphaOff val="0"/>
              <a:tint val="68000"/>
              <a:shade val="93000"/>
              <a:alpha val="37000"/>
              <a:satMod val="250000"/>
            </a:schemeClr>
          </a:glow>
        </a:effectLst>
        <a:scene3d>
          <a:camera prst="orthographicFront">
            <a:rot lat="0" lon="0" rev="0"/>
          </a:camera>
          <a:lightRig rig="glow" dir="t">
            <a:rot lat="0" lon="0" rev="1800000"/>
          </a:lightRig>
        </a:scene3d>
        <a:sp3d contourW="10160" prstMaterial="dkEdge">
          <a:bevelT w="20320" h="19050" prst="angle"/>
          <a:contourClr>
            <a:schemeClr val="accent5">
              <a:tint val="50000"/>
              <a:hueOff val="0"/>
              <a:satOff val="0"/>
              <a:lumOff val="0"/>
              <a:alphaOff val="0"/>
              <a:shade val="30000"/>
              <a:satMod val="1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4344E-9B6C-4412-AFE8-0BC1555B9970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206D2-6FD0-4609-9004-6267D2BB5A5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664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Equipo: Matías Cortés (experiencia y módulo de prueba en piel) y Carlos Aranda (catálogo, agenda y pago).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206D2-6FD0-4609-9004-6267D2BB5A57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739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206D2-6FD0-4609-9004-6267D2BB5A57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33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03-09-2025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3.jpeg"/><Relationship Id="rId4" Type="http://schemas.openxmlformats.org/officeDocument/2006/relationships/diagramData" Target="../diagrams/data1.xml"/><Relationship Id="rId9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3359433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</a:t>
            </a:r>
            <a:r>
              <a:rPr lang="es-MX" sz="4400" dirty="0" err="1"/>
              <a:t>ARTattoo</a:t>
            </a:r>
            <a:r>
              <a:rPr lang="es-MX" sz="4400" dirty="0"/>
              <a:t>”</a:t>
            </a:r>
          </a:p>
          <a:p>
            <a:pPr algn="ctr"/>
            <a:r>
              <a:rPr lang="es-MX" sz="2400" dirty="0"/>
              <a:t>PRESENTACIÓN CAPSTONE</a:t>
            </a:r>
            <a:endParaRPr lang="es-CL" sz="240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2E634D4-8E33-4B37-9F41-9F38D5E269F9}"/>
              </a:ext>
            </a:extLst>
          </p:cNvPr>
          <p:cNvGrpSpPr/>
          <p:nvPr/>
        </p:nvGrpSpPr>
        <p:grpSpPr>
          <a:xfrm>
            <a:off x="5221941" y="1715507"/>
            <a:ext cx="1748118" cy="1461247"/>
            <a:chOff x="2214282" y="3846565"/>
            <a:chExt cx="1748118" cy="1461247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F2C9CE74-7DF6-47AB-B33F-9D76899AFC93}"/>
                </a:ext>
              </a:extLst>
            </p:cNvPr>
            <p:cNvSpPr/>
            <p:nvPr/>
          </p:nvSpPr>
          <p:spPr>
            <a:xfrm>
              <a:off x="2357718" y="3846565"/>
              <a:ext cx="1461247" cy="146124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4EAA3869-4BD9-436C-AD03-A700BEE76AA3}"/>
                </a:ext>
              </a:extLst>
            </p:cNvPr>
            <p:cNvSpPr txBox="1"/>
            <p:nvPr/>
          </p:nvSpPr>
          <p:spPr>
            <a:xfrm>
              <a:off x="2357718" y="3846565"/>
              <a:ext cx="146124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6000" spc="-150" dirty="0">
                  <a:latin typeface="Old English Text MT" panose="03040902040508030806" pitchFamily="66" charset="0"/>
                </a:rPr>
                <a:t>AR</a:t>
              </a:r>
              <a:endParaRPr lang="es-CL" sz="6000" spc="-150" dirty="0">
                <a:latin typeface="Old English Text MT" panose="03040902040508030806" pitchFamily="66" charset="0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C15A5A7-D866-49A4-97EE-E7C028DC1508}"/>
                </a:ext>
              </a:extLst>
            </p:cNvPr>
            <p:cNvSpPr txBox="1"/>
            <p:nvPr/>
          </p:nvSpPr>
          <p:spPr>
            <a:xfrm>
              <a:off x="2214282" y="4396822"/>
              <a:ext cx="17481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800" dirty="0">
                  <a:latin typeface="Old English Text MT" panose="03040902040508030806" pitchFamily="66" charset="0"/>
                </a:rPr>
                <a:t>tattoo</a:t>
              </a:r>
              <a:endParaRPr lang="es-CL" sz="4800" dirty="0">
                <a:latin typeface="Old English Text MT" panose="03040902040508030806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511726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6F8B212-4187-4937-BF8E-F15CBBEEE92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r="7457"/>
          <a:stretch/>
        </p:blipFill>
        <p:spPr>
          <a:xfrm>
            <a:off x="4341412" y="4216234"/>
            <a:ext cx="1498559" cy="1627975"/>
          </a:xfrm>
          <a:prstGeom prst="roundRect">
            <a:avLst>
              <a:gd name="adj" fmla="val 6639"/>
            </a:avLst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AF25F58-3616-47F2-8352-29C6C3D7A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0"/>
          <a:stretch/>
        </p:blipFill>
        <p:spPr bwMode="auto">
          <a:xfrm>
            <a:off x="4341412" y="1932457"/>
            <a:ext cx="1498559" cy="1627975"/>
          </a:xfrm>
          <a:prstGeom prst="roundRect">
            <a:avLst>
              <a:gd name="adj" fmla="val 689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7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Situación Actual</a:t>
            </a:r>
          </a:p>
          <a:p>
            <a:pPr lvl="0" algn="ctr"/>
            <a:endParaRPr lang="es-MX" u="sng" dirty="0"/>
          </a:p>
          <a:p>
            <a:pPr lvl="0" algn="ctr"/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lvl="0" algn="just"/>
            <a:r>
              <a:rPr lang="es-CL" sz="1400" dirty="0"/>
              <a:t>.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2385A2-F834-4857-9C16-4116539E1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216" y="2942570"/>
            <a:ext cx="3745331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Personas deciden tatuajes sin visualizar el diseño en su propia piel.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L" altLang="es-C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Esto genera incertidumbre, cambios de último minuto, baja conversión y altas tasas de no-show.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L" altLang="es-C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Estudios y tatuadores carecen de una vitrina digital con prueba visual previa.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L" altLang="es-C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existe un flujo integrado que combine catálogo, reserva de horas y pago de anticipo.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4D018B7-B52D-4E24-AD89-2FDFF8226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765" y="3020206"/>
            <a:ext cx="3745331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Aplicación Android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que permite: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Explorar catálogo por artista y estilo.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Probar tatuajes en la piel en tiempo real con RA (colocar, mover, rotar, escalar).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Reservar una hora con disponibilidad visible.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Registrar pago de reserva en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sandbox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(seguro y sin datos sensibles).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Profesionaliza el proceso, aumenta conversión y reduce no-shows.</a:t>
            </a:r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309170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9929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dirty="0"/>
              <a:t>Desarrollar y validar una </a:t>
            </a:r>
            <a:r>
              <a:rPr lang="es-ES" b="1" dirty="0"/>
              <a:t>aplicación para Android</a:t>
            </a:r>
            <a:r>
              <a:rPr lang="es-ES" dirty="0"/>
              <a:t> que permita a las personas probar tatuajes en su piel con visualización realista, reservar una hora con el tatuador y registrar el pago de reserva en ambiente de prueba.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3796245"/>
            <a:ext cx="10962967" cy="26420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Analizar y levantar requerimientos de usuarios y tatuadores.</a:t>
            </a:r>
          </a:p>
          <a:p>
            <a:r>
              <a:rPr lang="es-ES" dirty="0"/>
              <a:t>Diseñar prototipo UX navegable del flujo catálogo → prueba en piel → reserva → pago.</a:t>
            </a:r>
          </a:p>
          <a:p>
            <a:r>
              <a:rPr lang="es-ES" dirty="0"/>
              <a:t>Implementar catálogo funcional con filtrado y fichas de diseños.</a:t>
            </a:r>
          </a:p>
          <a:p>
            <a:r>
              <a:rPr lang="es-ES" dirty="0"/>
              <a:t>Implementar módulo de prueba en piel con RA y mezcla visual realista.</a:t>
            </a:r>
          </a:p>
          <a:p>
            <a:r>
              <a:rPr lang="es-ES" dirty="0"/>
              <a:t>Implementar flujo de reserva y confirmación.</a:t>
            </a:r>
          </a:p>
          <a:p>
            <a:r>
              <a:rPr lang="es-ES" dirty="0"/>
              <a:t>Integrar </a:t>
            </a:r>
            <a:r>
              <a:rPr lang="es-ES" dirty="0" err="1"/>
              <a:t>sandbox</a:t>
            </a:r>
            <a:r>
              <a:rPr lang="es-ES" dirty="0"/>
              <a:t> de pago de reserva.</a:t>
            </a:r>
          </a:p>
          <a:p>
            <a:r>
              <a:rPr lang="es-ES" dirty="0"/>
              <a:t>Validar usabilidad con usuarios y documentar mejoras.</a:t>
            </a:r>
          </a:p>
          <a:p>
            <a:r>
              <a:rPr lang="es-ES" dirty="0"/>
              <a:t>Elaborar documentación técnica, manual de usuario y video demo.</a:t>
            </a:r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98D77DF-7A38-4BFF-B41D-ADE783EFA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009283"/>
              </p:ext>
            </p:extLst>
          </p:nvPr>
        </p:nvGraphicFramePr>
        <p:xfrm>
          <a:off x="452177" y="1940055"/>
          <a:ext cx="11012993" cy="4547909"/>
        </p:xfrm>
        <a:graphic>
          <a:graphicData uri="http://schemas.openxmlformats.org/drawingml/2006/table">
            <a:tbl>
              <a:tblPr/>
              <a:tblGrid>
                <a:gridCol w="5570032">
                  <a:extLst>
                    <a:ext uri="{9D8B030D-6E8A-4147-A177-3AD203B41FA5}">
                      <a16:colId xmlns:a16="http://schemas.microsoft.com/office/drawing/2014/main" val="1164934327"/>
                    </a:ext>
                  </a:extLst>
                </a:gridCol>
                <a:gridCol w="550523">
                  <a:extLst>
                    <a:ext uri="{9D8B030D-6E8A-4147-A177-3AD203B41FA5}">
                      <a16:colId xmlns:a16="http://schemas.microsoft.com/office/drawing/2014/main" val="1254409216"/>
                    </a:ext>
                  </a:extLst>
                </a:gridCol>
                <a:gridCol w="508305">
                  <a:extLst>
                    <a:ext uri="{9D8B030D-6E8A-4147-A177-3AD203B41FA5}">
                      <a16:colId xmlns:a16="http://schemas.microsoft.com/office/drawing/2014/main" val="73717568"/>
                    </a:ext>
                  </a:extLst>
                </a:gridCol>
                <a:gridCol w="524189">
                  <a:extLst>
                    <a:ext uri="{9D8B030D-6E8A-4147-A177-3AD203B41FA5}">
                      <a16:colId xmlns:a16="http://schemas.microsoft.com/office/drawing/2014/main" val="1286503596"/>
                    </a:ext>
                  </a:extLst>
                </a:gridCol>
                <a:gridCol w="555957">
                  <a:extLst>
                    <a:ext uri="{9D8B030D-6E8A-4147-A177-3AD203B41FA5}">
                      <a16:colId xmlns:a16="http://schemas.microsoft.com/office/drawing/2014/main" val="3563446058"/>
                    </a:ext>
                  </a:extLst>
                </a:gridCol>
                <a:gridCol w="555960">
                  <a:extLst>
                    <a:ext uri="{9D8B030D-6E8A-4147-A177-3AD203B41FA5}">
                      <a16:colId xmlns:a16="http://schemas.microsoft.com/office/drawing/2014/main" val="2978932601"/>
                    </a:ext>
                  </a:extLst>
                </a:gridCol>
                <a:gridCol w="524189">
                  <a:extLst>
                    <a:ext uri="{9D8B030D-6E8A-4147-A177-3AD203B41FA5}">
                      <a16:colId xmlns:a16="http://schemas.microsoft.com/office/drawing/2014/main" val="3220916466"/>
                    </a:ext>
                  </a:extLst>
                </a:gridCol>
                <a:gridCol w="587728">
                  <a:extLst>
                    <a:ext uri="{9D8B030D-6E8A-4147-A177-3AD203B41FA5}">
                      <a16:colId xmlns:a16="http://schemas.microsoft.com/office/drawing/2014/main" val="156145245"/>
                    </a:ext>
                  </a:extLst>
                </a:gridCol>
                <a:gridCol w="555960">
                  <a:extLst>
                    <a:ext uri="{9D8B030D-6E8A-4147-A177-3AD203B41FA5}">
                      <a16:colId xmlns:a16="http://schemas.microsoft.com/office/drawing/2014/main" val="1267867188"/>
                    </a:ext>
                  </a:extLst>
                </a:gridCol>
                <a:gridCol w="524189">
                  <a:extLst>
                    <a:ext uri="{9D8B030D-6E8A-4147-A177-3AD203B41FA5}">
                      <a16:colId xmlns:a16="http://schemas.microsoft.com/office/drawing/2014/main" val="1920137492"/>
                    </a:ext>
                  </a:extLst>
                </a:gridCol>
                <a:gridCol w="555961">
                  <a:extLst>
                    <a:ext uri="{9D8B030D-6E8A-4147-A177-3AD203B41FA5}">
                      <a16:colId xmlns:a16="http://schemas.microsoft.com/office/drawing/2014/main" val="3631823610"/>
                    </a:ext>
                  </a:extLst>
                </a:gridCol>
              </a:tblGrid>
              <a:tr h="287275">
                <a:tc>
                  <a:txBody>
                    <a:bodyPr/>
                    <a:lstStyle/>
                    <a:p>
                      <a:pPr algn="l"/>
                      <a:endParaRPr lang="es-CL" sz="1600" b="1" dirty="0"/>
                    </a:p>
                  </a:txBody>
                  <a:tcPr marL="17199" marR="17199" marT="8599" marB="859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 b="1" dirty="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3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Sprint 1</a:t>
                      </a:r>
                      <a:endParaRPr lang="es-CL" sz="1600" b="1" dirty="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CL" sz="1600" b="1" dirty="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CL" sz="1600" b="1" dirty="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Sprint 2</a:t>
                      </a:r>
                      <a:endParaRPr lang="es-CL" sz="1600" b="1" dirty="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51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CL" sz="1600" b="1" dirty="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51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CL" sz="1600" b="1" dirty="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51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Sprint 3</a:t>
                      </a:r>
                      <a:endParaRPr lang="es-CL" sz="1600" b="1" dirty="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D6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CL" sz="1600" b="1" dirty="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D6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CL" sz="1600" b="1" dirty="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D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690047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algn="l"/>
                      <a:r>
                        <a:rPr lang="es-CL" sz="1600" b="1" dirty="0"/>
                        <a:t>Actividad / Sprint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b="1"/>
                        <a:t>S1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b="1"/>
                        <a:t>S2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b="1" dirty="0"/>
                        <a:t>S3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b="1" dirty="0"/>
                        <a:t>S4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b="1" dirty="0"/>
                        <a:t>S5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b="1"/>
                        <a:t>S6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b="1" dirty="0"/>
                        <a:t>S7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b="1"/>
                        <a:t>S8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b="1" dirty="0"/>
                        <a:t>S9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b="1" dirty="0"/>
                        <a:t>S10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40629"/>
                  </a:ext>
                </a:extLst>
              </a:tr>
              <a:tr h="180030">
                <a:tc>
                  <a:txBody>
                    <a:bodyPr/>
                    <a:lstStyle/>
                    <a:p>
                      <a:pPr algn="l"/>
                      <a:r>
                        <a:rPr lang="es-CL" sz="1600" b="1" dirty="0" err="1"/>
                        <a:t>Kick</a:t>
                      </a:r>
                      <a:r>
                        <a:rPr lang="es-CL" sz="1600" b="1" dirty="0"/>
                        <a:t>-off y Backlog Final</a:t>
                      </a:r>
                      <a:endParaRPr lang="es-CL" sz="1600" dirty="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dirty="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865230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/>
                        <a:t>Sprint 1 – Diseño y Base Funcional</a:t>
                      </a:r>
                      <a:endParaRPr lang="es-ES" sz="1600" dirty="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 dirty="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dirty="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255529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pPr algn="l"/>
                      <a:r>
                        <a:rPr lang="es-ES" sz="1600" dirty="0"/>
                        <a:t>– Modelo de base de datos y </a:t>
                      </a:r>
                      <a:r>
                        <a:rPr lang="es-ES" sz="1600" dirty="0" err="1"/>
                        <a:t>APIs</a:t>
                      </a:r>
                      <a:r>
                        <a:rPr lang="es-ES" sz="1600" dirty="0"/>
                        <a:t> de reserva y usuarios.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dirty="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dirty="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590190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algn="l"/>
                      <a:r>
                        <a:rPr lang="es-ES" sz="1600" dirty="0"/>
                        <a:t>– Prototipo de prueba en piel con realidad aumentada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dirty="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dirty="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636050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/>
                        <a:t>Sprint 2 – Integración y Usabilidad</a:t>
                      </a:r>
                      <a:endParaRPr lang="es-ES" sz="1600" dirty="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dirty="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610455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algn="l"/>
                      <a:r>
                        <a:rPr lang="es-CL" sz="1600" dirty="0"/>
                        <a:t>– Modulo de catálogo y reserva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dirty="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545292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pPr algn="l"/>
                      <a:r>
                        <a:rPr lang="es-ES" sz="1600" dirty="0"/>
                        <a:t>– Correcciones sistema AR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 dirty="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 dirty="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 dirty="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dirty="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dirty="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966784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/>
                        <a:t>Sprint 3 – Optimización y Entregables Finales</a:t>
                      </a:r>
                      <a:endParaRPr lang="es-ES" sz="1600" dirty="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dirty="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dirty="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dirty="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56465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algn="l"/>
                      <a:r>
                        <a:rPr lang="es-ES" sz="1600" dirty="0"/>
                        <a:t>– Optimización de rendimiento 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dirty="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dirty="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490090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algn="l"/>
                      <a:r>
                        <a:rPr lang="es-ES" sz="1600" dirty="0"/>
                        <a:t>– Integración de pagos (</a:t>
                      </a:r>
                      <a:r>
                        <a:rPr lang="es-ES" sz="1600" dirty="0" err="1"/>
                        <a:t>sandbox</a:t>
                      </a:r>
                      <a:r>
                        <a:rPr lang="es-ES" sz="1600" dirty="0"/>
                        <a:t>)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dirty="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 dirty="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512292"/>
                  </a:ext>
                </a:extLst>
              </a:tr>
              <a:tr h="425349">
                <a:tc>
                  <a:txBody>
                    <a:bodyPr/>
                    <a:lstStyle/>
                    <a:p>
                      <a:pPr algn="l"/>
                      <a:r>
                        <a:rPr lang="es-ES" sz="1600" dirty="0"/>
                        <a:t>– Manual de uso, Informe Final y Video Demo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dirty="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dirty="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287185"/>
                  </a:ext>
                </a:extLst>
              </a:tr>
              <a:tr h="287275">
                <a:tc>
                  <a:txBody>
                    <a:bodyPr/>
                    <a:lstStyle/>
                    <a:p>
                      <a:pPr algn="l"/>
                      <a:r>
                        <a:rPr lang="es-CL" sz="1600" dirty="0"/>
                        <a:t>– </a:t>
                      </a:r>
                      <a:r>
                        <a:rPr lang="es-CL" sz="1600" dirty="0" err="1"/>
                        <a:t>Checklist</a:t>
                      </a:r>
                      <a:r>
                        <a:rPr lang="es-CL" sz="1600" dirty="0"/>
                        <a:t> de cierre (</a:t>
                      </a:r>
                      <a:r>
                        <a:rPr lang="es-CL" sz="1600" dirty="0" err="1"/>
                        <a:t>DoD</a:t>
                      </a:r>
                      <a:r>
                        <a:rPr lang="es-CL" sz="1600" dirty="0"/>
                        <a:t>)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 dirty="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CL" sz="1600"/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600" dirty="0"/>
                        <a:t>X</a:t>
                      </a:r>
                    </a:p>
                  </a:txBody>
                  <a:tcPr marL="17199" marR="17199" marT="8599" marB="8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24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idrio esmerilad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472</Words>
  <Application>Microsoft Office PowerPoint</Application>
  <PresentationFormat>Panorámica</PresentationFormat>
  <Paragraphs>101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Old English Text MT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CETECOM</cp:lastModifiedBy>
  <cp:revision>10</cp:revision>
  <dcterms:created xsi:type="dcterms:W3CDTF">2023-10-28T21:12:11Z</dcterms:created>
  <dcterms:modified xsi:type="dcterms:W3CDTF">2025-09-04T01:18:33Z</dcterms:modified>
</cp:coreProperties>
</file>