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la Martinez" userId="8081de8e48fdd331" providerId="LiveId" clId="{4549AD4A-B505-4C4F-A723-13450FA74637}"/>
    <pc:docChg chg="undo custSel modSld">
      <pc:chgData name="Keila Martinez" userId="8081de8e48fdd331" providerId="LiveId" clId="{4549AD4A-B505-4C4F-A723-13450FA74637}" dt="2025-10-15T06:34:29.360" v="102" actId="20577"/>
      <pc:docMkLst>
        <pc:docMk/>
      </pc:docMkLst>
      <pc:sldChg chg="addSp delSp modSp mod delAnim">
        <pc:chgData name="Keila Martinez" userId="8081de8e48fdd331" providerId="LiveId" clId="{4549AD4A-B505-4C4F-A723-13450FA74637}" dt="2025-10-15T06:34:29.360" v="102" actId="20577"/>
        <pc:sldMkLst>
          <pc:docMk/>
          <pc:sldMk cId="489174681" sldId="265"/>
        </pc:sldMkLst>
        <pc:spChg chg="del">
          <ac:chgData name="Keila Martinez" userId="8081de8e48fdd331" providerId="LiveId" clId="{4549AD4A-B505-4C4F-A723-13450FA74637}" dt="2025-10-15T06:26:45.318" v="1" actId="478"/>
          <ac:spMkLst>
            <pc:docMk/>
            <pc:sldMk cId="489174681" sldId="265"/>
            <ac:spMk id="6" creationId="{C88EDBDB-B5B0-7447-3760-1BAA3274A6F1}"/>
          </ac:spMkLst>
        </pc:spChg>
        <pc:spChg chg="add mod">
          <ac:chgData name="Keila Martinez" userId="8081de8e48fdd331" providerId="LiveId" clId="{4549AD4A-B505-4C4F-A723-13450FA74637}" dt="2025-10-15T06:34:18.642" v="88" actId="20577"/>
          <ac:spMkLst>
            <pc:docMk/>
            <pc:sldMk cId="489174681" sldId="265"/>
            <ac:spMk id="19" creationId="{63A9F2E4-728D-64C4-9CFC-51AA9DD1E6D9}"/>
          </ac:spMkLst>
        </pc:spChg>
        <pc:spChg chg="add mod">
          <ac:chgData name="Keila Martinez" userId="8081de8e48fdd331" providerId="LiveId" clId="{4549AD4A-B505-4C4F-A723-13450FA74637}" dt="2025-10-15T06:34:29.360" v="102" actId="20577"/>
          <ac:spMkLst>
            <pc:docMk/>
            <pc:sldMk cId="489174681" sldId="265"/>
            <ac:spMk id="20" creationId="{2FD0E485-C41C-552E-E6C8-94D6BA4BD1AA}"/>
          </ac:spMkLst>
        </pc:spChg>
        <pc:picChg chg="del">
          <ac:chgData name="Keila Martinez" userId="8081de8e48fdd331" providerId="LiveId" clId="{4549AD4A-B505-4C4F-A723-13450FA74637}" dt="2025-10-15T06:26:44.312" v="0" actId="478"/>
          <ac:picMkLst>
            <pc:docMk/>
            <pc:sldMk cId="489174681" sldId="265"/>
            <ac:picMk id="2" creationId="{A721522F-4E18-E5D8-C4A1-2A543D34D70E}"/>
          </ac:picMkLst>
        </pc:picChg>
        <pc:picChg chg="add del mod">
          <ac:chgData name="Keila Martinez" userId="8081de8e48fdd331" providerId="LiveId" clId="{4549AD4A-B505-4C4F-A723-13450FA74637}" dt="2025-10-15T06:27:42.844" v="7" actId="478"/>
          <ac:picMkLst>
            <pc:docMk/>
            <pc:sldMk cId="489174681" sldId="265"/>
            <ac:picMk id="4" creationId="{38383007-B3B8-EC38-FAA0-0C74A9C54715}"/>
          </ac:picMkLst>
        </pc:picChg>
        <pc:picChg chg="del">
          <ac:chgData name="Keila Martinez" userId="8081de8e48fdd331" providerId="LiveId" clId="{4549AD4A-B505-4C4F-A723-13450FA74637}" dt="2025-10-15T06:26:45.318" v="1" actId="478"/>
          <ac:picMkLst>
            <pc:docMk/>
            <pc:sldMk cId="489174681" sldId="265"/>
            <ac:picMk id="5" creationId="{75AB5EA2-771A-98A1-7AB1-D2D23DBF2730}"/>
          </ac:picMkLst>
        </pc:picChg>
        <pc:picChg chg="add mod">
          <ac:chgData name="Keila Martinez" userId="8081de8e48fdd331" providerId="LiveId" clId="{4549AD4A-B505-4C4F-A723-13450FA74637}" dt="2025-10-15T06:33:41.438" v="63" actId="1076"/>
          <ac:picMkLst>
            <pc:docMk/>
            <pc:sldMk cId="489174681" sldId="265"/>
            <ac:picMk id="8" creationId="{8954D814-F2AF-7E97-19EC-D164DC58CCB2}"/>
          </ac:picMkLst>
        </pc:picChg>
        <pc:picChg chg="add mod">
          <ac:chgData name="Keila Martinez" userId="8081de8e48fdd331" providerId="LiveId" clId="{4549AD4A-B505-4C4F-A723-13450FA74637}" dt="2025-10-15T06:33:45.600" v="64" actId="1076"/>
          <ac:picMkLst>
            <pc:docMk/>
            <pc:sldMk cId="489174681" sldId="265"/>
            <ac:picMk id="10" creationId="{1B8E698C-C7F3-3D4C-BF34-69E3CE436CEA}"/>
          </ac:picMkLst>
        </pc:picChg>
        <pc:picChg chg="add mod">
          <ac:chgData name="Keila Martinez" userId="8081de8e48fdd331" providerId="LiveId" clId="{4549AD4A-B505-4C4F-A723-13450FA74637}" dt="2025-10-15T06:33:49.807" v="65" actId="1076"/>
          <ac:picMkLst>
            <pc:docMk/>
            <pc:sldMk cId="489174681" sldId="265"/>
            <ac:picMk id="12" creationId="{2BFE6175-8B24-B584-3C77-F13B718131D1}"/>
          </ac:picMkLst>
        </pc:picChg>
        <pc:picChg chg="add mod">
          <ac:chgData name="Keila Martinez" userId="8081de8e48fdd331" providerId="LiveId" clId="{4549AD4A-B505-4C4F-A723-13450FA74637}" dt="2025-10-15T06:33:55.861" v="66" actId="14100"/>
          <ac:picMkLst>
            <pc:docMk/>
            <pc:sldMk cId="489174681" sldId="265"/>
            <ac:picMk id="14" creationId="{10EAAED8-F143-4E48-BA84-2D50746AB774}"/>
          </ac:picMkLst>
        </pc:picChg>
        <pc:picChg chg="add mod">
          <ac:chgData name="Keila Martinez" userId="8081de8e48fdd331" providerId="LiveId" clId="{4549AD4A-B505-4C4F-A723-13450FA74637}" dt="2025-10-15T06:34:01.866" v="67" actId="1076"/>
          <ac:picMkLst>
            <pc:docMk/>
            <pc:sldMk cId="489174681" sldId="265"/>
            <ac:picMk id="16" creationId="{2750577E-B449-D3A0-2FC0-5554F3C88488}"/>
          </ac:picMkLst>
        </pc:picChg>
        <pc:picChg chg="add mod">
          <ac:chgData name="Keila Martinez" userId="8081de8e48fdd331" providerId="LiveId" clId="{4549AD4A-B505-4C4F-A723-13450FA74637}" dt="2025-10-15T06:34:05.565" v="68" actId="1076"/>
          <ac:picMkLst>
            <pc:docMk/>
            <pc:sldMk cId="489174681" sldId="265"/>
            <ac:picMk id="18" creationId="{BF080063-FC5D-3F75-4DFA-C64CE8CBADB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Keila Martinez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Desarrollador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Luis de la huerta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Diseño, desarrollo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Desarrollador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Arquitectura, documentación</a:t>
          </a:r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Keila Martinez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Desarrollador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Diseño, desarrollo</a:t>
          </a:r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Luis de la huerta</a:t>
          </a:r>
          <a:endParaRPr lang="es-CL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Desarrollador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Arquitectura, documentación</a:t>
          </a:r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15-10-2025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“TICKETFAST”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9534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5E553B64-C3ED-0C6C-E62E-5D01886D2F33}"/>
              </a:ext>
            </a:extLst>
          </p:cNvPr>
          <p:cNvSpPr txBox="1"/>
          <p:nvPr/>
        </p:nvSpPr>
        <p:spPr>
          <a:xfrm>
            <a:off x="1319617" y="2098754"/>
            <a:ext cx="2271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 err="1"/>
              <a:t>Frontend</a:t>
            </a:r>
            <a:endParaRPr lang="es-CL" dirty="0"/>
          </a:p>
          <a:p>
            <a:endParaRPr lang="es-CL" dirty="0"/>
          </a:p>
          <a:p>
            <a:r>
              <a:rPr lang="es-MX" sz="1200" b="1" dirty="0"/>
              <a:t>Next.js 15: </a:t>
            </a:r>
            <a:r>
              <a:rPr lang="es-MX" sz="1200" dirty="0"/>
              <a:t>Framework para </a:t>
            </a:r>
            <a:r>
              <a:rPr lang="es-MX" sz="1200" dirty="0" err="1"/>
              <a:t>React</a:t>
            </a:r>
            <a:r>
              <a:rPr lang="es-MX" sz="1200" dirty="0"/>
              <a:t> con soporte SSR, rutas dinámicas y optimización automática</a:t>
            </a:r>
          </a:p>
          <a:p>
            <a:r>
              <a:rPr lang="es-MX" sz="1200" b="1" dirty="0" err="1"/>
              <a:t>React</a:t>
            </a:r>
            <a:r>
              <a:rPr lang="es-MX" sz="1200" b="1" dirty="0"/>
              <a:t> 19: </a:t>
            </a:r>
            <a:r>
              <a:rPr lang="es-MX" sz="1200" dirty="0"/>
              <a:t>Librería para construir interfaces modulares y reactivas</a:t>
            </a:r>
          </a:p>
          <a:p>
            <a:r>
              <a:rPr lang="es-MX" sz="1200" b="1" dirty="0" err="1"/>
              <a:t>TailwindCSS</a:t>
            </a:r>
            <a:r>
              <a:rPr lang="es-MX" sz="1200" b="1" dirty="0"/>
              <a:t>: </a:t>
            </a:r>
            <a:r>
              <a:rPr lang="es-MX" sz="1200" dirty="0"/>
              <a:t>Framework de estilos utilitario para diseño responsivo y rápido</a:t>
            </a:r>
          </a:p>
          <a:p>
            <a:r>
              <a:rPr lang="es-MX" sz="1200" b="1" dirty="0" err="1"/>
              <a:t>TypeScript</a:t>
            </a:r>
            <a:r>
              <a:rPr lang="es-MX" sz="1200" b="1" dirty="0"/>
              <a:t>: </a:t>
            </a:r>
            <a:r>
              <a:rPr lang="es-MX" sz="1200" dirty="0" err="1"/>
              <a:t>Superset</a:t>
            </a:r>
            <a:r>
              <a:rPr lang="es-MX" sz="1200" dirty="0"/>
              <a:t> de JavaScript con tipado estático, mejora la mantenibilidad y previene errores</a:t>
            </a:r>
          </a:p>
          <a:p>
            <a:r>
              <a:rPr lang="es-MX" sz="1200" b="1" dirty="0" err="1"/>
              <a:t>Jest</a:t>
            </a:r>
            <a:r>
              <a:rPr lang="es-MX" sz="1200" b="1" dirty="0"/>
              <a:t> + </a:t>
            </a:r>
            <a:r>
              <a:rPr lang="es-MX" sz="1200" b="1" dirty="0" err="1"/>
              <a:t>Testing</a:t>
            </a:r>
            <a:r>
              <a:rPr lang="es-MX" sz="1200" b="1" dirty="0"/>
              <a:t> Library: </a:t>
            </a:r>
            <a:r>
              <a:rPr lang="es-MX" sz="1200" dirty="0"/>
              <a:t>Herramientas para pruebas unitarias y de integración en componentes</a:t>
            </a:r>
            <a:endParaRPr lang="es-CL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FB3D553-73C1-277D-2E5B-207303ED776F}"/>
              </a:ext>
            </a:extLst>
          </p:cNvPr>
          <p:cNvSpPr txBox="1"/>
          <p:nvPr/>
        </p:nvSpPr>
        <p:spPr>
          <a:xfrm>
            <a:off x="3748869" y="2118521"/>
            <a:ext cx="2271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Autenticación</a:t>
            </a:r>
            <a:endParaRPr lang="es-CL" dirty="0"/>
          </a:p>
          <a:p>
            <a:endParaRPr lang="es-CL" dirty="0"/>
          </a:p>
          <a:p>
            <a:r>
              <a:rPr lang="es-MX" sz="1200" b="1" dirty="0" err="1"/>
              <a:t>NextAuth</a:t>
            </a:r>
            <a:r>
              <a:rPr lang="es-MX" sz="1200" b="1" dirty="0"/>
              <a:t>: </a:t>
            </a:r>
            <a:r>
              <a:rPr lang="es-MX" sz="1200" dirty="0"/>
              <a:t>Gestión de sesiones, </a:t>
            </a:r>
            <a:r>
              <a:rPr lang="es-MX" sz="1200" dirty="0" err="1"/>
              <a:t>login</a:t>
            </a:r>
            <a:r>
              <a:rPr lang="es-MX" sz="1200" dirty="0"/>
              <a:t>, </a:t>
            </a:r>
            <a:r>
              <a:rPr lang="es-MX" sz="1200" dirty="0" err="1"/>
              <a:t>logout</a:t>
            </a:r>
            <a:r>
              <a:rPr lang="es-MX" sz="1200" dirty="0"/>
              <a:t>, recuperación de contraseña</a:t>
            </a:r>
          </a:p>
          <a:p>
            <a:r>
              <a:rPr lang="es-MX" sz="1200" b="1" dirty="0" err="1"/>
              <a:t>Supabase</a:t>
            </a:r>
            <a:r>
              <a:rPr lang="es-MX" sz="1200" b="1" dirty="0"/>
              <a:t> </a:t>
            </a:r>
            <a:r>
              <a:rPr lang="es-MX" sz="1200" b="1" dirty="0" err="1"/>
              <a:t>Auth</a:t>
            </a:r>
            <a:r>
              <a:rPr lang="es-MX" sz="1200" b="1" dirty="0"/>
              <a:t>: </a:t>
            </a:r>
            <a:r>
              <a:rPr lang="es-MX" sz="1200" dirty="0"/>
              <a:t>Validación de credenciales, generación de token JWT, gestión de usuarios</a:t>
            </a:r>
            <a:endParaRPr lang="es-CL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CDC8FE-65A1-9DCF-0629-DEA0C82CF2D5}"/>
              </a:ext>
            </a:extLst>
          </p:cNvPr>
          <p:cNvSpPr txBox="1"/>
          <p:nvPr/>
        </p:nvSpPr>
        <p:spPr>
          <a:xfrm>
            <a:off x="6178121" y="2098753"/>
            <a:ext cx="22715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API </a:t>
            </a:r>
            <a:r>
              <a:rPr lang="es-CL" b="1" dirty="0" err="1"/>
              <a:t>Backend</a:t>
            </a:r>
            <a:endParaRPr lang="es-CL" dirty="0"/>
          </a:p>
          <a:p>
            <a:endParaRPr lang="es-CL" dirty="0"/>
          </a:p>
          <a:p>
            <a:r>
              <a:rPr lang="es-MX" sz="1200" b="1" dirty="0" err="1"/>
              <a:t>Supabase</a:t>
            </a:r>
            <a:r>
              <a:rPr lang="es-MX" sz="1200" b="1" dirty="0"/>
              <a:t> Client: </a:t>
            </a:r>
            <a:r>
              <a:rPr lang="es-MX" sz="1200" dirty="0"/>
              <a:t>SDK para interactuar con la API </a:t>
            </a:r>
            <a:r>
              <a:rPr lang="es-MX" sz="1200" dirty="0" err="1"/>
              <a:t>RESTful</a:t>
            </a:r>
            <a:r>
              <a:rPr lang="es-MX" sz="1200" dirty="0"/>
              <a:t> generada automáticamente</a:t>
            </a:r>
          </a:p>
          <a:p>
            <a:r>
              <a:rPr lang="es-MX" sz="1200" b="1" dirty="0"/>
              <a:t>Token JWT: </a:t>
            </a:r>
            <a:r>
              <a:rPr lang="es-MX" sz="1200" dirty="0"/>
              <a:t>Se usa en cada solicitud para autenticar al usuario</a:t>
            </a:r>
          </a:p>
          <a:p>
            <a:r>
              <a:rPr lang="es-MX" sz="1200" b="1" dirty="0"/>
              <a:t>Políticas RLS (</a:t>
            </a:r>
            <a:r>
              <a:rPr lang="es-MX" sz="1200" b="1" dirty="0" err="1"/>
              <a:t>Row</a:t>
            </a:r>
            <a:r>
              <a:rPr lang="es-MX" sz="1200" b="1" dirty="0"/>
              <a:t> </a:t>
            </a:r>
            <a:r>
              <a:rPr lang="es-MX" sz="1200" b="1" dirty="0" err="1"/>
              <a:t>Level</a:t>
            </a:r>
            <a:r>
              <a:rPr lang="es-MX" sz="1200" b="1" dirty="0"/>
              <a:t> Security): </a:t>
            </a:r>
            <a:r>
              <a:rPr lang="es-MX" sz="1200" dirty="0"/>
              <a:t>Controlan el acceso a cada fila según el usuario autenticado</a:t>
            </a:r>
            <a:endParaRPr lang="es-CL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6CBB53-EE33-1ED5-56E4-41972EECBA8F}"/>
              </a:ext>
            </a:extLst>
          </p:cNvPr>
          <p:cNvSpPr txBox="1"/>
          <p:nvPr/>
        </p:nvSpPr>
        <p:spPr>
          <a:xfrm>
            <a:off x="8607373" y="2098753"/>
            <a:ext cx="2271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Base de datos</a:t>
            </a:r>
            <a:endParaRPr lang="es-CL" dirty="0"/>
          </a:p>
          <a:p>
            <a:endParaRPr lang="es-CL" dirty="0"/>
          </a:p>
          <a:p>
            <a:r>
              <a:rPr lang="es-MX" sz="1200" b="1" dirty="0"/>
              <a:t>PostgreSQL: </a:t>
            </a:r>
            <a:r>
              <a:rPr lang="es-MX" sz="1200" dirty="0"/>
              <a:t>Base de datos relacional robusta y escalable</a:t>
            </a:r>
          </a:p>
          <a:p>
            <a:r>
              <a:rPr lang="es-MX" sz="1200" b="1" dirty="0"/>
              <a:t>RLS (</a:t>
            </a:r>
            <a:r>
              <a:rPr lang="es-MX" sz="1200" b="1" dirty="0" err="1"/>
              <a:t>Row</a:t>
            </a:r>
            <a:r>
              <a:rPr lang="es-MX" sz="1200" b="1" dirty="0"/>
              <a:t> </a:t>
            </a:r>
            <a:r>
              <a:rPr lang="es-MX" sz="1200" b="1" dirty="0" err="1"/>
              <a:t>Level</a:t>
            </a:r>
            <a:r>
              <a:rPr lang="es-MX" sz="1200" b="1" dirty="0"/>
              <a:t> Security): </a:t>
            </a:r>
            <a:r>
              <a:rPr lang="es-MX" sz="1200" dirty="0"/>
              <a:t>Seguridad granular por usuario</a:t>
            </a:r>
          </a:p>
          <a:p>
            <a:r>
              <a:rPr lang="es-MX" sz="1200" b="1" dirty="0" err="1"/>
              <a:t>Supabase</a:t>
            </a:r>
            <a:r>
              <a:rPr lang="es-MX" sz="1200" b="1" dirty="0"/>
              <a:t> Studio: </a:t>
            </a:r>
            <a:r>
              <a:rPr lang="es-MX" sz="1200" dirty="0"/>
              <a:t>Panel visual para gestionar tablas, relaciones y políticas</a:t>
            </a:r>
            <a:endParaRPr lang="es-CL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07337D-4A37-78FC-271D-E647AA707BDE}"/>
              </a:ext>
            </a:extLst>
          </p:cNvPr>
          <p:cNvSpPr txBox="1"/>
          <p:nvPr/>
        </p:nvSpPr>
        <p:spPr>
          <a:xfrm>
            <a:off x="8607227" y="4166601"/>
            <a:ext cx="24293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Visualización y métricas</a:t>
            </a:r>
          </a:p>
          <a:p>
            <a:endParaRPr lang="es-CL" dirty="0"/>
          </a:p>
          <a:p>
            <a:r>
              <a:rPr lang="es-MX" sz="1200" b="1" dirty="0" err="1"/>
              <a:t>amCharts</a:t>
            </a:r>
            <a:r>
              <a:rPr lang="es-MX" sz="1200" b="1" dirty="0"/>
              <a:t>: </a:t>
            </a:r>
            <a:r>
              <a:rPr lang="es-MX" sz="1200" dirty="0"/>
              <a:t>Librería para gráficos interactivos y </a:t>
            </a:r>
            <a:r>
              <a:rPr lang="es-MX" sz="1200" dirty="0" err="1"/>
              <a:t>dashboards</a:t>
            </a:r>
            <a:endParaRPr lang="es-MX" sz="1200" dirty="0"/>
          </a:p>
          <a:p>
            <a:r>
              <a:rPr lang="es-MX" sz="1200" b="1" dirty="0" err="1"/>
              <a:t>Supabase</a:t>
            </a:r>
            <a:r>
              <a:rPr lang="es-MX" sz="1200" b="1" dirty="0"/>
              <a:t> </a:t>
            </a:r>
            <a:r>
              <a:rPr lang="es-MX" sz="1200" b="1" dirty="0" err="1"/>
              <a:t>Realtime</a:t>
            </a:r>
            <a:r>
              <a:rPr lang="es-MX" sz="1200" b="1" dirty="0"/>
              <a:t>: </a:t>
            </a:r>
            <a:r>
              <a:rPr lang="es-MX" sz="1200" dirty="0"/>
              <a:t>Actualización en tiempo real de datos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54D814-F2AF-7E97-19EC-D164DC58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6" y="1652359"/>
            <a:ext cx="3378433" cy="15705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8E698C-C7F3-3D4C-BF34-69E3CE43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334" y="1652359"/>
            <a:ext cx="3385990" cy="15806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BFE6175-8B24-B584-3C77-F13B71813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729" y="1652359"/>
            <a:ext cx="3385990" cy="10723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0EAAED8-F143-4E48-BA84-2D50746A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96" y="4207169"/>
            <a:ext cx="3310521" cy="14523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750577E-B449-D3A0-2FC0-5554F3C88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1334" y="4207169"/>
            <a:ext cx="3579838" cy="158917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F080063-FC5D-3F75-4DFA-C64CE8CBA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3720" y="4207169"/>
            <a:ext cx="3579838" cy="145238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3A9F2E4-728D-64C4-9CFC-51AA9DD1E6D9}"/>
              </a:ext>
            </a:extLst>
          </p:cNvPr>
          <p:cNvSpPr txBox="1"/>
          <p:nvPr/>
        </p:nvSpPr>
        <p:spPr>
          <a:xfrm>
            <a:off x="941496" y="1174282"/>
            <a:ext cx="303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Vista del usuario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D0E485-C41C-552E-E6C8-94D6BA4BD1AA}"/>
              </a:ext>
            </a:extLst>
          </p:cNvPr>
          <p:cNvSpPr txBox="1"/>
          <p:nvPr/>
        </p:nvSpPr>
        <p:spPr>
          <a:xfrm>
            <a:off x="941496" y="3837837"/>
            <a:ext cx="303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Vista del supervisor</a:t>
            </a: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 advTm="161363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3051209" y="600226"/>
            <a:ext cx="5650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844E13-5560-D245-2C46-46EBFF642234}"/>
              </a:ext>
            </a:extLst>
          </p:cNvPr>
          <p:cNvSpPr txBox="1"/>
          <p:nvPr/>
        </p:nvSpPr>
        <p:spPr>
          <a:xfrm>
            <a:off x="1221760" y="1726025"/>
            <a:ext cx="22715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Implementación funcional del sistema.</a:t>
            </a:r>
          </a:p>
          <a:p>
            <a:pPr algn="ctr"/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Desarrollo completo de la app </a:t>
            </a:r>
            <a:r>
              <a:rPr lang="es-MX" sz="1400" dirty="0" err="1"/>
              <a:t>TicketFast</a:t>
            </a:r>
            <a:r>
              <a:rPr lang="es-MX" sz="1400" dirty="0"/>
              <a:t> con Next.js, </a:t>
            </a:r>
            <a:r>
              <a:rPr lang="es-MX" sz="1400" dirty="0" err="1"/>
              <a:t>React</a:t>
            </a:r>
            <a:r>
              <a:rPr lang="es-MX" sz="1400" dirty="0"/>
              <a:t>, </a:t>
            </a:r>
            <a:r>
              <a:rPr lang="es-MX" sz="1400" dirty="0" err="1"/>
              <a:t>Supabase</a:t>
            </a:r>
            <a:r>
              <a:rPr lang="es-MX" sz="1400" dirty="0"/>
              <a:t> y PostgreSQL.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Flujo de autenticación seguro con </a:t>
            </a:r>
            <a:r>
              <a:rPr lang="es-MX" sz="1400" dirty="0" err="1"/>
              <a:t>NextAuth</a:t>
            </a:r>
            <a:r>
              <a:rPr lang="es-MX" sz="1400" dirty="0"/>
              <a:t> + </a:t>
            </a:r>
            <a:r>
              <a:rPr lang="es-MX" sz="1400" dirty="0" err="1"/>
              <a:t>Supabase</a:t>
            </a:r>
            <a:r>
              <a:rPr lang="es-MX" sz="1400" dirty="0"/>
              <a:t> </a:t>
            </a:r>
            <a:r>
              <a:rPr lang="es-MX" sz="1400" dirty="0" err="1"/>
              <a:t>Auth</a:t>
            </a:r>
            <a:r>
              <a:rPr lang="es-MX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Generación y uso de token JWT para proteger rutas y solicitudes.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Aplicación de políticas RLS para control granular de acceso a datos.</a:t>
            </a:r>
            <a:endParaRPr lang="es-CL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05D191-0FED-5DED-AA1F-4ADB63F515CB}"/>
              </a:ext>
            </a:extLst>
          </p:cNvPr>
          <p:cNvSpPr txBox="1"/>
          <p:nvPr/>
        </p:nvSpPr>
        <p:spPr>
          <a:xfrm>
            <a:off x="3762830" y="1726025"/>
            <a:ext cx="22715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Modelo de datos relacional validado.</a:t>
            </a:r>
          </a:p>
          <a:p>
            <a:pPr algn="ctr"/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Diseño y documentación del modelo con </a:t>
            </a:r>
            <a:r>
              <a:rPr lang="es-MX" sz="1400" dirty="0" err="1"/>
              <a:t>users</a:t>
            </a:r>
            <a:r>
              <a:rPr lang="es-MX" sz="1400" dirty="0"/>
              <a:t>, tickets y </a:t>
            </a:r>
            <a:r>
              <a:rPr lang="es-MX" sz="1400" dirty="0" err="1"/>
              <a:t>ticket_responses</a:t>
            </a:r>
            <a:r>
              <a:rPr lang="es-MX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Relaciones correctamente definidas con claves foráneas.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Estructura compatible con escalabilidad y trazabilidad.</a:t>
            </a:r>
            <a:endParaRPr lang="es-CL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390B59-3E8D-CA54-6E30-3BEE28E5A123}"/>
              </a:ext>
            </a:extLst>
          </p:cNvPr>
          <p:cNvSpPr txBox="1"/>
          <p:nvPr/>
        </p:nvSpPr>
        <p:spPr>
          <a:xfrm>
            <a:off x="6303900" y="1726025"/>
            <a:ext cx="227156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b="1" dirty="0"/>
              <a:t>Visualización y métricas.</a:t>
            </a:r>
          </a:p>
          <a:p>
            <a:pPr algn="ctr"/>
            <a:endParaRPr lang="es-CL" dirty="0"/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Integración de </a:t>
            </a:r>
            <a:r>
              <a:rPr lang="es-MX" sz="1400" dirty="0" err="1"/>
              <a:t>amCharts</a:t>
            </a:r>
            <a:r>
              <a:rPr lang="es-MX" sz="1400" dirty="0"/>
              <a:t> para mostrar estadísticas de tickets por estado, urgencia y usuario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Dashboard funcional para soporte técnico y usuarios finales.</a:t>
            </a:r>
            <a:endParaRPr lang="es-CL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63E5FD-0F31-4865-5E32-224110DE9680}"/>
              </a:ext>
            </a:extLst>
          </p:cNvPr>
          <p:cNvSpPr txBox="1"/>
          <p:nvPr/>
        </p:nvSpPr>
        <p:spPr>
          <a:xfrm>
            <a:off x="8844970" y="1726025"/>
            <a:ext cx="227156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Testing</a:t>
            </a:r>
            <a:r>
              <a:rPr lang="es-MX" b="1" dirty="0"/>
              <a:t> y validación.</a:t>
            </a:r>
          </a:p>
          <a:p>
            <a:pPr algn="ctr"/>
            <a:endParaRPr lang="es-MX" b="1" dirty="0"/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Pruebas unitarias y de integración con </a:t>
            </a:r>
            <a:r>
              <a:rPr lang="es-MX" sz="1400" dirty="0" err="1"/>
              <a:t>Jest</a:t>
            </a:r>
            <a:r>
              <a:rPr lang="es-MX" sz="1400" dirty="0"/>
              <a:t> y </a:t>
            </a:r>
            <a:r>
              <a:rPr lang="es-MX" sz="1400" dirty="0" err="1"/>
              <a:t>Testing</a:t>
            </a:r>
            <a:r>
              <a:rPr lang="es-MX" sz="1400" dirty="0"/>
              <a:t> Library.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Validación de componentes, </a:t>
            </a:r>
            <a:r>
              <a:rPr lang="es-MX" sz="1400" dirty="0" err="1"/>
              <a:t>hooks</a:t>
            </a:r>
            <a:r>
              <a:rPr lang="es-MX" sz="1400" dirty="0"/>
              <a:t> y flujos críticos.</a:t>
            </a:r>
          </a:p>
          <a:p>
            <a:pPr algn="ctr"/>
            <a:endParaRPr lang="es-MX" sz="1400" dirty="0"/>
          </a:p>
          <a:p>
            <a:pPr algn="ctr"/>
            <a:r>
              <a:rPr lang="es-MX" b="1" dirty="0"/>
              <a:t>Seguridad y buenas prácticas.</a:t>
            </a:r>
          </a:p>
          <a:p>
            <a:pPr algn="ctr"/>
            <a:endParaRPr lang="es-MX" b="1" dirty="0"/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Protección de datos sensibles mediante RLS y </a:t>
            </a:r>
            <a:r>
              <a:rPr lang="es-MX" sz="1400" dirty="0" err="1"/>
              <a:t>tokenización</a:t>
            </a:r>
            <a:r>
              <a:rPr lang="es-MX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b="1" dirty="0"/>
              <a:t>Separación de capas: </a:t>
            </a:r>
            <a:r>
              <a:rPr lang="es-MX" sz="1400" dirty="0"/>
              <a:t>presentación, lógica, API y persistencia.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400" dirty="0"/>
              <a:t>Documentación técnica clara y trazable para cada decisión.</a:t>
            </a:r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992902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59EF7DF-9288-83FA-EB0C-4C92321A49EF}"/>
              </a:ext>
            </a:extLst>
          </p:cNvPr>
          <p:cNvSpPr txBox="1"/>
          <p:nvPr/>
        </p:nvSpPr>
        <p:spPr>
          <a:xfrm>
            <a:off x="8947330" y="1809204"/>
            <a:ext cx="227156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Testing</a:t>
            </a:r>
            <a:r>
              <a:rPr lang="es-MX" b="1" dirty="0"/>
              <a:t> postergado y refactorización tardía.</a:t>
            </a:r>
            <a:endParaRPr lang="es-CL" b="1" dirty="0"/>
          </a:p>
          <a:p>
            <a:pPr algn="just"/>
            <a:endParaRPr lang="es-CL" dirty="0"/>
          </a:p>
          <a:p>
            <a:r>
              <a:rPr lang="es-MX" sz="1600" dirty="0"/>
              <a:t>Al dejar las pruebas para el final, se acumularon errores que podrían haberse detectado antes.</a:t>
            </a:r>
          </a:p>
          <a:p>
            <a:endParaRPr lang="es-MX" sz="1600" dirty="0"/>
          </a:p>
          <a:p>
            <a:r>
              <a:rPr lang="es-MX" sz="1600" b="1" dirty="0"/>
              <a:t>Impacto: </a:t>
            </a:r>
            <a:r>
              <a:rPr lang="es-MX" sz="1600" dirty="0"/>
              <a:t>retrabajo en componentes, </a:t>
            </a:r>
            <a:r>
              <a:rPr lang="es-MX" sz="1600" dirty="0" err="1"/>
              <a:t>hooks</a:t>
            </a:r>
            <a:r>
              <a:rPr lang="es-MX" sz="1600" dirty="0"/>
              <a:t> y lógica de negocio.</a:t>
            </a:r>
          </a:p>
          <a:p>
            <a:r>
              <a:rPr lang="es-MX" sz="1600" b="1" dirty="0"/>
              <a:t>Mejora: </a:t>
            </a:r>
            <a:r>
              <a:rPr lang="es-MX" sz="1600" dirty="0"/>
              <a:t>se estableció una rutina de </a:t>
            </a:r>
            <a:r>
              <a:rPr lang="es-MX" sz="1600" dirty="0" err="1"/>
              <a:t>testing</a:t>
            </a:r>
            <a:r>
              <a:rPr lang="es-MX" sz="1600" dirty="0"/>
              <a:t> progresivo con </a:t>
            </a:r>
            <a:r>
              <a:rPr lang="es-MX" sz="1600" dirty="0" err="1"/>
              <a:t>Jest</a:t>
            </a:r>
            <a:r>
              <a:rPr lang="es-MX" sz="1600" dirty="0"/>
              <a:t> y </a:t>
            </a:r>
            <a:r>
              <a:rPr lang="es-MX" sz="1600" dirty="0" err="1"/>
              <a:t>Testing</a:t>
            </a:r>
            <a:r>
              <a:rPr lang="es-MX" sz="1600" dirty="0"/>
              <a:t> Library.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85858C-F302-A505-1339-968ED5993A98}"/>
              </a:ext>
            </a:extLst>
          </p:cNvPr>
          <p:cNvSpPr txBox="1"/>
          <p:nvPr/>
        </p:nvSpPr>
        <p:spPr>
          <a:xfrm>
            <a:off x="6291712" y="1809204"/>
            <a:ext cx="265561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Visualización de métricas con </a:t>
            </a:r>
            <a:r>
              <a:rPr lang="es-MX" b="1" dirty="0" err="1"/>
              <a:t>amCharts</a:t>
            </a:r>
            <a:endParaRPr lang="es-MX" b="1" dirty="0"/>
          </a:p>
          <a:p>
            <a:pPr algn="ctr"/>
            <a:endParaRPr lang="es-MX" b="1" dirty="0"/>
          </a:p>
          <a:p>
            <a:r>
              <a:rPr lang="es-MX" sz="1600" dirty="0"/>
              <a:t>Integrar gráficos dinámicos con datos protegidos por RLS requiere adaptar las consultas para que respeten los permisos.</a:t>
            </a:r>
          </a:p>
          <a:p>
            <a:endParaRPr lang="es-MX" sz="1600" dirty="0"/>
          </a:p>
          <a:p>
            <a:r>
              <a:rPr lang="es-MX" sz="1600" b="1" dirty="0"/>
              <a:t>Desafío: </a:t>
            </a:r>
            <a:r>
              <a:rPr lang="es-MX" sz="1600" dirty="0"/>
              <a:t>evitar que usuarios vean métricas agregadas que incluyan datos de otros roles.</a:t>
            </a:r>
          </a:p>
          <a:p>
            <a:r>
              <a:rPr lang="es-MX" sz="1600" b="1" dirty="0"/>
              <a:t>Solución: </a:t>
            </a:r>
            <a:r>
              <a:rPr lang="es-MX" sz="1600" dirty="0"/>
              <a:t>se aplicaron filtros por usuario y se validó cada consulta antes de renderizar.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ACED02B-F584-4A46-1201-6AA0DED1AC0F}"/>
              </a:ext>
            </a:extLst>
          </p:cNvPr>
          <p:cNvSpPr txBox="1"/>
          <p:nvPr/>
        </p:nvSpPr>
        <p:spPr>
          <a:xfrm>
            <a:off x="3636094" y="1779174"/>
            <a:ext cx="265561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Gestión de roles y permisos con RLS</a:t>
            </a:r>
          </a:p>
          <a:p>
            <a:pPr algn="ctr"/>
            <a:endParaRPr lang="es-MX" b="1" dirty="0"/>
          </a:p>
          <a:p>
            <a:r>
              <a:rPr lang="es-MX" sz="1600" dirty="0"/>
              <a:t>Definir políticas RLS precisas requiere entender bien el contexto de cada tabla y cómo se relaciona con el usuario autenticado.</a:t>
            </a:r>
          </a:p>
          <a:p>
            <a:endParaRPr lang="es-MX" sz="1600" dirty="0"/>
          </a:p>
          <a:p>
            <a:r>
              <a:rPr lang="es-MX" sz="1600" b="1" dirty="0"/>
              <a:t>Riesgo: </a:t>
            </a:r>
            <a:r>
              <a:rPr lang="es-MX" sz="1600" dirty="0"/>
              <a:t>si no se configuran correctamente, se puede exponer información sensible o bloquear accesos legítimos.</a:t>
            </a:r>
          </a:p>
          <a:p>
            <a:r>
              <a:rPr lang="es-MX" sz="1600" b="1" dirty="0"/>
              <a:t>Aprendizaje: </a:t>
            </a:r>
            <a:r>
              <a:rPr lang="es-MX" sz="1600" dirty="0"/>
              <a:t>se aplicaron pruebas controladas y se documentaron las políticas para asegurar trazabilidad.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F19D0D-2EAC-6022-897A-F5149DF8FAC2}"/>
              </a:ext>
            </a:extLst>
          </p:cNvPr>
          <p:cNvSpPr txBox="1"/>
          <p:nvPr/>
        </p:nvSpPr>
        <p:spPr>
          <a:xfrm>
            <a:off x="980476" y="1809204"/>
            <a:ext cx="2655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Sincronización entre </a:t>
            </a:r>
            <a:r>
              <a:rPr lang="es-MX" b="1" dirty="0" err="1"/>
              <a:t>NextAuth</a:t>
            </a:r>
            <a:r>
              <a:rPr lang="es-MX" b="1" dirty="0"/>
              <a:t> y </a:t>
            </a:r>
            <a:r>
              <a:rPr lang="es-MX" b="1" dirty="0" err="1"/>
              <a:t>Supabase</a:t>
            </a:r>
            <a:r>
              <a:rPr lang="es-MX" b="1" dirty="0"/>
              <a:t> </a:t>
            </a:r>
            <a:r>
              <a:rPr lang="es-MX" b="1" dirty="0" err="1"/>
              <a:t>Auth</a:t>
            </a:r>
            <a:endParaRPr lang="es-MX" b="1" dirty="0"/>
          </a:p>
          <a:p>
            <a:pPr algn="ctr"/>
            <a:endParaRPr lang="es-MX" b="1" dirty="0"/>
          </a:p>
          <a:p>
            <a:r>
              <a:rPr lang="es-MX" sz="1600" dirty="0"/>
              <a:t>Aunque ambos gestionan autenticación, no están integrados nativamente.</a:t>
            </a:r>
          </a:p>
          <a:p>
            <a:endParaRPr lang="es-MX" sz="1600" dirty="0"/>
          </a:p>
          <a:p>
            <a:r>
              <a:rPr lang="es-MX" sz="1600" b="1" dirty="0"/>
              <a:t>Desafío: </a:t>
            </a:r>
            <a:r>
              <a:rPr lang="es-MX" sz="1600" dirty="0"/>
              <a:t>mantener coherencia entre el estado de sesión en el </a:t>
            </a:r>
            <a:r>
              <a:rPr lang="es-MX" sz="1600" dirty="0" err="1"/>
              <a:t>frontend</a:t>
            </a:r>
            <a:r>
              <a:rPr lang="es-MX" sz="1600" dirty="0"/>
              <a:t> y el token JWT del </a:t>
            </a:r>
            <a:r>
              <a:rPr lang="es-MX" sz="1600" dirty="0" err="1"/>
              <a:t>backend</a:t>
            </a:r>
            <a:r>
              <a:rPr lang="es-MX" sz="1600" dirty="0"/>
              <a:t>.</a:t>
            </a:r>
          </a:p>
          <a:p>
            <a:r>
              <a:rPr lang="es-MX" sz="1600" b="1" dirty="0"/>
              <a:t>Solución: </a:t>
            </a:r>
            <a:r>
              <a:rPr lang="es-MX" sz="1600" dirty="0"/>
              <a:t>se implementaron validaciones en </a:t>
            </a:r>
            <a:r>
              <a:rPr lang="es-MX" sz="1600" dirty="0" err="1"/>
              <a:t>ProtectedRoute.tsx</a:t>
            </a:r>
            <a:r>
              <a:rPr lang="es-MX" sz="1600" dirty="0"/>
              <a:t> y se revisó el flujo de refresco de sesión.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91213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Situación Actual</a:t>
            </a:r>
          </a:p>
          <a:p>
            <a:endParaRPr lang="es-MX" u="sng" dirty="0"/>
          </a:p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soporte técnico en hoteles se gestiona de manera informal, a través de llamadas, mensajes o avisos verbales entre el personal. Esta dinámica genera pérdida de trazabilidad, duplicación de problemas, falta de control sobre los tiempos de resolución y escasa visibilidad para la toma de decisiones. Además, no existe un sistema que permita registrar, clasificar y seguir el estado de cada solicitud técnica, lo que afecta la eficiencia operativa y la experiencia del usuario interno</a:t>
            </a:r>
            <a:r>
              <a:rPr lang="es-MX" dirty="0"/>
              <a:t>.</a:t>
            </a:r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Desarrollar un sistema de tickets inteligente que centralice la gestión de incidencias.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altLang="es-C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Incorporar un módulo de IA para sugerir y priorizar casos urgentes.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altLang="es-C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Mejorar la comunicación entre usuarios y soporte técnico, optimizando tiempos de resolución.</a:t>
            </a:r>
          </a:p>
          <a:p>
            <a:pPr lvl="0" algn="just"/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Desarrollar un sistema web que permita gestionar solicitudes técnicas en hoteles de forma estructurada, segura y trazable, mejorando los tiempos de respuesta y la eficiencia operativa.</a:t>
            </a:r>
            <a:endParaRPr lang="es-CL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7DA5C8A-86FD-5718-4F4A-F3744CAB9C7B}"/>
              </a:ext>
            </a:extLst>
          </p:cNvPr>
          <p:cNvSpPr/>
          <p:nvPr/>
        </p:nvSpPr>
        <p:spPr>
          <a:xfrm>
            <a:off x="614514" y="4811043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Levantar requerimientos funcionales y no funcionales del sistema. Diseñar prototipos en </a:t>
            </a:r>
            <a:r>
              <a:rPr lang="es-MX" dirty="0" err="1"/>
              <a:t>Figma</a:t>
            </a:r>
            <a:r>
              <a:rPr lang="es-MX" dirty="0"/>
              <a:t> y modelo de datos en </a:t>
            </a:r>
            <a:r>
              <a:rPr lang="es-MX" dirty="0" err="1"/>
              <a:t>Supabase</a:t>
            </a:r>
            <a:r>
              <a:rPr lang="es-MX" dirty="0"/>
              <a:t>. Implementar el flujo CRUD de tickets con Next.js. Configurar autenticación por rol con </a:t>
            </a:r>
            <a:r>
              <a:rPr lang="es-MX" dirty="0" err="1"/>
              <a:t>NextAuth</a:t>
            </a:r>
            <a:r>
              <a:rPr lang="es-MX" dirty="0"/>
              <a:t> y RLS. Desarrollar dashboard con métricas dinámicas usando </a:t>
            </a:r>
            <a:r>
              <a:rPr lang="es-MX" dirty="0" err="1"/>
              <a:t>amCharts</a:t>
            </a:r>
            <a:r>
              <a:rPr lang="es-MX" dirty="0"/>
              <a:t>. Automatizar pruebas y documentar el sistema para su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9207BF-BE7A-BB98-F2EB-3DAA4D853E90}"/>
              </a:ext>
            </a:extLst>
          </p:cNvPr>
          <p:cNvSpPr txBox="1"/>
          <p:nvPr/>
        </p:nvSpPr>
        <p:spPr>
          <a:xfrm>
            <a:off x="1732549" y="2177782"/>
            <a:ext cx="35805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Alcances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Digitaliza la gestión de soporte técnico en hoteles.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Permite registrar, clasificar y dar seguimiento a tickets.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Implementa control de acceso por rol (</a:t>
            </a:r>
            <a:r>
              <a:rPr lang="es-MX" dirty="0" err="1"/>
              <a:t>NextAuth</a:t>
            </a:r>
            <a:r>
              <a:rPr lang="es-MX" dirty="0"/>
              <a:t> + RLS).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Visualiza métricas en tiempo real (</a:t>
            </a:r>
            <a:r>
              <a:rPr lang="es-MX" dirty="0" err="1"/>
              <a:t>amCharts</a:t>
            </a:r>
            <a:r>
              <a:rPr lang="es-MX" dirty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Mejora la trazabilidad y tiempos de respuesta.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Documentación técnica y pruebas automatizadas incluidas.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179822-C313-D778-0C4D-190D62BDC047}"/>
              </a:ext>
            </a:extLst>
          </p:cNvPr>
          <p:cNvSpPr txBox="1"/>
          <p:nvPr/>
        </p:nvSpPr>
        <p:spPr>
          <a:xfrm>
            <a:off x="6762257" y="2177782"/>
            <a:ext cx="35805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Limitaciones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No contempla integración con sistemas externos de reservas.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Requiere conexión estable para visualización de métricas.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El despliegue está limitado a entornos compatibles con </a:t>
            </a:r>
            <a:r>
              <a:rPr lang="es-MX" dirty="0" err="1"/>
              <a:t>Supabase</a:t>
            </a:r>
            <a:r>
              <a:rPr lang="es-MX" dirty="0"/>
              <a:t> y </a:t>
            </a:r>
            <a:r>
              <a:rPr lang="es-MX" dirty="0" err="1"/>
              <a:t>Vercel</a:t>
            </a:r>
            <a:r>
              <a:rPr lang="es-MX" dirty="0"/>
              <a:t>. (Puede instalarse fácilmente en servidores locales, VPS o proveedor distinto)</a:t>
            </a: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BD43022D-ADA4-8DBD-83AB-6C6465D13D4A}"/>
              </a:ext>
            </a:extLst>
          </p:cNvPr>
          <p:cNvSpPr txBox="1"/>
          <p:nvPr/>
        </p:nvSpPr>
        <p:spPr>
          <a:xfrm>
            <a:off x="1020278" y="2604052"/>
            <a:ext cx="9683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utilizó la metodología ágil bajo el marco de trabajo Scrum, con planificación por </a:t>
            </a:r>
            <a:r>
              <a:rPr lang="es-MX" dirty="0" err="1"/>
              <a:t>sprints</a:t>
            </a:r>
            <a:r>
              <a:rPr lang="es-MX" dirty="0"/>
              <a:t> de duración de 1 semana, validación de entregables por fase y reuniones de seguimiento.</a:t>
            </a:r>
          </a:p>
          <a:p>
            <a:br>
              <a:rPr lang="es-MX" dirty="0"/>
            </a:br>
            <a:r>
              <a:rPr lang="es-MX" dirty="0"/>
              <a:t>Cada sprint permitió desarrollar módulos funcionales como el CRUD de tickets, autenticación por rol, dashboard de métricas y pruebas automatizadas.</a:t>
            </a:r>
          </a:p>
          <a:p>
            <a:br>
              <a:rPr lang="es-MX" dirty="0"/>
            </a:br>
            <a:r>
              <a:rPr lang="es-MX" dirty="0"/>
              <a:t>Esta metodología facilitó la adaptación a cambios, la redistribución de tareas y el cumplimiento de objetivos técnicos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E721246-104E-2776-A641-338AAF43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79" y="2338823"/>
            <a:ext cx="11241642" cy="21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058E5E7B-FB98-255D-0CC6-71F040C0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6" y="2326100"/>
            <a:ext cx="8658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TicketFast</a:t>
            </a:r>
            <a:endParaRPr lang="es-MX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B78895E0-6793-09D5-0F8C-1313E87EA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2212347"/>
            <a:ext cx="107632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1074</Words>
  <Application>Microsoft Office PowerPoint</Application>
  <PresentationFormat>Panorámica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Keila Martinez</cp:lastModifiedBy>
  <cp:revision>4</cp:revision>
  <dcterms:created xsi:type="dcterms:W3CDTF">2023-10-28T21:12:11Z</dcterms:created>
  <dcterms:modified xsi:type="dcterms:W3CDTF">2025-10-15T06:34:42Z</dcterms:modified>
</cp:coreProperties>
</file>