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CL" dirty="0"/>
            <a:t>Keila Martínez</a:t>
          </a:r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ES" dirty="0"/>
            <a:t>Desarrollador 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CL" dirty="0"/>
            <a:t>Luis García de la huerta</a:t>
          </a:r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ES" dirty="0"/>
            <a:t>Desarrollador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ES" dirty="0"/>
            <a:t>Líder de proyecto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ES" dirty="0"/>
            <a:t>Desarrollador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2" custLinFactNeighborX="-5012" custLinFactNeighborY="953"/>
      <dgm:spPr/>
    </dgm:pt>
    <dgm:pt modelId="{9A7E2690-DE9C-4572-9BE5-B8C9A3B8BBB3}" type="pres">
      <dgm:prSet presAssocID="{78BFB295-8F5D-4286-B72B-79142F8F0E13}" presName="img" presStyleLbl="fgImgPlace1" presStyleIdx="0" presStyleCnt="2"/>
      <dgm:spPr>
        <a:blipFill>
          <a:blip xmlns:r="http://schemas.openxmlformats.org/officeDocument/2006/relationships" r:embed="rId1"/>
          <a:srcRect/>
          <a:stretch>
            <a:fillRect l="-4000" r="-4000"/>
          </a:stretch>
        </a:blipFill>
      </dgm:spPr>
    </dgm:pt>
    <dgm:pt modelId="{52D125D2-FCA7-4A2D-AB39-B6BD54F251F2}" type="pres">
      <dgm:prSet presAssocID="{78BFB295-8F5D-4286-B72B-79142F8F0E13}" presName="text" presStyleLbl="node1" presStyleIdx="0" presStyleCnt="2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2"/>
      <dgm:spPr/>
    </dgm:pt>
    <dgm:pt modelId="{3F97C059-D720-4D48-953F-B84D04D0BF79}" type="pres">
      <dgm:prSet presAssocID="{02A34BC0-F8BA-4A89-87A4-4F20079DFD06}" presName="img" presStyleLbl="fgImgPlace1" presStyleIdx="1" presStyleCnt="2"/>
      <dgm:spPr>
        <a:blipFill>
          <a:blip xmlns:r="http://schemas.openxmlformats.org/officeDocument/2006/relationships" r:embed="rId2"/>
          <a:srcRect/>
          <a:stretch>
            <a:fillRect l="-4000" r="-4000"/>
          </a:stretch>
        </a:blipFill>
      </dgm:spPr>
    </dgm:pt>
    <dgm:pt modelId="{CFFDF23F-D296-4CDF-8EE4-8A672559E207}" type="pres">
      <dgm:prSet presAssocID="{02A34BC0-F8BA-4A89-87A4-4F20079DFD06}" presName="text" presStyleLbl="node1" presStyleIdx="1" presStyleCnt="2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19738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800" kern="1200" dirty="0"/>
            <a:t>Keila Martínez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kern="1200" dirty="0"/>
            <a:t>Desarrollador </a:t>
          </a:r>
          <a:endParaRPr lang="es-CL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kern="1200" dirty="0"/>
            <a:t>Desarrollador</a:t>
          </a:r>
          <a:endParaRPr lang="es-CL" sz="3000" kern="1200" dirty="0"/>
        </a:p>
      </dsp:txBody>
      <dsp:txXfrm>
        <a:off x="1733817" y="19738"/>
        <a:ext cx="5899676" cy="2071186"/>
      </dsp:txXfrm>
    </dsp:sp>
    <dsp:sp modelId="{9A7E2690-DE9C-4572-9BE5-B8C9A3B8BBB3}">
      <dsp:nvSpPr>
        <dsp:cNvPr id="0" name=""/>
        <dsp:cNvSpPr/>
      </dsp:nvSpPr>
      <dsp:spPr>
        <a:xfrm>
          <a:off x="207118" y="207118"/>
          <a:ext cx="1526698" cy="16569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2278305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800" kern="1200" dirty="0"/>
            <a:t>Luis García de la huerta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kern="1200" dirty="0"/>
            <a:t>Líder de proyecto</a:t>
          </a:r>
          <a:endParaRPr lang="es-CL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kern="1200" dirty="0"/>
            <a:t>Desarrollador</a:t>
          </a:r>
          <a:endParaRPr lang="es-CL" sz="3000" kern="1200" dirty="0"/>
        </a:p>
      </dsp:txBody>
      <dsp:txXfrm>
        <a:off x="1733817" y="2278305"/>
        <a:ext cx="5899676" cy="2071186"/>
      </dsp:txXfrm>
    </dsp:sp>
    <dsp:sp modelId="{3F97C059-D720-4D48-953F-B84D04D0BF79}">
      <dsp:nvSpPr>
        <dsp:cNvPr id="0" name=""/>
        <dsp:cNvSpPr/>
      </dsp:nvSpPr>
      <dsp:spPr>
        <a:xfrm>
          <a:off x="207118" y="2485423"/>
          <a:ext cx="1526698" cy="16569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l="-4000" r="-4000"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693534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06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4660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655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6287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591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3321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2899179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540524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449066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67109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388100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580039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132543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476133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69229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104100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C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47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</a:t>
            </a:r>
            <a:r>
              <a:rPr lang="es-MX" sz="4400" dirty="0" err="1"/>
              <a:t>FastTicket</a:t>
            </a:r>
            <a:r>
              <a:rPr lang="es-MX" sz="4400" dirty="0"/>
              <a:t>”</a:t>
            </a:r>
          </a:p>
          <a:p>
            <a:pPr algn="ctr"/>
            <a:r>
              <a:rPr lang="es-MX" sz="2400" dirty="0"/>
              <a:t>PRESENTACIÓN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58891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512065" y="26014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Situación Actual</a:t>
            </a:r>
          </a:p>
          <a:p>
            <a:pPr lvl="0" algn="ctr"/>
            <a:endParaRPr lang="es-MX" u="sng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CL" sz="1400" dirty="0"/>
              <a:t>.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236FAA2-272D-4A1A-9D0D-392CD9B1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178" y="2887115"/>
            <a:ext cx="260843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soporte técnico del hotel se gestiona de manera informal (llamadas, mensajes, avisos verbales).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Esto genera pérdida de trazabilidad, duplicación de problemas y tiempos de respuesta elevados.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F89785DF-19E1-43E2-B459-F5A5759B2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767" y="3073396"/>
            <a:ext cx="35873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Desarrollar un sistema de tickets inteligente que centralice la gestión de incidencias.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Incorporar un módulo de IA para sugerir soluciones y priorizar casos críticos.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Mejorar la comunicación entre usuarios y soporte técnico, optimizando tiempos de resolución.</a:t>
            </a:r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0" y="362572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Desarrollar un sistema de tickets de soporte inteligente para el hotel, que centralice la gestión de incidencias técnicas y utilice IA para sugerir soluciones y priorizar casos.</a:t>
            </a:r>
            <a:r>
              <a:rPr lang="es-MX" dirty="0"/>
              <a:t>.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281995"/>
            <a:ext cx="10962967" cy="2416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F96235F-9831-4A8E-843C-BBD71381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4869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 un sistema de tickets que permita registrar, gestionar y dar seguimiento a las incidencias.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Diseñar el modelo de datos en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Supabase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(PostgreSQL) con migraciones controladas.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 autenticación y roles con políticas de seguridad (RLS).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Desarrollar CRUD de tickets en Next.js.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Construir un panel de métricas en tiempo real (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Integrar IA con sugerencias y clasificación automática de prioridad.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Documentar, probar y desplegar el sistema en la nube (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Supabase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-136187" y="71936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06E8F06-EB55-4EBF-AC17-500A58748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24833"/>
              </p:ext>
            </p:extLst>
          </p:nvPr>
        </p:nvGraphicFramePr>
        <p:xfrm>
          <a:off x="877077" y="1343340"/>
          <a:ext cx="9846212" cy="49902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1981">
                  <a:extLst>
                    <a:ext uri="{9D8B030D-6E8A-4147-A177-3AD203B41FA5}">
                      <a16:colId xmlns:a16="http://schemas.microsoft.com/office/drawing/2014/main" val="1257964160"/>
                    </a:ext>
                  </a:extLst>
                </a:gridCol>
                <a:gridCol w="468793">
                  <a:extLst>
                    <a:ext uri="{9D8B030D-6E8A-4147-A177-3AD203B41FA5}">
                      <a16:colId xmlns:a16="http://schemas.microsoft.com/office/drawing/2014/main" val="2169085038"/>
                    </a:ext>
                  </a:extLst>
                </a:gridCol>
                <a:gridCol w="455769">
                  <a:extLst>
                    <a:ext uri="{9D8B030D-6E8A-4147-A177-3AD203B41FA5}">
                      <a16:colId xmlns:a16="http://schemas.microsoft.com/office/drawing/2014/main" val="178009418"/>
                    </a:ext>
                  </a:extLst>
                </a:gridCol>
                <a:gridCol w="455769">
                  <a:extLst>
                    <a:ext uri="{9D8B030D-6E8A-4147-A177-3AD203B41FA5}">
                      <a16:colId xmlns:a16="http://schemas.microsoft.com/office/drawing/2014/main" val="4158138223"/>
                    </a:ext>
                  </a:extLst>
                </a:gridCol>
                <a:gridCol w="455769">
                  <a:extLst>
                    <a:ext uri="{9D8B030D-6E8A-4147-A177-3AD203B41FA5}">
                      <a16:colId xmlns:a16="http://schemas.microsoft.com/office/drawing/2014/main" val="2622519856"/>
                    </a:ext>
                  </a:extLst>
                </a:gridCol>
                <a:gridCol w="455769">
                  <a:extLst>
                    <a:ext uri="{9D8B030D-6E8A-4147-A177-3AD203B41FA5}">
                      <a16:colId xmlns:a16="http://schemas.microsoft.com/office/drawing/2014/main" val="2094203468"/>
                    </a:ext>
                  </a:extLst>
                </a:gridCol>
                <a:gridCol w="455769">
                  <a:extLst>
                    <a:ext uri="{9D8B030D-6E8A-4147-A177-3AD203B41FA5}">
                      <a16:colId xmlns:a16="http://schemas.microsoft.com/office/drawing/2014/main" val="4187822778"/>
                    </a:ext>
                  </a:extLst>
                </a:gridCol>
                <a:gridCol w="455769">
                  <a:extLst>
                    <a:ext uri="{9D8B030D-6E8A-4147-A177-3AD203B41FA5}">
                      <a16:colId xmlns:a16="http://schemas.microsoft.com/office/drawing/2014/main" val="3144772297"/>
                    </a:ext>
                  </a:extLst>
                </a:gridCol>
                <a:gridCol w="455769">
                  <a:extLst>
                    <a:ext uri="{9D8B030D-6E8A-4147-A177-3AD203B41FA5}">
                      <a16:colId xmlns:a16="http://schemas.microsoft.com/office/drawing/2014/main" val="2173397928"/>
                    </a:ext>
                  </a:extLst>
                </a:gridCol>
                <a:gridCol w="468793">
                  <a:extLst>
                    <a:ext uri="{9D8B030D-6E8A-4147-A177-3AD203B41FA5}">
                      <a16:colId xmlns:a16="http://schemas.microsoft.com/office/drawing/2014/main" val="1478557481"/>
                    </a:ext>
                  </a:extLst>
                </a:gridCol>
                <a:gridCol w="468793">
                  <a:extLst>
                    <a:ext uri="{9D8B030D-6E8A-4147-A177-3AD203B41FA5}">
                      <a16:colId xmlns:a16="http://schemas.microsoft.com/office/drawing/2014/main" val="1906188222"/>
                    </a:ext>
                  </a:extLst>
                </a:gridCol>
                <a:gridCol w="455769">
                  <a:extLst>
                    <a:ext uri="{9D8B030D-6E8A-4147-A177-3AD203B41FA5}">
                      <a16:colId xmlns:a16="http://schemas.microsoft.com/office/drawing/2014/main" val="2935954884"/>
                    </a:ext>
                  </a:extLst>
                </a:gridCol>
                <a:gridCol w="455769">
                  <a:extLst>
                    <a:ext uri="{9D8B030D-6E8A-4147-A177-3AD203B41FA5}">
                      <a16:colId xmlns:a16="http://schemas.microsoft.com/office/drawing/2014/main" val="638849623"/>
                    </a:ext>
                  </a:extLst>
                </a:gridCol>
                <a:gridCol w="455769">
                  <a:extLst>
                    <a:ext uri="{9D8B030D-6E8A-4147-A177-3AD203B41FA5}">
                      <a16:colId xmlns:a16="http://schemas.microsoft.com/office/drawing/2014/main" val="3392283641"/>
                    </a:ext>
                  </a:extLst>
                </a:gridCol>
                <a:gridCol w="455769">
                  <a:extLst>
                    <a:ext uri="{9D8B030D-6E8A-4147-A177-3AD203B41FA5}">
                      <a16:colId xmlns:a16="http://schemas.microsoft.com/office/drawing/2014/main" val="583037191"/>
                    </a:ext>
                  </a:extLst>
                </a:gridCol>
                <a:gridCol w="455769">
                  <a:extLst>
                    <a:ext uri="{9D8B030D-6E8A-4147-A177-3AD203B41FA5}">
                      <a16:colId xmlns:a16="http://schemas.microsoft.com/office/drawing/2014/main" val="3764662903"/>
                    </a:ext>
                  </a:extLst>
                </a:gridCol>
                <a:gridCol w="442750">
                  <a:extLst>
                    <a:ext uri="{9D8B030D-6E8A-4147-A177-3AD203B41FA5}">
                      <a16:colId xmlns:a16="http://schemas.microsoft.com/office/drawing/2014/main" val="3389860657"/>
                    </a:ext>
                  </a:extLst>
                </a:gridCol>
                <a:gridCol w="222168">
                  <a:extLst>
                    <a:ext uri="{9D8B030D-6E8A-4147-A177-3AD203B41FA5}">
                      <a16:colId xmlns:a16="http://schemas.microsoft.com/office/drawing/2014/main" val="603437933"/>
                    </a:ext>
                  </a:extLst>
                </a:gridCol>
                <a:gridCol w="455769">
                  <a:extLst>
                    <a:ext uri="{9D8B030D-6E8A-4147-A177-3AD203B41FA5}">
                      <a16:colId xmlns:a16="http://schemas.microsoft.com/office/drawing/2014/main" val="288827339"/>
                    </a:ext>
                  </a:extLst>
                </a:gridCol>
                <a:gridCol w="455769">
                  <a:extLst>
                    <a:ext uri="{9D8B030D-6E8A-4147-A177-3AD203B41FA5}">
                      <a16:colId xmlns:a16="http://schemas.microsoft.com/office/drawing/2014/main" val="2139617281"/>
                    </a:ext>
                  </a:extLst>
                </a:gridCol>
                <a:gridCol w="222168">
                  <a:extLst>
                    <a:ext uri="{9D8B030D-6E8A-4147-A177-3AD203B41FA5}">
                      <a16:colId xmlns:a16="http://schemas.microsoft.com/office/drawing/2014/main" val="266800432"/>
                    </a:ext>
                  </a:extLst>
                </a:gridCol>
              </a:tblGrid>
              <a:tr h="680446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Actividad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Fase 1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Fase 2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Fase 3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07941"/>
                  </a:ext>
                </a:extLst>
              </a:tr>
              <a:tr h="14626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1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2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3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4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5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6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7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8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9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10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11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12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13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14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15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16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17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S 18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4516548"/>
                  </a:ext>
                </a:extLst>
              </a:tr>
              <a:tr h="3748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900">
                          <a:effectLst/>
                        </a:rPr>
                        <a:t>Levantamiento de requerimientos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 dirty="0">
                          <a:effectLst/>
                        </a:rPr>
                        <a:t> </a:t>
                      </a:r>
                      <a:endParaRPr lang="es-C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9373309"/>
                  </a:ext>
                </a:extLst>
              </a:tr>
              <a:tr h="223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900">
                          <a:effectLst/>
                        </a:rPr>
                        <a:t>Prototipo en Figma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7717091"/>
                  </a:ext>
                </a:extLst>
              </a:tr>
              <a:tr h="601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900">
                          <a:effectLst/>
                        </a:rPr>
                        <a:t>Modelo de datos + Migraciones (Supabase + Drizzle)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2088284"/>
                  </a:ext>
                </a:extLst>
              </a:tr>
              <a:tr h="299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900">
                          <a:effectLst/>
                        </a:rPr>
                        <a:t>Módulo CRUD de tickets (Next.js)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140093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900">
                          <a:effectLst/>
                        </a:rPr>
                        <a:t>Autenticación y roles (Supabase Auth + RLS)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2549876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900">
                          <a:effectLst/>
                        </a:rPr>
                        <a:t>Dashboard (Next.js + TailwindCSS)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 dirty="0">
                          <a:effectLst/>
                        </a:rPr>
                        <a:t> </a:t>
                      </a:r>
                      <a:endParaRPr lang="es-C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3250337"/>
                  </a:ext>
                </a:extLst>
              </a:tr>
              <a:tr h="3748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900">
                          <a:effectLst/>
                        </a:rPr>
                        <a:t>Integración IA (cosine similarity)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9789020"/>
                  </a:ext>
                </a:extLst>
              </a:tr>
              <a:tr h="526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900">
                          <a:effectLst/>
                        </a:rPr>
                        <a:t>Pruebas (unitarias, integración, usabilidad)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681103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900">
                          <a:effectLst/>
                        </a:rPr>
                        <a:t>Documentación técnica + Manual de usuario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4812088"/>
                  </a:ext>
                </a:extLst>
              </a:tr>
              <a:tr h="3748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900">
                          <a:effectLst/>
                        </a:rPr>
                        <a:t>Deploy en Vercel + Supabase Cloud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900">
                          <a:effectLst/>
                        </a:rPr>
                        <a:t>x</a:t>
                      </a:r>
                      <a:endParaRPr lang="es-C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915" marR="28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900" dirty="0">
                          <a:effectLst/>
                        </a:rPr>
                        <a:t> </a:t>
                      </a:r>
                      <a:endParaRPr lang="es-C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7741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166</TotalTime>
  <Words>571</Words>
  <Application>Microsoft Office PowerPoint</Application>
  <PresentationFormat>Panorámica</PresentationFormat>
  <Paragraphs>259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Sala de reuniones 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CETECOM</cp:lastModifiedBy>
  <cp:revision>10</cp:revision>
  <dcterms:created xsi:type="dcterms:W3CDTF">2023-10-28T21:12:11Z</dcterms:created>
  <dcterms:modified xsi:type="dcterms:W3CDTF">2025-09-03T23:59:45Z</dcterms:modified>
</cp:coreProperties>
</file>