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hSoMwRbISEZ2a5O3LGhkMAM5Gt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A9EBD0-D2BD-465F-8CFF-EC49333550D9}">
  <a:tblStyle styleId="{F5A9EBD0-D2BD-465F-8CFF-EC49333550D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jp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“ClawBoard”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Plataforma de Organización Académica para Estudiantes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6" y="1710819"/>
            <a:ext cx="7633494" cy="4349491"/>
            <a:chOff x="0" y="0"/>
            <a:chExt cx="7633494" cy="4349491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494" cy="207118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733817" y="0"/>
              <a:ext cx="5899676" cy="2071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b="0" i="0" lang="es-CL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Patricia Piñones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79400" lvl="1" marL="285750" marR="0" rtl="0" algn="l">
                <a:lnSpc>
                  <a:spcPct val="90000"/>
                </a:lnSpc>
                <a:spcBef>
                  <a:spcPts val="140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Char char="•"/>
              </a:pPr>
              <a:r>
                <a:rPr b="0" i="0" lang="es-CL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Líder de proyecto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79400" lvl="1" marL="285750" marR="0" rtl="0" algn="l">
                <a:lnSpc>
                  <a:spcPct val="90000"/>
                </a:lnSpc>
                <a:spcBef>
                  <a:spcPts val="465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Char char="•"/>
              </a:pPr>
              <a:r>
                <a:rPr b="0" i="0" lang="es-CL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Back-end/Front-end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07118" y="207118"/>
              <a:ext cx="1526698" cy="1656949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2278305"/>
              <a:ext cx="7633494" cy="207118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733817" y="2278305"/>
              <a:ext cx="5899676" cy="2071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Calibri"/>
                <a:buNone/>
              </a:pPr>
              <a:r>
                <a:rPr b="0" i="0" lang="es-CL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Gabriel Serrano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79400" lvl="1" marL="285750" marR="0" rtl="0" algn="l">
                <a:lnSpc>
                  <a:spcPct val="90000"/>
                </a:lnSpc>
                <a:spcBef>
                  <a:spcPts val="140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Char char="•"/>
              </a:pPr>
              <a:r>
                <a:rPr b="0" i="0" lang="es-CL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Coordinador de proyecto</a:t>
              </a:r>
              <a:endParaRPr b="0" i="0" sz="3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79400" lvl="1" marL="285750" marR="0" rtl="0" algn="l">
                <a:lnSpc>
                  <a:spcPct val="90000"/>
                </a:lnSpc>
                <a:spcBef>
                  <a:spcPts val="465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Char char="•"/>
              </a:pPr>
              <a:r>
                <a:rPr b="0" i="0" lang="es-CL" sz="3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Back-end/Front-end</a:t>
              </a:r>
              <a:endPara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207118" y="2485423"/>
              <a:ext cx="1526698" cy="1656949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35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“ClawBoard”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0" name="Google Shape;100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1" name="Google Shape;101;p2" title="1737916109014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2625" y="4211725"/>
            <a:ext cx="1609875" cy="169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" title="Imagen de WhatsApp 2025-09-05 a las 16.03.32_4c655d86.jpg"/>
          <p:cNvPicPr preferRelativeResize="0"/>
          <p:nvPr/>
        </p:nvPicPr>
        <p:blipFill rotWithShape="1">
          <a:blip r:embed="rId5">
            <a:alphaModFix/>
          </a:blip>
          <a:srcRect b="17945" l="0" r="0" t="33194"/>
          <a:stretch/>
        </p:blipFill>
        <p:spPr>
          <a:xfrm rot="-5400000">
            <a:off x="4249225" y="2040950"/>
            <a:ext cx="1656000" cy="1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ClawBoard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1" name="Google Shape;111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Estudiantes usan múltiples herramientas para sus apuntes.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Pérdida de información.</a:t>
            </a:r>
            <a:b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Mala coordinación entre plataformas.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ClawBoard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Plataforma centralizada, intuitiva y colaborativa para estudiantes.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Integra módulos de notas, archivos, calendario, recordatorios, flashcards, Pomodoro y tareas/kanban en un solo espacio.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Favorece la productividad y el aprendizaje activo</a:t>
            </a:r>
            <a:r>
              <a:rPr b="0" i="0" lang="es-CL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8" name="Google Shape;1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“ClawBoard”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" name="Google Shape;121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4"/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web que centralice la organización académica de los estudiantes, mejorando su productividad y gestión del tiempo.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sistema de gestión de usuarios con roles (Admin/Alumno).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módulos para notas, almacenamiento de archivos y calendario académico.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Incorporar funcionalidades de apoyo al estudio (flashcards, Pomodoro, kanban).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Garantizar la seguridad y confiabilidad del sistema mediante autenticación y respaldo de datos.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Fomentar la colaboración entre estudiantes mediante acceso compartido a recursos.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“ClawBoard”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1" y="777806"/>
            <a:ext cx="12192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L" sz="16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 Utilizar cronograma de inicio, indicando el cumplimiento al término del proyecto </a:t>
            </a:r>
            <a:endParaRPr b="0" i="0" sz="1000" u="none" cap="none" strike="noStrike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33" name="Google Shape;133;p5"/>
          <p:cNvGraphicFramePr/>
          <p:nvPr/>
        </p:nvGraphicFramePr>
        <p:xfrm>
          <a:off x="2805763" y="16903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{F5A9EBD0-D2BD-465F-8CFF-EC49333550D9}</a:tableStyleId>
              </a:tblPr>
              <a:tblGrid>
                <a:gridCol w="857875"/>
                <a:gridCol w="340350"/>
                <a:gridCol w="331475"/>
                <a:gridCol w="332100"/>
                <a:gridCol w="334000"/>
                <a:gridCol w="332100"/>
                <a:gridCol w="332100"/>
                <a:gridCol w="332100"/>
                <a:gridCol w="332100"/>
                <a:gridCol w="332100"/>
                <a:gridCol w="332100"/>
                <a:gridCol w="332100"/>
                <a:gridCol w="332100"/>
                <a:gridCol w="333375"/>
                <a:gridCol w="283900"/>
                <a:gridCol w="382850"/>
                <a:gridCol w="4450"/>
                <a:gridCol w="328925"/>
                <a:gridCol w="333375"/>
                <a:gridCol w="333375"/>
                <a:gridCol w="0"/>
              </a:tblGrid>
              <a:tr h="186700">
                <a:tc row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E2EFD9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FF2CC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solidFill>
                      <a:srgbClr val="FBE5D5"/>
                    </a:solidFill>
                  </a:tcPr>
                </a:tc>
                <a:tc hMerge="1"/>
                <a:tc hMerge="1"/>
                <a:tc hMerge="1"/>
              </a:tr>
              <a:tr h="1924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86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de software / Análisis de requerimientos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924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Arquitectura y BD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86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s-CL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Seguridad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86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Gestión académica pt. 1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86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Gestión académica pt. 2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86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Gestión académica pt. 3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86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Integración del sistema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86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Soporte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86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1867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Cierre proyecto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es-CL" sz="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