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4"/>
  </p:notesMasterIdLst>
  <p:sldIdLst>
    <p:sldId id="256" r:id="rId2"/>
    <p:sldId id="258" r:id="rId3"/>
    <p:sldId id="259" r:id="rId4"/>
    <p:sldId id="257" r:id="rId5"/>
    <p:sldId id="260" r:id="rId6"/>
    <p:sldId id="263" r:id="rId7"/>
    <p:sldId id="264" r:id="rId8"/>
    <p:sldId id="265" r:id="rId9"/>
    <p:sldId id="267" r:id="rId10"/>
    <p:sldId id="271" r:id="rId11"/>
    <p:sldId id="269" r:id="rId12"/>
    <p:sldId id="268" r:id="rId13"/>
    <p:sldId id="270" r:id="rId14"/>
    <p:sldId id="291" r:id="rId15"/>
    <p:sldId id="274" r:id="rId16"/>
    <p:sldId id="303" r:id="rId17"/>
    <p:sldId id="277" r:id="rId18"/>
    <p:sldId id="275" r:id="rId19"/>
    <p:sldId id="276" r:id="rId20"/>
    <p:sldId id="278" r:id="rId21"/>
    <p:sldId id="279" r:id="rId22"/>
    <p:sldId id="281" r:id="rId23"/>
    <p:sldId id="280" r:id="rId24"/>
    <p:sldId id="273" r:id="rId25"/>
    <p:sldId id="289" r:id="rId26"/>
    <p:sldId id="283" r:id="rId27"/>
    <p:sldId id="284" r:id="rId28"/>
    <p:sldId id="285" r:id="rId29"/>
    <p:sldId id="293" r:id="rId30"/>
    <p:sldId id="294" r:id="rId31"/>
    <p:sldId id="292" r:id="rId32"/>
    <p:sldId id="290" r:id="rId33"/>
    <p:sldId id="300" r:id="rId34"/>
    <p:sldId id="296" r:id="rId35"/>
    <p:sldId id="301" r:id="rId36"/>
    <p:sldId id="297" r:id="rId37"/>
    <p:sldId id="295" r:id="rId38"/>
    <p:sldId id="298" r:id="rId39"/>
    <p:sldId id="287" r:id="rId40"/>
    <p:sldId id="286" r:id="rId41"/>
    <p:sldId id="299" r:id="rId42"/>
    <p:sldId id="302" r:id="rId4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9EF"/>
    <a:srgbClr val="74705D"/>
    <a:srgbClr val="FAB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0104" autoAdjust="0"/>
  </p:normalViewPr>
  <p:slideViewPr>
    <p:cSldViewPr snapToGrid="0">
      <p:cViewPr varScale="1">
        <p:scale>
          <a:sx n="105" d="100"/>
          <a:sy n="105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7233-59DC-4EAA-91FD-42802FD1F85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E856C-7529-437E-B8E7-2D5E9D5818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09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Firma,</a:t>
            </a:r>
            <a:r>
              <a:rPr lang="es-ES" baseline="0" dirty="0" smtClean="0"/>
              <a:t> contrato, tipo son términos equivalentes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519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Declaramos</a:t>
            </a:r>
            <a:r>
              <a:rPr lang="es-ES" baseline="0" dirty="0" smtClean="0"/>
              <a:t> con los datos de la firma de la función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219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Hablar sobre</a:t>
            </a:r>
            <a:r>
              <a:rPr lang="es-ES" baseline="0" dirty="0" smtClean="0"/>
              <a:t> el tipo de retorno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083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rgbClr val="FFFFFF"/>
                </a:solidFill>
                <a:latin typeface="Arial" panose="020B0604020202020204" pitchFamily="34" charset="0"/>
                <a:ea typeface="Corsiva"/>
                <a:cs typeface="Arial" panose="020B0604020202020204" pitchFamily="34" charset="0"/>
                <a:sym typeface="Corsiva"/>
              </a:rPr>
              <a:t>f(x) = x × 5 + 3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(Regla de memoria: el de los lambdas tiene la flecha a la derecha, los otros a la izquierda)</a:t>
            </a:r>
            <a:endParaRPr lang="es-ES" sz="1200" i="1" dirty="0" smtClean="0">
              <a:solidFill>
                <a:srgbClr val="92D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072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Hablar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attacked</a:t>
            </a:r>
            <a:r>
              <a:rPr lang="es-ES" baseline="0" dirty="0" smtClean="0"/>
              <a:t> antes de revelar el HEAL roto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i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“la función parámetro (el ACTION) ha de pasar un </a:t>
            </a:r>
            <a:r>
              <a:rPr lang="es-AR" sz="1200" i="1" dirty="0" err="1" smtClean="0">
                <a:solidFill>
                  <a:srgbClr val="66D9E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Character</a:t>
            </a:r>
            <a:r>
              <a:rPr lang="es-AR" sz="1200" i="1" dirty="0" smtClean="0">
                <a:solidFill>
                  <a:srgbClr val="66D9E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sz="1200" i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por parámetro, por lo que el parámetro “</a:t>
            </a:r>
            <a:r>
              <a:rPr lang="es-AR" sz="1200" i="1" dirty="0" err="1" smtClean="0">
                <a:solidFill>
                  <a:srgbClr val="66D9E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attacked</a:t>
            </a:r>
            <a:r>
              <a:rPr lang="es-AR" sz="1200" i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” de la lambda ha de ser un </a:t>
            </a:r>
            <a:r>
              <a:rPr lang="es-AR" sz="1200" i="1" dirty="0" err="1" smtClean="0">
                <a:solidFill>
                  <a:srgbClr val="66D9E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Character</a:t>
            </a:r>
            <a:r>
              <a:rPr lang="es-AR" sz="1200" i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”.</a:t>
            </a: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65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Subscripcion</a:t>
            </a:r>
            <a:r>
              <a:rPr lang="es-ES" dirty="0" smtClean="0"/>
              <a:t> a la revista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063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Null</a:t>
            </a:r>
            <a:r>
              <a:rPr lang="es-ES" dirty="0" smtClean="0"/>
              <a:t> </a:t>
            </a:r>
            <a:r>
              <a:rPr lang="es-ES" dirty="0" err="1" smtClean="0"/>
              <a:t>events</a:t>
            </a:r>
            <a:r>
              <a:rPr lang="es-ES" dirty="0" smtClean="0"/>
              <a:t> y delegate {}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973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E856C-7529-437E-B8E7-2D5E9D581883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96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263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03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33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144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06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733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955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4705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19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215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4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0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7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521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83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947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952FA4-FB2A-4767-AB09-ADAAE937E5D4}" type="datetimeFigureOut">
              <a:rPr lang="es-AR" smtClean="0"/>
              <a:t>18/3/2018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1BF2D4-A021-4F49-84FE-F6A852AA073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595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107688"/>
            <a:ext cx="9440034" cy="1828801"/>
          </a:xfrm>
        </p:spPr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</a:t>
            </a:r>
            <a:b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 1</a:t>
            </a:r>
            <a:endParaRPr lang="es-A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823349"/>
            <a:ext cx="9440034" cy="2159440"/>
          </a:xfrm>
        </p:spPr>
        <p:txBody>
          <a:bodyPr>
            <a:noAutofit/>
          </a:bodyPr>
          <a:lstStyle/>
          <a:p>
            <a:r>
              <a:rPr lang="es-E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endParaRPr lang="es-E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</a:p>
          <a:p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4209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</p:spTree>
    <p:extLst>
      <p:ext uri="{BB962C8B-B14F-4D97-AF65-F5344CB8AC3E}">
        <p14:creationId xmlns:p14="http://schemas.microsoft.com/office/powerpoint/2010/main" val="31075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93618"/>
            <a:ext cx="6585857" cy="6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>
            <a:normAutofit/>
          </a:bodyPr>
          <a:lstStyle/>
          <a:p>
            <a:r>
              <a:rPr lang="es-ES" sz="4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¿Para qué me sirve?</a:t>
            </a:r>
            <a:endParaRPr lang="es-AR" sz="44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190" y="2473234"/>
            <a:ext cx="10424160" cy="4127863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32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Los </a:t>
            </a:r>
            <a:r>
              <a:rPr lang="es-AR" sz="3200" dirty="0" err="1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delegates</a:t>
            </a:r>
            <a:r>
              <a:rPr lang="es-AR" sz="32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se usan (entre </a:t>
            </a:r>
            <a:r>
              <a:rPr lang="es-AR" sz="32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otros) para </a:t>
            </a:r>
            <a:r>
              <a:rPr lang="es-AR" sz="3200" u="sng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definir comportamiento no especificado en un </a:t>
            </a:r>
            <a:r>
              <a:rPr lang="es-AR" sz="3200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método </a:t>
            </a:r>
            <a:r>
              <a:rPr lang="es-AR" sz="32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y</a:t>
            </a:r>
            <a:r>
              <a:rPr lang="es-AR" sz="3200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/o</a:t>
            </a:r>
            <a:r>
              <a:rPr lang="es-AR" sz="3200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3200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retrasar la ejecución de una función.</a:t>
            </a:r>
            <a:endParaRPr lang="es-ES" sz="3200" dirty="0" smtClean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32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</p:spTree>
    <p:extLst>
      <p:ext uri="{BB962C8B-B14F-4D97-AF65-F5344CB8AC3E}">
        <p14:creationId xmlns:p14="http://schemas.microsoft.com/office/powerpoint/2010/main" val="40577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8"/>
          <p:cNvSpPr/>
          <p:nvPr/>
        </p:nvSpPr>
        <p:spPr>
          <a:xfrm>
            <a:off x="6471954" y="1230707"/>
            <a:ext cx="5571273" cy="5450567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859" y="295185"/>
            <a:ext cx="10498778" cy="1040980"/>
          </a:xfrm>
        </p:spPr>
        <p:txBody>
          <a:bodyPr>
            <a:normAutofit fontScale="90000"/>
          </a:bodyPr>
          <a:lstStyle/>
          <a:p>
            <a:pPr algn="l"/>
            <a:r>
              <a:rPr lang="es-ES" sz="4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¿Para qué me sirve?</a:t>
            </a:r>
            <a:br>
              <a:rPr lang="es-ES" sz="4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31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 DELEGATES</a:t>
            </a:r>
            <a:r>
              <a:rPr lang="es-ES" sz="31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31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s-ES" sz="3100" b="1" i="1" dirty="0" smtClean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 DELEGATES</a:t>
            </a:r>
            <a:endParaRPr lang="es-AR" sz="3100" b="1" i="1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25" y="124719"/>
            <a:ext cx="3798080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1" name="Shape 88"/>
          <p:cNvSpPr/>
          <p:nvPr/>
        </p:nvSpPr>
        <p:spPr>
          <a:xfrm>
            <a:off x="275722" y="1254034"/>
            <a:ext cx="5571273" cy="5450567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52" y="1347827"/>
            <a:ext cx="52948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Input.GetMouseButtonDown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0,25f))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Stumble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s-ES" sz="1400" dirty="0" smtClean="0">
              <a:solidFill>
                <a:srgbClr val="66D9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TakeDamage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-=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Stumble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1623" y="1441622"/>
            <a:ext cx="50770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4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Input.GetMouseButtonDown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TakeDamage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-=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maxHP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0,25f)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Stumble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s-ES" sz="1400" dirty="0" smtClean="0">
              <a:solidFill>
                <a:srgbClr val="66D9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Stumble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0706" y="2952206"/>
            <a:ext cx="181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IF dentro del 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pregunto todo el tiempo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5627" y="3355825"/>
            <a:ext cx="1814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IF dentro del 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establezco solamente cuando la vida cambia y me olvido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0706" y="2843784"/>
            <a:ext cx="1814926" cy="156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19711" y="3174178"/>
            <a:ext cx="1814926" cy="2540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8"/>
          <p:cNvSpPr/>
          <p:nvPr/>
        </p:nvSpPr>
        <p:spPr>
          <a:xfrm>
            <a:off x="6471954" y="1230707"/>
            <a:ext cx="5571273" cy="5450567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858" y="295185"/>
            <a:ext cx="10569137" cy="1040980"/>
          </a:xfrm>
        </p:spPr>
        <p:txBody>
          <a:bodyPr>
            <a:normAutofit fontScale="90000"/>
          </a:bodyPr>
          <a:lstStyle/>
          <a:p>
            <a:pPr algn="l"/>
            <a:r>
              <a:rPr lang="es-ES" sz="4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¿Para qué me sirve?</a:t>
            </a:r>
            <a:br>
              <a:rPr lang="es-ES" sz="4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31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 DELEGATES</a:t>
            </a:r>
            <a:r>
              <a:rPr lang="es-ES" sz="31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3100" b="1" i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s-ES" sz="3100" b="1" i="1" dirty="0" smtClean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 DELEGATES</a:t>
            </a:r>
            <a:endParaRPr lang="es-AR" sz="3100" b="1" i="1" dirty="0"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25" y="124719"/>
            <a:ext cx="3798080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1" name="Shape 88"/>
          <p:cNvSpPr/>
          <p:nvPr/>
        </p:nvSpPr>
        <p:spPr>
          <a:xfrm>
            <a:off x="275722" y="1254034"/>
            <a:ext cx="5571273" cy="5450567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52" y="1441622"/>
            <a:ext cx="52948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CheatConsole</a:t>
            </a:r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CheckInput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SayHelloToMyLittleFriend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GodMode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ReloadingIsForLosers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InfiniteAmmo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MyHeadHurts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BigHeads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LookMomItsAUnicorn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NoGravity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GodMode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InfiniteAmmo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BigHeads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BizzareStuff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3214" y="5055159"/>
            <a:ext cx="2415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 cada chequeo tengo una cadena de 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comprobando 1 x 1</a:t>
            </a:r>
          </a:p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-Los comandos son fijos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0184" y="1336165"/>
            <a:ext cx="52948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CheatConsole</a:t>
            </a:r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_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Awake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_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commands.Add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SayHelloToMyLittleFriend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GodMode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_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commands.Add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ReloadingIsForLosers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InfiniteAmmo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_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commands.Add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MyHeadHurts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BigHeads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_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commands.Add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LookMomItsAUnicorn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BizzareStuff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CheckInput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commands.ContainsKey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_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]();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s-E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GodMode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InfiniteAmmo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BigHeads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BizzareStuff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8282" y="4470384"/>
            <a:ext cx="21058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-Solo necesito chequear si el comando existe (1 IF)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-Puedo agregar, quitar o modificar los comandos en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es-ES" sz="1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+ legible = + fácil de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debuggear</a:t>
            </a:r>
            <a:r>
              <a:rPr lang="es-E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8688" y="4983480"/>
            <a:ext cx="2490076" cy="15490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68282" y="4432157"/>
            <a:ext cx="2036714" cy="2100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endParaRPr lang="es-A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-Los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declaran un tipo de datos para funciones con una firma específica.</a:t>
            </a:r>
          </a:p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 ese tipo se pueden crear variables donde almacenar funciones, y pueden llamarse como funciones en si mismas: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variable(param1, param2);</a:t>
            </a:r>
          </a:p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-Pueden declararse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genéricos, pero estos no pueden ser utilizados hasta ser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tipados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 el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dos tipos genéricos: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&lt;T1, T2, …, TN&gt; para funciones que retornan siempre 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&lt;T1, T2, …, TR&gt; para funciones que retornan TR</a:t>
            </a:r>
          </a:p>
        </p:txBody>
      </p:sp>
    </p:spTree>
    <p:extLst>
      <p:ext uri="{BB962C8B-B14F-4D97-AF65-F5344CB8AC3E}">
        <p14:creationId xmlns:p14="http://schemas.microsoft.com/office/powerpoint/2010/main" val="3817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9" y="4241074"/>
            <a:ext cx="11025052" cy="2029097"/>
          </a:xfrm>
        </p:spPr>
        <p:txBody>
          <a:bodyPr>
            <a:noAutofit/>
          </a:bodyPr>
          <a:lstStyle/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-También llamadas “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anónimas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no están definidas con un nombre de función ni son miembros de una clase.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 definen como un “</a:t>
            </a:r>
            <a:r>
              <a:rPr lang="es-E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 función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que puede ser manipulado como cualquier otro objeto común.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 escriben y definen dentro de los métodos de clase.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944" y="1567541"/>
            <a:ext cx="8282758" cy="560386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(Tipo1 p1, …, </a:t>
            </a:r>
            <a:r>
              <a:rPr lang="es-E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TipoN</a:t>
            </a:r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Cuerpo de la función};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33897" y="2569029"/>
            <a:ext cx="356180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4075" y="2569029"/>
            <a:ext cx="356180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3897" y="2795451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de parámetros que recibe</a:t>
            </a:r>
            <a:endParaRPr lang="es-AR" dirty="0">
              <a:solidFill>
                <a:srgbClr val="66D9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4075" y="2795451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Cuerpo de la función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945" y="99539"/>
            <a:ext cx="9440034" cy="1296532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80830" y="1596368"/>
            <a:ext cx="5008602" cy="16763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EstoEsUnaFuncion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promedio,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nombre)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.Log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(nombre + “ tiene un promedio de: “ + </a:t>
            </a:r>
          </a:p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promedio);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80830" y="4598124"/>
            <a:ext cx="5095687" cy="16763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promedio,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nombre) =&gt;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.Log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(nombre + “ tiene un promedio de: “ +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promedio);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7557" y="3553096"/>
            <a:ext cx="0" cy="8447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Subtitle 2"/>
          <p:cNvSpPr txBox="1">
            <a:spLocks/>
          </p:cNvSpPr>
          <p:nvPr/>
        </p:nvSpPr>
        <p:spPr>
          <a:xfrm>
            <a:off x="6717489" y="1713411"/>
            <a:ext cx="4394648" cy="16763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OtraFuncion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600" dirty="0" err="1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ut)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ut;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6717489" y="4086496"/>
            <a:ext cx="3419288" cy="16763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dirty="0" err="1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sz="16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ut) 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ut;</a:t>
            </a:r>
          </a:p>
          <a:p>
            <a:pPr algn="l"/>
            <a:r>
              <a:rPr lang="es-E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286204" y="3091543"/>
            <a:ext cx="0" cy="8447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6994" y="1596368"/>
            <a:ext cx="0" cy="489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" y="2611527"/>
            <a:ext cx="2360023" cy="1751467"/>
          </a:xfrm>
        </p:spPr>
        <p:txBody>
          <a:bodyPr>
            <a:noAutofit/>
          </a:bodyPr>
          <a:lstStyle/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 =&gt;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+ y;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3093" y="1467395"/>
            <a:ext cx="9440034" cy="6863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(Tipo1 p1, …, </a:t>
            </a:r>
            <a:r>
              <a:rPr lang="es-E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TipoN</a:t>
            </a:r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Cuerpo de la función};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5611" y="2512777"/>
            <a:ext cx="256146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5611" y="4493977"/>
            <a:ext cx="256146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7531" y="2512777"/>
            <a:ext cx="0" cy="19812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14788" y="2512776"/>
            <a:ext cx="0" cy="19812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3695616" y="2512776"/>
            <a:ext cx="3393161" cy="31739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 =&gt;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.log(x+1);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.Log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(x-1);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486639" y="2487004"/>
            <a:ext cx="35324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6124" y="5783198"/>
            <a:ext cx="349649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06124" y="2487005"/>
            <a:ext cx="0" cy="32961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002616" y="2487004"/>
            <a:ext cx="0" cy="32961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/>
          <p:cNvSpPr txBox="1">
            <a:spLocks/>
          </p:cNvSpPr>
          <p:nvPr/>
        </p:nvSpPr>
        <p:spPr>
          <a:xfrm>
            <a:off x="256330" y="4810963"/>
            <a:ext cx="2458458" cy="17514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retorno:</a:t>
            </a:r>
          </a:p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4023645" y="5879701"/>
            <a:ext cx="2458458" cy="978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retorno:</a:t>
            </a:r>
          </a:p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8245844" y="2487004"/>
            <a:ext cx="3393161" cy="20069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 =&gt;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+ “: ” + y;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984616" y="2487004"/>
            <a:ext cx="35324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984616" y="2487004"/>
            <a:ext cx="0" cy="19812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517086" y="2487004"/>
            <a:ext cx="0" cy="19812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84616" y="4477267"/>
            <a:ext cx="35324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8521622" y="4608843"/>
            <a:ext cx="2458458" cy="17514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retorno:</a:t>
            </a:r>
          </a:p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7943" y="5259977"/>
            <a:ext cx="1079863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2942" y="6258339"/>
            <a:ext cx="1079863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10919" y="4998367"/>
            <a:ext cx="1079863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943480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" y="3474719"/>
            <a:ext cx="11782697" cy="2637755"/>
          </a:xfrm>
        </p:spPr>
        <p:txBody>
          <a:bodyPr>
            <a:noAutofit/>
          </a:bodyPr>
          <a:lstStyle/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-En ciertos casos se pueden omitir los tipos de los parámetros (forma 2). El compilador se encarga de discernir los correctos. Esto se llama </a:t>
            </a:r>
            <a:r>
              <a:rPr lang="es-E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Inferencia de tipos</a:t>
            </a:r>
            <a:r>
              <a:rPr lang="es-E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s-E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-Si la función cuenta con un solo parámetro, y los tipos pueden omitirse, también se pueden omitir los paréntesis (forma 3)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7714" y="1088571"/>
            <a:ext cx="9440034" cy="19811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(Tipo1 p1, …, </a:t>
            </a:r>
            <a:r>
              <a:rPr lang="es-ES" sz="28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TipoN</a:t>
            </a:r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/*Cuerpo de la función*/};</a:t>
            </a:r>
          </a:p>
          <a:p>
            <a:pPr algn="l"/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(p1, …, </a:t>
            </a:r>
            <a:r>
              <a:rPr lang="es-ES" sz="28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/*Cuerpo de la función*/}</a:t>
            </a:r>
          </a:p>
          <a:p>
            <a:pPr algn="l"/>
            <a:r>
              <a:rPr lang="es-ES" sz="28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/*Cuerpo de la función*/ }</a:t>
            </a:r>
          </a:p>
        </p:txBody>
      </p:sp>
    </p:spTree>
    <p:extLst>
      <p:ext uri="{BB962C8B-B14F-4D97-AF65-F5344CB8AC3E}">
        <p14:creationId xmlns:p14="http://schemas.microsoft.com/office/powerpoint/2010/main" val="15473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943480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" y="3474719"/>
            <a:ext cx="11782697" cy="2637755"/>
          </a:xfrm>
        </p:spPr>
        <p:txBody>
          <a:bodyPr>
            <a:noAutofit/>
          </a:bodyPr>
          <a:lstStyle/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 forma similar, si el cuerpo tiene una sola línea, pueden obviarse las llaves 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r>
              <a:rPr lang="es-E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el </a:t>
            </a:r>
            <a:r>
              <a:rPr lang="es-ES" dirty="0" err="1" smtClean="0">
                <a:solidFill>
                  <a:srgbClr val="66D9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 manera que </a:t>
            </a:r>
            <a:r>
              <a:rPr lang="es-ES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tipo de retorno será el tipo de la expresión de la única línea de la función.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7714" y="1306286"/>
            <a:ext cx="9440034" cy="11713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(Tipo1 p1, …, </a:t>
            </a:r>
            <a:r>
              <a:rPr lang="es-ES" sz="28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TipoN</a:t>
            </a:r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/*Cuerpo de la función*/};</a:t>
            </a:r>
          </a:p>
          <a:p>
            <a:pPr algn="l"/>
            <a:r>
              <a:rPr lang="es-ES" sz="28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(Tipo1 p1, …, </a:t>
            </a:r>
            <a:r>
              <a:rPr lang="es-ES" sz="2800" dirty="0" err="1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TipoN</a:t>
            </a:r>
            <a:r>
              <a:rPr lang="es-ES" sz="28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Cuerpo </a:t>
            </a:r>
            <a:r>
              <a:rPr lang="es-E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sentencia;</a:t>
            </a:r>
          </a:p>
        </p:txBody>
      </p:sp>
    </p:spTree>
    <p:extLst>
      <p:ext uri="{BB962C8B-B14F-4D97-AF65-F5344CB8AC3E}">
        <p14:creationId xmlns:p14="http://schemas.microsoft.com/office/powerpoint/2010/main" val="10954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Firma de una Función</a:t>
            </a:r>
            <a:endParaRPr lang="es-AR" sz="48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3081527"/>
            <a:ext cx="11051178" cy="34847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-Define la </a:t>
            </a:r>
            <a:r>
              <a:rPr lang="es-ES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(los parámetros recibidos, </a:t>
            </a:r>
            <a:r>
              <a:rPr lang="es-E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orden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y la </a:t>
            </a:r>
            <a:r>
              <a:rPr lang="es-ES" u="sng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 que devuelve, el </a:t>
            </a:r>
            <a:r>
              <a:rPr lang="es-E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retorno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 una función.</a:t>
            </a:r>
          </a:p>
          <a:p>
            <a:pPr algn="l">
              <a:lnSpc>
                <a:spcPct val="150000"/>
              </a:lnSpc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Durante la cursada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vamos a usar la notación del recuadro de arriba.</a:t>
            </a:r>
          </a:p>
          <a:p>
            <a:pPr algn="l">
              <a:lnSpc>
                <a:spcPct val="150000"/>
              </a:lnSpc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-Los 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una función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los 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 de las variables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el 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la función </a:t>
            </a:r>
            <a:r>
              <a:rPr lang="es-E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tienen que ver con la firma.</a:t>
            </a:r>
          </a:p>
          <a:p>
            <a:pPr algn="l">
              <a:lnSpc>
                <a:spcPct val="150000"/>
              </a:lnSpc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-Los parámetros genéricos (</a:t>
            </a:r>
            <a:r>
              <a:rPr lang="es-E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R, 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 pueden afectar la firma de una función.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1"/>
            <a:ext cx="9440034" cy="3687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8406" y="1738355"/>
            <a:ext cx="4864608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s-E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Input1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Input2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873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41" y="1613525"/>
            <a:ext cx="2360023" cy="1751467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 =&gt;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* y;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4141563" y="1531484"/>
            <a:ext cx="3393161" cy="200697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 =&gt;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+ “: “  + y;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81328" y="3661083"/>
            <a:ext cx="0" cy="56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Subtitle 2"/>
          <p:cNvSpPr txBox="1">
            <a:spLocks/>
          </p:cNvSpPr>
          <p:nvPr/>
        </p:nvSpPr>
        <p:spPr>
          <a:xfrm>
            <a:off x="356779" y="4227141"/>
            <a:ext cx="2840138" cy="539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 =&gt; x * y;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540462" y="3677793"/>
            <a:ext cx="0" cy="56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/>
          <p:cNvSpPr txBox="1">
            <a:spLocks/>
          </p:cNvSpPr>
          <p:nvPr/>
        </p:nvSpPr>
        <p:spPr>
          <a:xfrm>
            <a:off x="3751392" y="4243851"/>
            <a:ext cx="3661414" cy="539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 =&gt; x + “: ” + y;</a:t>
            </a:r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8548891" y="1505712"/>
            <a:ext cx="3393161" cy="2006973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 =&gt;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&gt;= y;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947790" y="3652021"/>
            <a:ext cx="0" cy="56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Subtitle 2"/>
          <p:cNvSpPr txBox="1">
            <a:spLocks/>
          </p:cNvSpPr>
          <p:nvPr/>
        </p:nvSpPr>
        <p:spPr>
          <a:xfrm>
            <a:off x="8405331" y="4218079"/>
            <a:ext cx="3084917" cy="539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 =&gt; x &gt;= y;</a:t>
            </a:r>
          </a:p>
        </p:txBody>
      </p:sp>
    </p:spTree>
    <p:extLst>
      <p:ext uri="{BB962C8B-B14F-4D97-AF65-F5344CB8AC3E}">
        <p14:creationId xmlns:p14="http://schemas.microsoft.com/office/powerpoint/2010/main" val="21673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681" y="2985996"/>
            <a:ext cx="11234058" cy="350094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>
                <a:solidFill>
                  <a:srgbClr val="6AA84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La flecha en verde se lee “</a:t>
            </a:r>
            <a:r>
              <a:rPr lang="es-AR" sz="1800" dirty="0" err="1">
                <a:solidFill>
                  <a:srgbClr val="6AA84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goes</a:t>
            </a:r>
            <a:r>
              <a:rPr lang="es-AR" sz="1800" dirty="0">
                <a:solidFill>
                  <a:srgbClr val="6AA84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to</a:t>
            </a:r>
            <a:r>
              <a:rPr lang="es-AR" sz="1800" dirty="0" smtClean="0">
                <a:solidFill>
                  <a:srgbClr val="6AA84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”.</a:t>
            </a:r>
            <a:endParaRPr lang="es-AR" sz="1800" dirty="0">
              <a:solidFill>
                <a:srgbClr val="6AA84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800" dirty="0" smtClean="0">
              <a:solidFill>
                <a:srgbClr val="A61C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Aunque un lambda puede no retornar nada, generalmente no es el caso, “</a:t>
            </a:r>
            <a:r>
              <a:rPr lang="es-AR" sz="1800" dirty="0">
                <a:solidFill>
                  <a:srgbClr val="6AA84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=&gt;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” esta simbolizando la </a:t>
            </a:r>
            <a:r>
              <a:rPr lang="es-AR" sz="1800" u="sng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transformación de los </a:t>
            </a:r>
            <a:r>
              <a:rPr lang="es-AR" sz="1800" u="sng" dirty="0">
                <a:solidFill>
                  <a:srgbClr val="66D9E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parámetros</a:t>
            </a:r>
            <a:r>
              <a:rPr lang="es-AR" sz="1800" u="sng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en otro objeto</a:t>
            </a:r>
            <a:r>
              <a:rPr lang="es-AR" sz="1800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lang="es-ES" sz="1800" u="sng" dirty="0" smtClean="0">
              <a:solidFill>
                <a:srgbClr val="A61C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800" dirty="0" smtClean="0">
              <a:solidFill>
                <a:srgbClr val="A61C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s-ES" sz="1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CONFUNDIR: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 </a:t>
            </a:r>
            <a:r>
              <a:rPr lang="es-E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IGUAL </a:t>
            </a:r>
            <a:r>
              <a:rPr lang="es-E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(&lt;=),</a:t>
            </a:r>
            <a:r>
              <a:rPr lang="es-E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 </a:t>
            </a:r>
            <a:r>
              <a:rPr lang="es-E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IGUAL </a:t>
            </a:r>
            <a:r>
              <a:rPr lang="es-E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(&gt;=),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SÍMBOLO DE LAS LAMBDAS </a:t>
            </a:r>
            <a:r>
              <a:rPr lang="es-ES" sz="1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(=&gt;).</a:t>
            </a:r>
            <a:endParaRPr lang="es-ES" sz="1800" i="1" dirty="0">
              <a:solidFill>
                <a:srgbClr val="92D05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3093" y="1467395"/>
            <a:ext cx="9440034" cy="6863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(Tipo1 p1, …, </a:t>
            </a:r>
            <a:r>
              <a:rPr lang="es-E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TipoN</a:t>
            </a:r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Cuerpo de la función};</a:t>
            </a:r>
          </a:p>
        </p:txBody>
      </p:sp>
    </p:spTree>
    <p:extLst>
      <p:ext uri="{BB962C8B-B14F-4D97-AF65-F5344CB8AC3E}">
        <p14:creationId xmlns:p14="http://schemas.microsoft.com/office/powerpoint/2010/main" val="25732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681" y="2655070"/>
            <a:ext cx="11234058" cy="3500948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24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El principal uso de los lambdas es simplificar código.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24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24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Sirven para declarar funciones que solo se van a usar en un lugar, o solo una vez, que realmente no necesitan tener un nombre o una definición dentro de la clase</a:t>
            </a:r>
            <a:r>
              <a:rPr lang="es-AR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lang="es-AR" sz="24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</p:spTree>
    <p:extLst>
      <p:ext uri="{BB962C8B-B14F-4D97-AF65-F5344CB8AC3E}">
        <p14:creationId xmlns:p14="http://schemas.microsoft.com/office/powerpoint/2010/main" val="260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/>
          <p:nvPr/>
        </p:nvSpPr>
        <p:spPr>
          <a:xfrm>
            <a:off x="252549" y="148046"/>
            <a:ext cx="11780485" cy="653142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48" y="148045"/>
            <a:ext cx="5401525" cy="692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20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//Sin lambdas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onLanded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Damage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hp)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Stun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seconds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DelegateUsageExample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//Ataque de daño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character.Attack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DealDamage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//Ataque con </a:t>
            </a:r>
            <a:r>
              <a:rPr lang="es-AR" sz="1600" dirty="0" err="1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stun</a:t>
            </a:r>
            <a:endParaRPr lang="es-AR" sz="1600" dirty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character.Attack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ApplyStun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DealDamage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character.Damage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9001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ApplyStun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character.Stun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808617" y="213360"/>
            <a:ext cx="55501" cy="64008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42791" y="213360"/>
            <a:ext cx="5890243" cy="607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20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//Con lambdas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onLanded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Damage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hp) {}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Stun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seconds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DelegateUsageExample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//Ataque de daño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character.Attack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=&gt;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attacked.Damage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9001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//Ataque con </a:t>
            </a:r>
            <a:r>
              <a:rPr lang="es-AR" sz="1600" dirty="0" err="1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stun</a:t>
            </a:r>
            <a:endParaRPr lang="es-AR" sz="1600" dirty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character.Attack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attacked.Stun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);</a:t>
            </a: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//Ataque de </a:t>
            </a:r>
            <a:r>
              <a:rPr lang="es-AR" sz="1600" dirty="0" err="1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curacion</a:t>
            </a: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no compila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character.Attack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attacked.Heal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200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600" b="0" i="0" u="none" strike="noStrike" cap="none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4378" y="5026113"/>
            <a:ext cx="4789714" cy="66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855056">
            <a:off x="10026528" y="3910770"/>
            <a:ext cx="1664208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INFERENCIA DE TIPOS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40581" y="284807"/>
            <a:ext cx="5615989" cy="5722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28" y="148045"/>
            <a:ext cx="8489118" cy="63668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424" y="5216434"/>
            <a:ext cx="10353762" cy="970450"/>
          </a:xfrm>
        </p:spPr>
        <p:txBody>
          <a:bodyPr>
            <a:noAutofit/>
          </a:bodyPr>
          <a:lstStyle/>
          <a:p>
            <a:r>
              <a:rPr lang="es-E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¿SE ENTIENDE?</a:t>
            </a:r>
            <a:endParaRPr lang="es-A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Citizens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681" y="1558834"/>
            <a:ext cx="11234058" cy="4597184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un “</a:t>
            </a:r>
            <a:r>
              <a:rPr lang="es-A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A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A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es-AR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construcción o entidad en un lenguaje de programación tiene un </a:t>
            </a:r>
            <a:r>
              <a:rPr lang="es-AR" u="sng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de datos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por ende </a:t>
            </a:r>
            <a:r>
              <a:rPr lang="es-AR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tratarlas como objetos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(asignarla a una variable, pasarla como parámetro, retornarla de una función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A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A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r>
              <a:rPr lang="es-A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los </a:t>
            </a:r>
            <a:r>
              <a:rPr lang="es-AR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datos</a:t>
            </a:r>
            <a:r>
              <a:rPr lang="es-A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las Funciones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 lo cual podemos definir variables locales, campos de datos, propiedades y parámetros que sean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funciones-objeto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asignarlos y operar con ellos como vimos:</a:t>
            </a:r>
          </a:p>
          <a:p>
            <a:pPr lvl="0" algn="l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l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A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l">
              <a:spcBef>
                <a:spcPts val="0"/>
              </a:spcBef>
              <a:buClr>
                <a:schemeClr val="lt1"/>
              </a:buClr>
              <a:buSzPct val="25000"/>
            </a:pPr>
            <a:endParaRPr lang="es-A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1000"/>
              </a:spcBef>
              <a:buClr>
                <a:srgbClr val="000000"/>
              </a:buClr>
              <a:buSzPct val="64705"/>
            </a:pPr>
            <a:endParaRPr lang="es-A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1000"/>
              </a:spcBef>
              <a:buClr>
                <a:srgbClr val="000000"/>
              </a:buClr>
              <a:buSzPct val="64705"/>
            </a:pP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las funciones son </a:t>
            </a:r>
            <a:r>
              <a:rPr lang="es-AR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FCCs</a:t>
            </a:r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5" name="Shape 201"/>
          <p:cNvSpPr txBox="1"/>
          <p:nvPr/>
        </p:nvSpPr>
        <p:spPr>
          <a:xfrm>
            <a:off x="1883173" y="4136347"/>
            <a:ext cx="7090937" cy="78399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n" sz="20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Func&lt;int, int, int&gt; suma = (e1, e2) =&gt; e1 + e2;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Roboto Mono"/>
              <a:buNone/>
            </a:pPr>
            <a:r>
              <a:rPr lang="en" sz="20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 resultado = suma(123, 456);</a:t>
            </a:r>
          </a:p>
        </p:txBody>
      </p:sp>
    </p:spTree>
    <p:extLst>
      <p:ext uri="{BB962C8B-B14F-4D97-AF65-F5344CB8AC3E}">
        <p14:creationId xmlns:p14="http://schemas.microsoft.com/office/powerpoint/2010/main" val="2379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/>
          <p:nvPr/>
        </p:nvSpPr>
        <p:spPr>
          <a:xfrm>
            <a:off x="5930537" y="195943"/>
            <a:ext cx="6102497" cy="653142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2791" y="213360"/>
            <a:ext cx="58902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onLanded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Damage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hp) {}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Stun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seconds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sz="16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Heal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amount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{}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DelegateUsageExample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sz="16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character</a:t>
            </a: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dmg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10;</a:t>
            </a: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//Ataque de daño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character.Attack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   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attacked.Damage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dmg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	   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attacked.Heal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dmg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/2f);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	} );</a:t>
            </a:r>
            <a:endParaRPr lang="es-AR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600" b="0" i="0" u="none" strike="noStrike" cap="none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171" y="1149531"/>
            <a:ext cx="5625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Una de las características más importantes de los lambda es que “</a:t>
            </a:r>
            <a:r>
              <a:rPr lang="en" sz="2000" dirty="0">
                <a:solidFill>
                  <a:srgbClr val="66D9E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capturan el contexto</a:t>
            </a: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”, esto quiere decir que pueden acceder a las variables de instancia de la clase que los declara normalmente, pero, además </a:t>
            </a:r>
            <a:r>
              <a:rPr lang="en" sz="2000" dirty="0">
                <a:solidFill>
                  <a:srgbClr val="66D9E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pueden acceder a las variables locales de la función que las declara</a:t>
            </a: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n" sz="20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ya que </a:t>
            </a:r>
            <a:r>
              <a:rPr lang="en" sz="2000" u="sng" dirty="0">
                <a:solidFill>
                  <a:srgbClr val="FFE59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mantienen una referencia totalmente válida a dichas variables incluso luego de que la función termine!</a:t>
            </a:r>
          </a:p>
          <a:p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4171" y="109379"/>
            <a:ext cx="5756366" cy="9008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/>
          <p:nvPr/>
        </p:nvSpPr>
        <p:spPr>
          <a:xfrm>
            <a:off x="330927" y="195943"/>
            <a:ext cx="11702108" cy="653142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93" y="195943"/>
            <a:ext cx="117021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small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5;</a:t>
            </a:r>
            <a:endParaRPr lang="es-ES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OnHealedHP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Start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potionBaseEffect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20;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OnHealedHP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x =&gt;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Heal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(x *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potionBaseEffect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  <a:endParaRPr lang="es-ES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s-ES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UsePotion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{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//remover poción del inventario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OnHealedHP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small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endParaRPr lang="es-ES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Heal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amount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 … }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76886" y="2533973"/>
            <a:ext cx="5482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 lambda guarda una referencia a la variable local “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potionBaseEffect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permitiéndonos utilizarla fuera de la función donde fue declarada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40777" y="3457303"/>
            <a:ext cx="3448594" cy="1175657"/>
          </a:xfrm>
          <a:custGeom>
            <a:avLst/>
            <a:gdLst>
              <a:gd name="connsiteX0" fmla="*/ 3448594 w 3448594"/>
              <a:gd name="connsiteY0" fmla="*/ 0 h 1175657"/>
              <a:gd name="connsiteX1" fmla="*/ 2786743 w 3448594"/>
              <a:gd name="connsiteY1" fmla="*/ 975360 h 1175657"/>
              <a:gd name="connsiteX2" fmla="*/ 0 w 3448594"/>
              <a:gd name="connsiteY2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8594" h="1175657">
                <a:moveTo>
                  <a:pt x="3448594" y="0"/>
                </a:moveTo>
                <a:cubicBezTo>
                  <a:pt x="3405051" y="389708"/>
                  <a:pt x="3361509" y="779417"/>
                  <a:pt x="2786743" y="975360"/>
                </a:cubicBezTo>
                <a:cubicBezTo>
                  <a:pt x="2211977" y="1171303"/>
                  <a:pt x="510903" y="1148080"/>
                  <a:pt x="0" y="1175657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56069" y="2899954"/>
            <a:ext cx="7848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190" y="554393"/>
            <a:ext cx="9440034" cy="1296532"/>
          </a:xfrm>
        </p:spPr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CLOSURES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178" y="2637653"/>
            <a:ext cx="11234058" cy="3500948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-Estas “capturas de contexto” se llaman </a:t>
            </a:r>
            <a:r>
              <a:rPr lang="es-ES" sz="24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Closures</a:t>
            </a:r>
            <a:r>
              <a:rPr lang="es-E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2400" dirty="0" smtClean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puede “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encerrar” (“close over”) variables en su entorno en el momento que son creadas (Por ej.: del cuerpo de la función, del estado de “</a:t>
            </a:r>
            <a:r>
              <a:rPr lang="en" sz="2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this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etc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-Los closures son </a:t>
            </a:r>
            <a:r>
              <a:rPr lang="en" sz="24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extremadamente útiles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pero pueden volverse un </a:t>
            </a: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 de doble filo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Vamos a volver a esto en un rato.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</p:spTree>
    <p:extLst>
      <p:ext uri="{BB962C8B-B14F-4D97-AF65-F5344CB8AC3E}">
        <p14:creationId xmlns:p14="http://schemas.microsoft.com/office/powerpoint/2010/main" val="31883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04" y="329147"/>
            <a:ext cx="10353762" cy="970450"/>
          </a:xfrm>
        </p:spPr>
        <p:txBody>
          <a:bodyPr/>
          <a:lstStyle/>
          <a:p>
            <a:r>
              <a:rPr lang="es-E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CUIDADO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LAMBDAS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567" y="1948072"/>
            <a:ext cx="4519155" cy="8824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s-ES" sz="32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=&gt; y + </a:t>
            </a:r>
            <a:r>
              <a:rPr lang="es-E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9722" y="1787034"/>
            <a:ext cx="187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endParaRPr lang="es-AR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43091" y="1971421"/>
            <a:ext cx="4519155" cy="8824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s-ES" sz="32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=&gt; y + </a:t>
            </a:r>
            <a:r>
              <a:rPr lang="es-E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9722" y="1787034"/>
            <a:ext cx="187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A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039" y="3993010"/>
            <a:ext cx="11048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-Cada lambda es un objeto independiente, por lo que dos lambdas, aunque el código sea exactamente igual, son funciones diferentes.</a:t>
            </a: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 quiero reutilizar la lambda, debo guardar una referencia.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</p:spTree>
    <p:extLst>
      <p:ext uri="{BB962C8B-B14F-4D97-AF65-F5344CB8AC3E}">
        <p14:creationId xmlns:p14="http://schemas.microsoft.com/office/powerpoint/2010/main" val="35830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/>
          <p:nvPr/>
        </p:nvSpPr>
        <p:spPr>
          <a:xfrm>
            <a:off x="252549" y="365760"/>
            <a:ext cx="11780485" cy="6313714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051" y="514555"/>
            <a:ext cx="5730240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//() =&gt; ()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Example1() { 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//(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</a:t>
            </a:r>
            <a:r>
              <a:rPr lang="es-AR" b="0" i="0" u="none" strike="noStrike" cap="none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rotected</a:t>
            </a:r>
            <a:r>
              <a:rPr lang="es-AR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Example2(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 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//(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virtual 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Example3(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 }</a:t>
            </a:r>
          </a:p>
          <a:p>
            <a:pPr lvl="0" indent="113030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//(</a:t>
            </a:r>
            <a:r>
              <a:rPr lang="es-AR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endParaRPr lang="es-AR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noStrike" cap="none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abstract</a:t>
            </a:r>
            <a:r>
              <a:rPr lang="es-AR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r>
              <a:rPr lang="es-AR" b="0" i="0" u="none" strike="noStrike" cap="non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Example4(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 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//No es una función hasta que se evalúe T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//Si T =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//Si T =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Example5&lt;</a:t>
            </a:r>
            <a:r>
              <a:rPr lang="es-AR" b="0" i="0" u="none" strike="noStrike" cap="non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b="0" i="0" u="none" strike="noStrike" cap="non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 }</a:t>
            </a:r>
          </a:p>
          <a:p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H="1">
            <a:off x="6087291" y="365760"/>
            <a:ext cx="55501" cy="64008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91792" y="705394"/>
            <a:ext cx="58412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() =&gt;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s-ES" dirty="0" smtClean="0">
              <a:solidFill>
                <a:srgbClr val="7470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 { } 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s-ES" dirty="0">
              <a:solidFill>
                <a:srgbClr val="7470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p1,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p2,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p3) { }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JuntadaTotal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s-ES" dirty="0" smtClean="0">
              <a:solidFill>
                <a:srgbClr val="7470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JuntadaTotal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s-ES" dirty="0" smtClean="0">
              <a:solidFill>
                <a:srgbClr val="7470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rotected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JuntadaTotal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smtClean="0">
                <a:solidFill>
                  <a:srgbClr val="FABD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(</a:t>
            </a:r>
            <a:r>
              <a:rPr lang="es-ES" dirty="0" smtClean="0">
                <a:solidFill>
                  <a:srgbClr val="FABD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p1, 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p2) { }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&lt;Alumnos&gt; =&gt;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alumnado) { } 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&lt;Alumnos&gt;,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=&gt; </a:t>
            </a:r>
            <a:r>
              <a:rPr lang="es-ES" dirty="0" err="1" smtClean="0">
                <a:solidFill>
                  <a:srgbClr val="747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s-ES" dirty="0" smtClean="0">
              <a:solidFill>
                <a:srgbClr val="7470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NivelDeAnsiedad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alumnado,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suplicas)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91792" y="705394"/>
            <a:ext cx="1741717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1792" y="1584960"/>
            <a:ext cx="2926082" cy="296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792" y="2351314"/>
            <a:ext cx="5590905" cy="6008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1792" y="3492137"/>
            <a:ext cx="4841968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7589" y="4841966"/>
            <a:ext cx="4058194" cy="296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051" y="4334608"/>
            <a:ext cx="4786449" cy="9583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588" y="656011"/>
            <a:ext cx="5634444" cy="5672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 animBg="1"/>
      <p:bldP spid="8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2" y="905139"/>
            <a:ext cx="5215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Test{</a:t>
            </a:r>
          </a:p>
          <a:p>
            <a:r>
              <a:rPr lang="es-E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OnHit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OnPowerUp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blinkingTime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OnHit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() =&gt;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blinkingTime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OnPowerUp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() =&gt;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blinkingTime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8730" y="905139"/>
            <a:ext cx="4716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Test{</a:t>
            </a:r>
          </a:p>
          <a:p>
            <a:r>
              <a:rPr lang="es-E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OnHit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OnPowerUp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blinkingTime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() =&gt;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blinkingTime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OnHit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OnPowerUp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24363" y="2762878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07688" y="3054615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85248" y="2990088"/>
            <a:ext cx="1517904" cy="1054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996388" y="4118483"/>
            <a:ext cx="3806251" cy="20378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Creo 1 objeto-función en memoria, lo reutilizo.</a:t>
            </a:r>
          </a:p>
          <a:p>
            <a:pPr marL="36900" indent="0">
              <a:buFont typeface="Wingdings 2" charset="2"/>
              <a:buNone/>
            </a:pP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+Funciona igual, pero ahorra memoria.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18112" y="3920489"/>
            <a:ext cx="3806251" cy="20378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Creo 2 Objetos-función en memoria exactamente iguales</a:t>
            </a:r>
            <a:endParaRPr lang="es-AR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Lambdas</a:t>
            </a:r>
            <a:endParaRPr lang="es-A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223" y="1732449"/>
            <a:ext cx="9922334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-Funciones anónimas creadas dentro de otras funciones.</a:t>
            </a:r>
          </a:p>
          <a:p>
            <a:pPr marL="3690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-Son funciones-objeto. Cada lambda es un objeto nuevo. Puedo pasarlas como parámetro, asignarlas a variables, etc</a:t>
            </a:r>
            <a:r>
              <a:rPr lang="es-E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-Tienen inferencia de tipo</a:t>
            </a:r>
          </a:p>
          <a:p>
            <a:pPr marL="3690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-Capturan variables de su contexto, y pueden utilizarlas aún luego de la destrucción del objeto que las contiene (</a:t>
            </a:r>
            <a:r>
              <a:rPr lang="es-E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Closures</a:t>
            </a:r>
            <a:r>
              <a:rPr lang="es-E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</p:spTree>
    <p:extLst>
      <p:ext uri="{BB962C8B-B14F-4D97-AF65-F5344CB8AC3E}">
        <p14:creationId xmlns:p14="http://schemas.microsoft.com/office/powerpoint/2010/main" val="1008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681" y="2378241"/>
            <a:ext cx="11234058" cy="4286328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 utilizan principalmente para la implementación del patrón “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s-AR" dirty="0">
                <a:solidFill>
                  <a:srgbClr val="EA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AR" dirty="0" err="1">
                <a:solidFill>
                  <a:srgbClr val="EA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s-AR" dirty="0">
                <a:solidFill>
                  <a:srgbClr val="EA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que en </a:t>
            </a:r>
            <a:r>
              <a:rPr lang="es-AR" i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solo deja agregar o sacar observadores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específicos, </a:t>
            </a:r>
            <a:r>
              <a:rPr lang="es-AR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nunca </a:t>
            </a:r>
            <a:r>
              <a:rPr lang="es-AR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cambiarlo o vaciarlo</a:t>
            </a:r>
            <a:r>
              <a:rPr lang="es-AR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Los </a:t>
            </a:r>
            <a:r>
              <a:rPr lang="en" dirty="0" smtClean="0">
                <a:solidFill>
                  <a:srgbClr val="A64D79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modificadores </a:t>
            </a: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son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opcionales.</a:t>
            </a: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s-ES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miembros de clase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por lo que siempre han de estar dentro de una 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… }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E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{ … }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899" y="1648322"/>
            <a:ext cx="7995139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A64D79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[modificadores]</a:t>
            </a:r>
            <a:r>
              <a:rPr lang="en" sz="2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n" sz="2800" dirty="0">
                <a:solidFill>
                  <a:srgbClr val="EA9999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 </a:t>
            </a:r>
            <a:r>
              <a:rPr lang="en" sz="2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DelegateType</a:t>
            </a:r>
            <a:r>
              <a:rPr lang="en" sz="2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n" sz="2800" dirty="0" smtClean="0">
                <a:solidFill>
                  <a:srgbClr val="F1C232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eventName;</a:t>
            </a:r>
            <a:endParaRPr lang="en" sz="2800" dirty="0">
              <a:solidFill>
                <a:srgbClr val="FFFFF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743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681" y="2378240"/>
            <a:ext cx="11234058" cy="4242367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dirty="0" smtClean="0">
                <a:solidFill>
                  <a:srgbClr val="F1C23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</a:t>
            </a:r>
            <a:r>
              <a:rPr lang="es-AR" dirty="0" err="1" smtClean="0">
                <a:solidFill>
                  <a:srgbClr val="F1C23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eventName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define el nombre del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evento.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-Un 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evento debe tener un tipo, y ese tipo debe ser un </a:t>
            </a:r>
            <a:r>
              <a:rPr lang="es-AR" dirty="0">
                <a:solidFill>
                  <a:srgbClr val="3D85C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delegate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el cual especifica 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métodos pueden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“subscribirse” al evento.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dirty="0" smtClean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</a:t>
            </a:r>
            <a:r>
              <a:rPr lang="es-AR" u="sng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Nomenclatura: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nombres de evento con “</a:t>
            </a:r>
            <a:r>
              <a:rPr lang="es-AR" dirty="0" err="1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On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” seguido de un verbo, por ejemplo, </a:t>
            </a:r>
            <a:r>
              <a:rPr lang="es-AR" dirty="0" err="1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OnCompleted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</a:t>
            </a:r>
            <a:r>
              <a:rPr lang="es-ES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Nomenclatura:</a:t>
            </a:r>
            <a:r>
              <a:rPr lang="es-ES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nombre del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dirty="0" err="1">
                <a:solidFill>
                  <a:srgbClr val="3D85C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DelegateType</a:t>
            </a:r>
            <a:r>
              <a:rPr lang="es-AR" dirty="0">
                <a:solidFill>
                  <a:srgbClr val="3D85C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 el mismo verbo que el </a:t>
            </a:r>
            <a:r>
              <a:rPr lang="es-AR" dirty="0" err="1" smtClean="0">
                <a:solidFill>
                  <a:srgbClr val="F1C23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eventName</a:t>
            </a:r>
            <a:r>
              <a:rPr lang="es-AR" dirty="0" smtClean="0">
                <a:solidFill>
                  <a:srgbClr val="F1C23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+</a:t>
            </a:r>
            <a:r>
              <a:rPr lang="es-AR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“</a:t>
            </a:r>
            <a:r>
              <a:rPr lang="es-AR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Handler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”, </a:t>
            </a:r>
            <a:r>
              <a:rPr lang="es-AR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por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ejemplo: </a:t>
            </a:r>
            <a:r>
              <a:rPr lang="es-AR" dirty="0" err="1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CompletedHandler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899" y="1648322"/>
            <a:ext cx="7995139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A64D79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[modificadores]</a:t>
            </a:r>
            <a:r>
              <a:rPr lang="en" sz="2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n" sz="2800" dirty="0">
                <a:solidFill>
                  <a:srgbClr val="EA9999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 </a:t>
            </a:r>
            <a:r>
              <a:rPr lang="en" sz="2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DelegateType</a:t>
            </a:r>
            <a:r>
              <a:rPr lang="en" sz="2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n" sz="2800" dirty="0" smtClean="0">
                <a:solidFill>
                  <a:srgbClr val="F1C232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eventName;</a:t>
            </a:r>
            <a:endParaRPr lang="en" sz="2800" dirty="0">
              <a:solidFill>
                <a:srgbClr val="FFFFF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53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11" y="1441623"/>
            <a:ext cx="5690638" cy="5009020"/>
          </a:xfrm>
        </p:spPr>
        <p:txBody>
          <a:bodyPr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-Los </a:t>
            </a:r>
            <a:r>
              <a:rPr lang="es-AR" sz="1600" dirty="0">
                <a:solidFill>
                  <a:srgbClr val="66D9E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observadores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agregan </a:t>
            </a:r>
            <a:r>
              <a:rPr lang="es-AR" sz="16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listeners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6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16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olo el </a:t>
            </a:r>
            <a:r>
              <a:rPr lang="es-AR" sz="1600" u="sng" dirty="0">
                <a:solidFill>
                  <a:srgbClr val="66D9E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observado</a:t>
            </a:r>
            <a:r>
              <a:rPr lang="es-AR" sz="16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(el propietario del evento) puede llamar al evento. </a:t>
            </a:r>
            <a:r>
              <a:rPr lang="es-AR" sz="1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SIN EXCEPCIONES</a:t>
            </a:r>
            <a:r>
              <a:rPr lang="es-AR" sz="1600" b="1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lang="es-ES" sz="16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6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Al momen</a:t>
            </a:r>
            <a:r>
              <a:rPr lang="es-AR" sz="1600" dirty="0">
                <a:solidFill>
                  <a:srgbClr val="F7F7F1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 de llamar al evento con </a:t>
            </a:r>
            <a:r>
              <a:rPr lang="es-AR" sz="1600" dirty="0" err="1">
                <a:solidFill>
                  <a:srgbClr val="66D9E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OnEvent</a:t>
            </a:r>
            <a:r>
              <a:rPr lang="es-AR" sz="1600" dirty="0">
                <a:solidFill>
                  <a:srgbClr val="66D9E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() </a:t>
            </a:r>
            <a:r>
              <a:rPr lang="es-AR" sz="1600" dirty="0">
                <a:solidFill>
                  <a:srgbClr val="F7F7F1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(cómo si fuera una función, pasándole los parámetros necesarios), </a:t>
            </a:r>
            <a:r>
              <a:rPr lang="es-AR" sz="16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 ejecutan los todos los </a:t>
            </a:r>
            <a:r>
              <a:rPr lang="es-AR" sz="160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listeners</a:t>
            </a:r>
            <a:r>
              <a:rPr lang="es-AR" sz="1600" dirty="0">
                <a:solidFill>
                  <a:srgbClr val="F7F7F1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agregados con </a:t>
            </a:r>
            <a:r>
              <a:rPr lang="es-AR" sz="1600" dirty="0" smtClean="0">
                <a:solidFill>
                  <a:srgbClr val="66D9E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+=</a:t>
            </a:r>
            <a:r>
              <a:rPr lang="es-AR" sz="1600" dirty="0" smtClean="0">
                <a:solidFill>
                  <a:srgbClr val="F7F7F1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lang="es-ES" sz="16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6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-Para </a:t>
            </a:r>
            <a:r>
              <a:rPr lang="es-AR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agregar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un </a:t>
            </a:r>
            <a:r>
              <a:rPr lang="es-AR" sz="16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listener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usamos </a:t>
            </a:r>
            <a:r>
              <a:rPr lang="es-AR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+=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en el evento y el método.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6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-Para </a:t>
            </a:r>
            <a:r>
              <a:rPr lang="es-AR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quitar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un </a:t>
            </a:r>
            <a:r>
              <a:rPr lang="es-AR" sz="16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listener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usamos </a:t>
            </a:r>
            <a:r>
              <a:rPr lang="es-AR" sz="1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-=</a:t>
            </a:r>
            <a:r>
              <a:rPr lang="es-AR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sobre el evento y el método</a:t>
            </a:r>
            <a:r>
              <a:rPr lang="es-AR" sz="16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lang="es-AR" sz="1600" dirty="0"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8713" y="74752"/>
            <a:ext cx="4106915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88"/>
          <p:cNvSpPr/>
          <p:nvPr/>
        </p:nvSpPr>
        <p:spPr>
          <a:xfrm>
            <a:off x="5930537" y="145090"/>
            <a:ext cx="6102497" cy="658228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1184" y="145090"/>
            <a:ext cx="5864469" cy="63130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OnDie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Damage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amount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{ … }</a:t>
            </a:r>
            <a:endParaRPr lang="es-ES" sz="1400" dirty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TakeDamage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amount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-=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amount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if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currentHP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&lt;= 0)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	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OnDie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this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400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CharacterManager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  <a:endParaRPr lang="es-AR" sz="1400" dirty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SpawnCharacter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</a:t>
            </a:r>
            <a:r>
              <a:rPr lang="es-AR" sz="14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Agregar y remover un </a:t>
            </a:r>
            <a:r>
              <a:rPr lang="es-AR" sz="1400" dirty="0" err="1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listener</a:t>
            </a:r>
            <a:r>
              <a:rPr lang="es-AR" sz="14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al </a:t>
            </a: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evento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OnDie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+=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RemoveCharacter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character.OnDie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-=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RemoveCharacter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}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RemoveCharacter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</a:t>
            </a:r>
            <a:endParaRPr lang="es-AR" sz="14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//hago algo con ese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…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542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11" y="1441623"/>
            <a:ext cx="5453881" cy="500902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-para </a:t>
            </a:r>
            <a:r>
              <a:rPr lang="es-AR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quitar un lambda</a:t>
            </a:r>
            <a:r>
              <a:rPr lang="es-AR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registrado a un </a:t>
            </a:r>
            <a:r>
              <a:rPr lang="es-AR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event</a:t>
            </a:r>
            <a:r>
              <a:rPr lang="es-AR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s-AR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necesitamos guardarnos el </a:t>
            </a:r>
            <a:r>
              <a:rPr lang="es-AR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lambda en una variable</a:t>
            </a:r>
            <a:r>
              <a:rPr lang="es-AR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Como vimos antes, cada lambda es un objeto independiente, impidiéndome quitarlo “directamente”.</a:t>
            </a:r>
            <a:endParaRPr lang="es-ES" dirty="0" smtClean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8713" y="74752"/>
            <a:ext cx="4106915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88"/>
          <p:cNvSpPr/>
          <p:nvPr/>
        </p:nvSpPr>
        <p:spPr>
          <a:xfrm>
            <a:off x="5930537" y="145090"/>
            <a:ext cx="6102497" cy="658228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68565" y="145090"/>
            <a:ext cx="5864469" cy="63130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OnDie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//todo el resto…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400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CharacterManager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  <a:endParaRPr lang="es-AR" sz="1400" dirty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private</a:t>
            </a: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SpawnCharacter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//ESTO NO FUNCIONA.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//Cada lambda es un objeto independiente. </a:t>
            </a:r>
            <a:r>
              <a:rPr lang="es-E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LEAK</a:t>
            </a:r>
            <a:endParaRPr lang="es-AR" sz="1400" dirty="0" smtClean="0">
              <a:solidFill>
                <a:srgbClr val="FF000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OnDie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+= 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Destroy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character.OnDie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-= 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Destroy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	</a:t>
            </a:r>
            <a:r>
              <a:rPr lang="es-ES" sz="14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//WORKAROUND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//al guardar la referencia, si puedo referirme al mismo objeto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deadMan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Destroy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character.OnDie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+=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deadMan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character.OnDie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-=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deadMan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  <a:endParaRPr lang="es-AR" sz="1400" dirty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	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6411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873" y="681887"/>
            <a:ext cx="5417165" cy="595630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primer ejemplo, c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ada vez que llamamos un evento, deberíamos 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corroborar que no sea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" dirty="0">
                <a:solidFill>
                  <a:srgbClr val="3D85C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null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ya que el evento es </a:t>
            </a:r>
            <a:r>
              <a:rPr lang="en" dirty="0">
                <a:solidFill>
                  <a:srgbClr val="3D85C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null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si no tiene listeners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En el segundo ejemplo registramos un listener vacío por defecto para evitar el </a:t>
            </a:r>
            <a:r>
              <a:rPr lang="en" dirty="0">
                <a:solidFill>
                  <a:srgbClr val="3D85C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null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check</a:t>
            </a: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Aunque se ejecuta cada vez que llamemos al evento,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permite evitar el IF del null.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s-AR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ermite que el codigo sea mas legible = 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facil de debuggear</a:t>
            </a:r>
            <a:endParaRPr lang="e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5" name="Shape 88"/>
          <p:cNvSpPr/>
          <p:nvPr/>
        </p:nvSpPr>
        <p:spPr>
          <a:xfrm>
            <a:off x="5930537" y="145090"/>
            <a:ext cx="6102497" cy="6582281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84277" y="325092"/>
            <a:ext cx="5864469" cy="63130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</a:t>
            </a:r>
            <a:r>
              <a:rPr lang="es-AR" sz="14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Ejemplo 1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2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200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AR" sz="12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OnAttackLanded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400" dirty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LandAttack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GetCharactersHit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400" dirty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if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!= </a:t>
            </a:r>
            <a:r>
              <a:rPr lang="es-AR" sz="1400" dirty="0" err="1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null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</a:t>
            </a:r>
            <a:r>
              <a:rPr lang="es-AR" sz="14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if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OnAttackLanded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!= </a:t>
            </a:r>
            <a:r>
              <a:rPr lang="es-AR" sz="1400" dirty="0" err="1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null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OnAttackLanded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//Ejemplo 2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2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2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2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event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OnAttackLanded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= </a:t>
            </a:r>
            <a:r>
              <a:rPr lang="es-AR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400" dirty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 {};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4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LandAttack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GetCharactersHit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</a:t>
            </a:r>
            <a:r>
              <a:rPr lang="es-AR" sz="1400" dirty="0" err="1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if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!= </a:t>
            </a:r>
            <a:r>
              <a:rPr lang="es-AR" sz="1400" dirty="0" err="1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null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OnAttackLanded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AR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attacked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4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ct val="25000"/>
            </a:pPr>
            <a:endParaRPr lang="es-ES" sz="1400" dirty="0" smtClean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LAMBDAS Y EVENTOS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-Cuando se utilizan lambdas en eventos, los “Closures” pueden, como mencionamos antes, volverse un arma de </a:t>
            </a:r>
            <a:r>
              <a:rPr lang="e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doble filo</a:t>
            </a:r>
            <a:r>
              <a:rPr lang="e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Esto es lo que le da a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Lambdas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 fama de “</a:t>
            </a:r>
            <a:r>
              <a:rPr lang="e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causar memory leaks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si no tenemos cuidado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58" y="6108957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JUGADOR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4840998"/>
            <a:ext cx="1450935" cy="1392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83" y="4953936"/>
            <a:ext cx="1036743" cy="1273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0333" y="6227650"/>
            <a:ext cx="385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ENEMIGOS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0398" y="5313250"/>
            <a:ext cx="17145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1015" y="5521407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96" y="5495189"/>
            <a:ext cx="781050" cy="4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23" y="4928948"/>
            <a:ext cx="1036743" cy="1273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49" y="5666838"/>
            <a:ext cx="857948" cy="563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47" y="5670102"/>
            <a:ext cx="857948" cy="563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12" y="5623397"/>
            <a:ext cx="857948" cy="563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287" y="5710561"/>
            <a:ext cx="857948" cy="563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7" y="5647935"/>
            <a:ext cx="857948" cy="563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52" y="5710561"/>
            <a:ext cx="857948" cy="5637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658" y="6108957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JUGADOR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7746" y="6171427"/>
            <a:ext cx="385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ENEMIGOS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4840998"/>
            <a:ext cx="1450935" cy="1392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8" y="4704205"/>
            <a:ext cx="2536785" cy="15769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2140" y="630150"/>
            <a:ext cx="11556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1: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Guardamos el evento dentro del </a:t>
            </a:r>
            <a:r>
              <a:rPr lang="es-E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con una referencia a la bala dentro de ella.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9907" y="45010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907" y="41745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9907" y="384814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907" y="352169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04196" y="5351308"/>
            <a:ext cx="545107" cy="2943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74015" y="5370397"/>
            <a:ext cx="545107" cy="29435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8039" y="2112589"/>
            <a:ext cx="954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 lambda sigue “viva” dentro de </a:t>
            </a:r>
            <a:r>
              <a:rPr lang="es-E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aunque no es utilizada.</a:t>
            </a:r>
          </a:p>
          <a:p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 lambda mantiene la referencia a la variable “</a:t>
            </a:r>
            <a:r>
              <a:rPr lang="es-ES" sz="2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s-ES" sz="24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bala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por lo que la mantiene “viva” en memoria, ocupando espacio sin sentido.</a:t>
            </a:r>
            <a:endParaRPr lang="es-AR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6250" y="3551076"/>
            <a:ext cx="545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MINUTO DE GAMEPLAY SE NOS LLENA LA MEMORIA!!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160732" y="3845731"/>
            <a:ext cx="773093" cy="29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76" y="4482976"/>
            <a:ext cx="781050" cy="4217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76" y="4166189"/>
            <a:ext cx="781050" cy="42176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76" y="3849402"/>
            <a:ext cx="781050" cy="4217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76" y="3532615"/>
            <a:ext cx="781050" cy="421767"/>
          </a:xfrm>
          <a:prstGeom prst="rect">
            <a:avLst/>
          </a:prstGeom>
        </p:spPr>
      </p:pic>
      <p:sp>
        <p:nvSpPr>
          <p:cNvPr id="38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04" y="4928948"/>
            <a:ext cx="1036743" cy="12737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284" y="4956918"/>
            <a:ext cx="1036743" cy="127371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22" y="4986540"/>
            <a:ext cx="1036743" cy="127371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857204" y="5328898"/>
            <a:ext cx="545107" cy="2943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27834" y="5328898"/>
            <a:ext cx="545107" cy="2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1" grpId="0"/>
      <p:bldP spid="36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309" y="5690332"/>
            <a:ext cx="857948" cy="563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6" y="4960182"/>
            <a:ext cx="1036743" cy="127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47" y="5670102"/>
            <a:ext cx="857948" cy="563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612" y="5623397"/>
            <a:ext cx="857948" cy="563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287" y="5710561"/>
            <a:ext cx="857948" cy="563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38" y="5710562"/>
            <a:ext cx="857948" cy="563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52" y="5710561"/>
            <a:ext cx="857948" cy="5637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658" y="6108957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JUGADOR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0333" y="6227650"/>
            <a:ext cx="385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ENEMIGOS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4840998"/>
            <a:ext cx="1450935" cy="13928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72046" y="3936226"/>
            <a:ext cx="462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OTRA VEZ LA MEMORIA LLENA!!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9564" y="54387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33" y="5420665"/>
            <a:ext cx="781050" cy="4217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6200" y="4448175"/>
            <a:ext cx="17145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9550" y="46196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19029" y="57725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98" y="5754476"/>
            <a:ext cx="781050" cy="42176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628494" y="61063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63" y="6088287"/>
            <a:ext cx="781050" cy="421767"/>
          </a:xfrm>
          <a:prstGeom prst="rect">
            <a:avLst/>
          </a:prstGeom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140" y="630150"/>
            <a:ext cx="11556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2: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Guardamos el evento dentro del manager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balas,  con una referencia a la bala dentro de ella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496" y="2751908"/>
            <a:ext cx="11424339" cy="3726327"/>
          </a:xfrm>
        </p:spPr>
        <p:txBody>
          <a:bodyPr>
            <a:noAutofit/>
          </a:bodyPr>
          <a:lstStyle/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s-E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ipo de dato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hace referencia a </a:t>
            </a:r>
            <a:r>
              <a:rPr lang="es-E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funciones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una </a:t>
            </a:r>
            <a:r>
              <a:rPr lang="es-E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firma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determinada.</a:t>
            </a:r>
          </a:p>
          <a:p>
            <a:pPr algn="l"/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el tipo de retorno</a:t>
            </a:r>
          </a:p>
          <a:p>
            <a:pPr algn="l"/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el nombre del </a:t>
            </a:r>
            <a:r>
              <a:rPr lang="es-E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 de datos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s-ES" dirty="0" smtClean="0">
                <a:solidFill>
                  <a:srgbClr val="92D05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Par1</a:t>
            </a:r>
            <a:r>
              <a:rPr lang="es-ES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…,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ParN</a:t>
            </a:r>
            <a:r>
              <a:rPr lang="es-ES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son los </a:t>
            </a:r>
            <a:r>
              <a:rPr lang="es-ES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tipos</a:t>
            </a:r>
            <a:r>
              <a:rPr lang="es-ES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de los </a:t>
            </a:r>
            <a:r>
              <a:rPr lang="es-ES" i="1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parámetros.</a:t>
            </a:r>
          </a:p>
          <a:p>
            <a:pPr algn="l"/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P1, …, </a:t>
            </a:r>
            <a:r>
              <a:rPr lang="es-ES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pN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ES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son los </a:t>
            </a:r>
            <a:r>
              <a:rPr lang="es-ES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nombres</a:t>
            </a:r>
            <a:r>
              <a:rPr lang="es-ES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de los </a:t>
            </a:r>
            <a:r>
              <a:rPr lang="es-ES" i="1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parámetros</a:t>
            </a:r>
            <a:r>
              <a:rPr lang="es-ES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lang="en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l"/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67840" y="1618086"/>
            <a:ext cx="6682444" cy="56364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E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222" y="4945764"/>
            <a:ext cx="1036743" cy="1273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52" y="5710561"/>
            <a:ext cx="857948" cy="563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6" y="4960182"/>
            <a:ext cx="1036743" cy="127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47" y="5670102"/>
            <a:ext cx="857948" cy="563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81" y="5710561"/>
            <a:ext cx="857948" cy="563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88" y="5710561"/>
            <a:ext cx="857948" cy="563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2" y="5677094"/>
            <a:ext cx="857948" cy="563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477" y="5724250"/>
            <a:ext cx="857948" cy="5637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658" y="6108957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JUGADOR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0333" y="6227650"/>
            <a:ext cx="385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ENEMIGOS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4840998"/>
            <a:ext cx="1450935" cy="1392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7" y="4632060"/>
            <a:ext cx="2536785" cy="15769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2140" y="642080"/>
            <a:ext cx="115568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-La almaceno dentro de la bala misma!!.</a:t>
            </a:r>
          </a:p>
          <a:p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5882" y="491543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06114" y="5360375"/>
            <a:ext cx="545107" cy="29435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920475" y="2144614"/>
            <a:ext cx="7130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lambda está “dentro” de “</a:t>
            </a:r>
            <a:r>
              <a:rPr lang="es-ES" sz="2400" dirty="0" err="1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es-E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 por lo que al destruirse esta también se destruye la lambda.</a:t>
            </a:r>
            <a:endParaRPr lang="es-AR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09" y="4974600"/>
            <a:ext cx="1036743" cy="12737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43" y="4977272"/>
            <a:ext cx="1036743" cy="12737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010708" y="487747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50940" y="5322410"/>
            <a:ext cx="545107" cy="29435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514617" y="48512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54849" y="5296182"/>
            <a:ext cx="545107" cy="29435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131204" y="48800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Objeto-Lambda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71436" y="5325018"/>
            <a:ext cx="545107" cy="2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25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6" grpId="0"/>
      <p:bldP spid="48" grpId="0"/>
      <p:bldP spid="48" grpId="1"/>
      <p:bldP spid="46" grpId="0"/>
      <p:bldP spid="46" grpId="1"/>
      <p:bldP spid="44" grpId="0"/>
      <p:bldP spid="4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Cuidados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708" y="1732449"/>
            <a:ext cx="8941778" cy="405875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Asegurarse de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recordar la lambda (en una variable) para quitarla luego del evento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que el objeto que contiene el evento con la lambda muera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eventualmente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11215" y="5679830"/>
            <a:ext cx="834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4800" dirty="0" smtClean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milio.dazza@davinci.edu.ar</a:t>
            </a:r>
            <a:endParaRPr lang="es-AR" sz="4800" dirty="0">
              <a:solidFill>
                <a:srgbClr val="66D9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/>
          <p:nvPr/>
        </p:nvSpPr>
        <p:spPr>
          <a:xfrm>
            <a:off x="252549" y="148046"/>
            <a:ext cx="11780485" cy="653142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7795" y="5042261"/>
            <a:ext cx="82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548" y="148045"/>
            <a:ext cx="540152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20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//Declaración de tipos delegate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2000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acepta funciones con firma () =&gt; ()</a:t>
            </a:r>
            <a:endParaRPr lang="es-AR" sz="1600" b="0" i="0" u="none" strike="noStrike" cap="none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ExDeleg1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acepta funciones con firma (</a:t>
            </a:r>
            <a:r>
              <a:rPr lang="es-ES" sz="1600" b="0" i="0" u="none" strike="noStrike" cap="none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600" b="0" i="0" u="none" strike="noStrike" cap="none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ES" sz="1600" b="0" i="0" u="none" strike="noStrike" cap="none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sz="1600" b="0" i="0" u="none" strike="noStrike" cap="none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ExDeleg2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param1,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param2);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() =&gt; ()</a:t>
            </a:r>
            <a:endParaRPr lang="es-AR" sz="1600" b="0" i="0" u="none" strike="noStrike" cap="none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Example1() {...}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(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sz="1600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Example2(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{...}</a:t>
            </a:r>
          </a:p>
          <a:p>
            <a:pPr lvl="0"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si T es </a:t>
            </a:r>
            <a:r>
              <a:rPr lang="es-ES" sz="16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sz="1600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Example3&lt;</a:t>
            </a:r>
            <a:r>
              <a:rPr lang="es-AR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{...}</a:t>
            </a:r>
          </a:p>
          <a:p>
            <a:pPr lvl="0"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si T es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&amp; R es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) =&gt; ()</a:t>
            </a:r>
            <a:endParaRPr lang="es-ES" sz="16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1600" strike="sngStrike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strike="sngStrik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Example4&lt;</a:t>
            </a:r>
            <a:r>
              <a:rPr lang="es-ES" sz="1600" strike="sngStrik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T, R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</a:t>
            </a:r>
            <a:r>
              <a:rPr lang="es-ES" sz="1600" strike="sngStrik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ES" sz="1600" strike="sngStrik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 … }</a:t>
            </a:r>
            <a:endParaRPr lang="es-AR" sz="1600" strike="sngStrik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48" y="148045"/>
            <a:ext cx="5401525" cy="567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20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//Declaración de tipos delegate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2000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ExDeleg1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ExDeleg2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param1,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param2);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Example1() {...}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Example2(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{...}</a:t>
            </a:r>
          </a:p>
          <a:p>
            <a:pPr lvl="0"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Example3&lt;</a:t>
            </a:r>
            <a:r>
              <a:rPr lang="es-AR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{...}</a:t>
            </a:r>
          </a:p>
          <a:p>
            <a:pPr lvl="0"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endParaRPr lang="es-ES" sz="16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Example4&lt;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T, R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ES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ES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 … }</a:t>
            </a:r>
            <a:endParaRPr lang="es-AR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547" y="2258568"/>
            <a:ext cx="5236063" cy="3158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/>
          <p:nvPr/>
        </p:nvSpPr>
        <p:spPr>
          <a:xfrm>
            <a:off x="252549" y="148046"/>
            <a:ext cx="11780485" cy="653142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548" y="148045"/>
            <a:ext cx="540152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20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//Declaración de tipos delegate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2000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acepta funciones con firma () =&gt; ()</a:t>
            </a:r>
            <a:endParaRPr lang="es-AR" sz="1600" b="0" i="0" u="none" strike="noStrike" cap="none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ExDeleg1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acepta funciones con firma (</a:t>
            </a:r>
            <a:r>
              <a:rPr lang="es-ES" sz="1600" b="0" i="0" u="none" strike="noStrike" cap="none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600" b="0" i="0" u="none" strike="noStrike" cap="none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ES" sz="1600" b="0" i="0" u="none" strike="noStrike" cap="none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sz="1600" b="0" i="0" u="none" strike="noStrike" cap="none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ExDeleg2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(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param1,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param2);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b="0" i="0" u="none" strike="noStrike" cap="none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() =&gt; ()</a:t>
            </a:r>
            <a:endParaRPr lang="es-AR" sz="1600" b="0" i="0" u="none" strike="noStrike" cap="none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Example1() {...}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(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sz="1600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Example2(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{...}</a:t>
            </a:r>
          </a:p>
          <a:p>
            <a:pPr lvl="0"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si T es </a:t>
            </a:r>
            <a:r>
              <a:rPr lang="es-ES" sz="1600" dirty="0" err="1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AR" sz="1600" dirty="0" smtClean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Example3&lt;</a:t>
            </a:r>
            <a:r>
              <a:rPr lang="es-AR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sz="16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{...}</a:t>
            </a:r>
          </a:p>
          <a:p>
            <a:pPr lvl="0">
              <a:buClr>
                <a:schemeClr val="lt1"/>
              </a:buClr>
              <a:buSzPct val="25000"/>
            </a:pPr>
            <a:endParaRPr lang="es-ES" sz="1600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 si T es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&amp; R es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string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sz="1600" dirty="0" err="1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s-ES" sz="1600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Wingdings" panose="05000000000000000000" pitchFamily="2" charset="2"/>
              </a:rPr>
              <a:t>) =&gt; ()</a:t>
            </a:r>
            <a:endParaRPr lang="es-ES" sz="1600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1600" strike="sngStrike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600" strike="sngStrik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Example4&lt;</a:t>
            </a:r>
            <a:r>
              <a:rPr lang="es-ES" sz="1600" strike="sngStrik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T, R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</a:t>
            </a:r>
            <a:r>
              <a:rPr lang="es-ES" sz="1600" strike="sngStrik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ES" sz="1600" strike="sngStrike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ES" sz="1600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 … }</a:t>
            </a:r>
            <a:endParaRPr lang="es-AR" sz="1600" strike="sngStrik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66D9E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7795" y="5042261"/>
            <a:ext cx="82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8251" y="322217"/>
            <a:ext cx="5730240" cy="423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noStrike" cap="none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DelegateExample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//Declaración e inicialización de variables delegate,   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</a:t>
            </a:r>
            <a:r>
              <a:rPr lang="es-AR" b="1" i="0" u="sng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note</a:t>
            </a:r>
            <a:r>
              <a:rPr lang="es-AR" b="1" u="sng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se</a:t>
            </a:r>
            <a:r>
              <a:rPr lang="es-AR" b="1" i="0" u="sng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que las funciones no llevan ()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ExDeleg1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deleg1 = Example1;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ExDeleg2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deleg2 = Example2;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sng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b="0" i="0" u="none" strike="sng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ExDeleg2</a:t>
            </a:r>
            <a:r>
              <a:rPr lang="es-AR" b="0" i="0" u="none" strike="sng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deleg3 = Example</a:t>
            </a:r>
            <a:r>
              <a:rPr lang="es-AR" strike="sngStrik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b="0" i="0" u="none" strike="sng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b="0" i="0" u="none" strike="noStrike" cap="none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ExDeleg2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deleg4 = Example3&lt;</a:t>
            </a:r>
            <a:r>
              <a:rPr lang="es-AR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//Llamado de las </a:t>
            </a:r>
            <a:r>
              <a:rPr lang="es-AR" b="0" i="0" u="none" strike="noStrike" cap="none" dirty="0" err="1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AR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. en los delegate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deleg1();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deleg2(</a:t>
            </a:r>
            <a:r>
              <a:rPr lang="es-AR" b="0" i="0" u="none" strike="noStrike" cap="none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“</a:t>
            </a:r>
            <a:r>
              <a:rPr lang="es-AR" dirty="0" err="1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Lero</a:t>
            </a:r>
            <a:r>
              <a:rPr lang="es-AR" b="0" i="0" u="none" strike="noStrike" cap="none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deleg4(</a:t>
            </a:r>
            <a:r>
              <a:rPr lang="es-AR" b="0" i="0" u="none" strike="noStrike" cap="none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“</a:t>
            </a:r>
            <a:r>
              <a:rPr lang="es-AR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Pero</a:t>
            </a:r>
            <a:r>
              <a:rPr lang="es-AR" b="0" i="0" u="none" strike="noStrike" cap="none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AR" b="0" i="0" u="none" strike="noStrike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b="0" i="0" u="none" strike="noStrike" cap="none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miNumero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 deleg4(</a:t>
            </a:r>
            <a:r>
              <a:rPr lang="es-AR" b="0" i="0" u="none" strike="noStrike" cap="none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</a:t>
            </a:r>
            <a:r>
              <a:rPr lang="es-AR" b="0" i="0" u="none" strike="noStrike" cap="none" dirty="0" err="1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Row</a:t>
            </a:r>
            <a:r>
              <a:rPr lang="es-AR" b="0" i="0" u="none" strike="noStrike" cap="none" dirty="0" smtClean="0">
                <a:solidFill>
                  <a:srgbClr val="E5DA73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"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b="0" i="0" u="none" strike="noStrike" cap="none" dirty="0" smtClean="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AR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808617" y="213360"/>
            <a:ext cx="55501" cy="64008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5" y="1053737"/>
            <a:ext cx="6244046" cy="5547359"/>
          </a:xfrm>
        </p:spPr>
        <p:txBody>
          <a:bodyPr>
            <a:noAutofit/>
          </a:bodyPr>
          <a:lstStyle/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Tambien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pueden declararse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genéricos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 la forma:</a:t>
            </a:r>
          </a:p>
          <a:p>
            <a:pPr algn="l"/>
            <a:endParaRPr lang="es-E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mismo esta incompleto hasta que sean especificados sus parámetros. Por ende, en el resto del código 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GenName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puede utilizarse, pero </a:t>
            </a:r>
          </a:p>
          <a:p>
            <a:pPr algn="l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GenName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 smtClean="0">
                <a:solidFill>
                  <a:srgbClr val="FABD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y </a:t>
            </a:r>
            <a:r>
              <a:rPr lang="es-E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GenName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 smtClean="0">
                <a:solidFill>
                  <a:srgbClr val="FABD0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si.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403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Emilio 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Esteban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88"/>
          <p:cNvSpPr/>
          <p:nvPr/>
        </p:nvSpPr>
        <p:spPr>
          <a:xfrm>
            <a:off x="6461761" y="313508"/>
            <a:ext cx="5571273" cy="6365965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1097" y="548640"/>
            <a:ext cx="5355772" cy="4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delegate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RType</a:t>
            </a:r>
            <a:r>
              <a:rPr lang="es-AR" sz="1600" b="0" i="0" u="none" strike="noStrike" cap="none" dirty="0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Gen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b="0" i="0" u="none" strike="noStrike" cap="none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RType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600" b="0" i="0" u="none" strike="noStrike" cap="none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PType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&gt;( </a:t>
            </a:r>
            <a:r>
              <a:rPr lang="es-AR" sz="1600" b="0" i="0" u="none" strike="noStrike" cap="none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PType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p,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param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</a:p>
          <a:p>
            <a:pPr lvl="0" indent="111760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b="0" i="0" u="none" strike="noStrike" cap="none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GenericDelegateExample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() 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sz="16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//Invalido, faltan los parámetros de tipo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sz="1600" b="0" i="0" u="none" strike="noStrike" cap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</a:t>
            </a:r>
            <a:r>
              <a:rPr lang="es-AR" sz="1600" b="0" i="0" strike="noStrike" cap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</a:t>
            </a:r>
            <a:r>
              <a:rPr lang="es-AR" sz="1600" b="0" i="0" u="none" strike="noStrike" cap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eg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Gen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deleg1;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sz="16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//Inválido, Example1 no es del mismo tipo</a:t>
            </a:r>
          </a:p>
          <a:p>
            <a:pPr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Example1() {...}</a:t>
            </a:r>
            <a:endParaRPr lang="es-AR" sz="1600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</a:t>
            </a:r>
            <a:r>
              <a:rPr lang="es-AR" sz="1600" b="0" i="0" u="none" strike="noStrike" cap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Gen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,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deleg2 = Example1;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AR" sz="1600" b="0" i="0" u="none" strike="noStrike" cap="none" dirty="0" smtClean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sz="1600" b="0" i="0" u="none" strike="noStrike" cap="none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//Válido!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dirty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smtClean="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</a:t>
            </a:r>
            <a:r>
              <a:rPr lang="es-AR" sz="16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Example2(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AR" sz="16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AR" sz="1600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{...}</a:t>
            </a:r>
            <a:endParaRPr lang="es-AR" sz="1600" b="0" i="0" u="none" strike="noStrike" cap="none" dirty="0" smtClean="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</a:t>
            </a:r>
            <a:r>
              <a:rPr lang="es-AR" sz="1600" b="0" i="0" u="none" strike="noStrike" cap="none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ExDeleg</a:t>
            </a:r>
            <a:r>
              <a:rPr lang="es-AR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Gen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600" b="0" i="0" u="none" strike="noStrike" cap="none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delg3 = Example2;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AR" sz="1600" b="0" i="0" u="none" strike="noStrike" cap="none" dirty="0" smtClean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</a:p>
          <a:p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15" y="2159726"/>
            <a:ext cx="6078582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GenName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es-E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14" y="145091"/>
            <a:ext cx="6409509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" y="1441623"/>
            <a:ext cx="6409509" cy="5081097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Familia 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 </a:t>
            </a:r>
            <a:r>
              <a:rPr lang="es-AR" sz="1800" dirty="0" err="1">
                <a:solidFill>
                  <a:srgbClr val="66D9E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delegates</a:t>
            </a:r>
            <a:r>
              <a:rPr lang="es-AR" sz="1800" dirty="0">
                <a:solidFill>
                  <a:srgbClr val="66D9E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genéricos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del </a:t>
            </a:r>
            <a:r>
              <a:rPr lang="es-AR" sz="1800" dirty="0" err="1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namespace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AR" sz="1800" dirty="0" err="1">
                <a:solidFill>
                  <a:srgbClr val="66D9E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System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8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endParaRPr lang="es-AR" sz="18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T2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T2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T3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T2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T3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T4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800" dirty="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Los </a:t>
            </a:r>
            <a:r>
              <a:rPr lang="es-AR" sz="1800" dirty="0" err="1">
                <a:solidFill>
                  <a:srgbClr val="3D85C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</a:t>
            </a:r>
            <a:r>
              <a:rPr lang="es-AR" sz="1800" dirty="0" err="1">
                <a:solidFill>
                  <a:srgbClr val="3D85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de las familias </a:t>
            </a:r>
            <a:r>
              <a:rPr lang="es-AR" sz="18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Action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corresponden a los tipos de los parámetros </a:t>
            </a:r>
            <a:r>
              <a:rPr lang="es-AR" sz="1800" u="sng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en orden secuencial</a:t>
            </a:r>
            <a:r>
              <a:rPr lang="es-AR" sz="1800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de las funciones que refieren, sus tipos de retorno siempre son </a:t>
            </a:r>
            <a:r>
              <a:rPr lang="es-AR" sz="1800" dirty="0" err="1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void</a:t>
            </a:r>
            <a:r>
              <a:rPr lang="es-AR" sz="1800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800" dirty="0">
              <a:solidFill>
                <a:srgbClr val="F7F7F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800" u="sng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Requieren</a:t>
            </a:r>
            <a:r>
              <a:rPr lang="es-ES" sz="1800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agregar la línea “</a:t>
            </a:r>
            <a:r>
              <a:rPr lang="es-ES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using</a:t>
            </a:r>
            <a:r>
              <a:rPr lang="es-ES" sz="1800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ES" sz="18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System</a:t>
            </a:r>
            <a:r>
              <a:rPr lang="es-ES" sz="1800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;” en la parte superior del script.</a:t>
            </a:r>
            <a:endParaRPr lang="es-AR" sz="1800" dirty="0">
              <a:solidFill>
                <a:srgbClr val="F7F7F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0" name="Shape 88"/>
          <p:cNvSpPr/>
          <p:nvPr/>
        </p:nvSpPr>
        <p:spPr>
          <a:xfrm>
            <a:off x="6461761" y="313508"/>
            <a:ext cx="5571273" cy="6365965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9511" y="325093"/>
            <a:ext cx="5355772" cy="62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u</a:t>
            </a:r>
            <a:r>
              <a:rPr lang="es-ES" sz="1400" b="0" i="0" u="none" strike="noStrike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sing</a:t>
            </a:r>
            <a:r>
              <a:rPr lang="es-ES" sz="14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b="0" i="0" u="none" strike="noStrike" cap="none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System</a:t>
            </a:r>
            <a:r>
              <a:rPr lang="es-ES" sz="1400" b="0" i="0" u="none" strike="noStrike" cap="none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  <a:r>
              <a:rPr lang="es-ES" sz="14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endParaRPr lang="es-AR" sz="1400" dirty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400" b="0" i="0" u="none" strike="noStrike" cap="none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ActionExample</a:t>
            </a:r>
            <a:endParaRPr lang="es-ES" sz="14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//acepta firmas () =&gt; ()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act1;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//acepta firmas </a:t>
            </a:r>
            <a:r>
              <a:rPr lang="es-ES" sz="1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()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act2;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400" dirty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//acepta firmas (</a:t>
            </a:r>
            <a:r>
              <a:rPr lang="es-ES" sz="1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 =&gt; ()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act3;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4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Example1 ()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Example2 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Example3 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p1,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p2,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p3) {}</a:t>
            </a:r>
            <a:endParaRPr lang="es-ES" sz="1400" dirty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Example4 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p1,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p2)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400" dirty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Asignación() 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act1 = Example1;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</a:t>
            </a:r>
            <a:r>
              <a:rPr lang="es-ES" sz="1400" strike="sngStrike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act2 = Example2;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</a:t>
            </a:r>
            <a:r>
              <a:rPr lang="es-ES" sz="1400" strike="sngStrike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act3 = Example3;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act3 = Example4;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b="0" i="0" u="none" strike="noStrike" cap="none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5029" y="5364478"/>
            <a:ext cx="82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65029" y="536447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14" y="145091"/>
            <a:ext cx="6409509" cy="1296532"/>
          </a:xfrm>
        </p:spPr>
        <p:txBody>
          <a:bodyPr/>
          <a:lstStyle/>
          <a:p>
            <a:r>
              <a:rPr lang="es-ES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es-AR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5" y="1441623"/>
            <a:ext cx="6167882" cy="5081097"/>
          </a:xfrm>
        </p:spPr>
        <p:txBody>
          <a:bodyPr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Los </a:t>
            </a:r>
            <a:r>
              <a:rPr lang="es-ES" sz="1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ES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&lt;&gt;, son similares a </a:t>
            </a:r>
            <a:r>
              <a:rPr lang="es-ES" sz="1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Action</a:t>
            </a:r>
            <a:r>
              <a:rPr lang="es-ES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pero </a:t>
            </a:r>
            <a:r>
              <a:rPr lang="es-ES" sz="1800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SIEMPRE</a:t>
            </a:r>
            <a:r>
              <a:rPr lang="es-ES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retornan algo. Los “</a:t>
            </a:r>
            <a:r>
              <a:rPr lang="es-ES" sz="18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</a:t>
            </a:r>
            <a:r>
              <a:rPr lang="es-ES" sz="1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’s</a:t>
            </a:r>
            <a:r>
              <a:rPr lang="es-ES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” también son secuenciales, </a:t>
            </a:r>
            <a:r>
              <a:rPr lang="es-ES" sz="1800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y el último </a:t>
            </a:r>
            <a:r>
              <a:rPr lang="es-AR" sz="1800" u="sng" dirty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parámetro genérico </a:t>
            </a:r>
            <a:r>
              <a:rPr lang="es-AR" sz="1800" u="sng" dirty="0" err="1">
                <a:solidFill>
                  <a:srgbClr val="66D9E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TResult</a:t>
            </a:r>
            <a:r>
              <a:rPr lang="es-ES" sz="1800" u="sng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especifica el tipo de retorno.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AR" sz="1800" dirty="0" smtClean="0">
              <a:solidFill>
                <a:srgbClr val="FFFFFF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AR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 err="1" smtClean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TResult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err="1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TResult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T2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err="1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TResult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T2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T3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err="1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TResult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AR" sz="1800" dirty="0" err="1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T1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T2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T3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T4</a:t>
            </a:r>
            <a:r>
              <a:rPr lang="es-AR" sz="1800" dirty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AR" sz="1800" dirty="0" err="1">
                <a:solidFill>
                  <a:srgbClr val="3D85C6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TResult</a:t>
            </a:r>
            <a:r>
              <a:rPr lang="es-AR" sz="1800" dirty="0" smtClean="0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endParaRPr lang="es-ES" sz="1800" dirty="0">
              <a:solidFill>
                <a:srgbClr val="F7F7F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s-ES" sz="1800" u="sng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Requieren</a:t>
            </a:r>
            <a:r>
              <a:rPr lang="es-ES" sz="1800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agregar la línea “</a:t>
            </a:r>
            <a:r>
              <a:rPr lang="es-ES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using</a:t>
            </a:r>
            <a:r>
              <a:rPr lang="es-ES" sz="1800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s-ES" sz="1800" dirty="0" err="1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System</a:t>
            </a:r>
            <a:r>
              <a:rPr lang="es-ES" sz="1800" dirty="0" smtClean="0">
                <a:solidFill>
                  <a:srgbClr val="F7F7F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;” en la parte superior del script.</a:t>
            </a:r>
            <a:endParaRPr lang="es-AR" sz="1800" dirty="0">
              <a:solidFill>
                <a:srgbClr val="F7F7F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II - Dazza, Emilio Esteban</a:t>
            </a:r>
          </a:p>
        </p:txBody>
      </p:sp>
      <p:sp>
        <p:nvSpPr>
          <p:cNvPr id="10" name="Shape 88"/>
          <p:cNvSpPr/>
          <p:nvPr/>
        </p:nvSpPr>
        <p:spPr>
          <a:xfrm>
            <a:off x="6461761" y="313508"/>
            <a:ext cx="5571273" cy="6365965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1097" y="548640"/>
            <a:ext cx="535577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u</a:t>
            </a:r>
            <a:r>
              <a:rPr lang="es-ES" sz="1400" b="0" i="0" u="none" strike="noStrike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sing</a:t>
            </a:r>
            <a:r>
              <a:rPr lang="es-ES" sz="14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b="0" i="0" u="none" strike="noStrike" cap="none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System</a:t>
            </a:r>
            <a:r>
              <a:rPr lang="es-ES" sz="1400" b="0" i="0" u="none" strike="noStrike" cap="none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  <a:r>
              <a:rPr lang="es-ES" sz="1400" b="0" i="0" u="none" strike="noStrike" cap="none" dirty="0" smtClean="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endParaRPr lang="es-AR" sz="1400" dirty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400" b="0" i="0" u="none" strike="noStrike" cap="none" dirty="0" smtClean="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class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FuncExample</a:t>
            </a:r>
            <a:endParaRPr lang="es-ES" sz="14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//acepta firmas () =&gt; </a:t>
            </a:r>
            <a:r>
              <a:rPr lang="es-ES" sz="1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endParaRPr lang="es-ES" sz="1400" dirty="0" smtClean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ES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r>
              <a:rPr lang="es-ES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fc1;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//acepta firmas </a:t>
            </a:r>
            <a:r>
              <a:rPr lang="es-ES" sz="1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=&gt; </a:t>
            </a:r>
            <a:r>
              <a:rPr lang="es-ES" sz="1400" dirty="0" err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endParaRPr lang="es-ES" sz="1400" dirty="0" smtClean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Func</a:t>
            </a:r>
            <a:r>
              <a:rPr lang="es-ES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ES" sz="1400" dirty="0" smtClean="0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fc2;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400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bool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Example1 ()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Example2 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p1)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Example3 (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p1,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float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p2) {}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endParaRPr lang="es-ES" sz="1400" dirty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public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err="1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 dirty="0" smtClean="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Asignación() {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fc1 = Example1;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fc2 = Example2;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   </a:t>
            </a:r>
            <a:r>
              <a:rPr lang="es-ES" sz="1400" strike="sngStrike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fc2 = Example3;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}</a:t>
            </a:r>
          </a:p>
          <a:p>
            <a:pPr lvl="0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es-ES" sz="1400" dirty="0" smtClean="0"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lang="es-AR" sz="1400" b="0" i="0" u="none" strike="noStrike" cap="none" dirty="0" smtClean="0"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2778" y="4720044"/>
            <a:ext cx="82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s-A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1269</TotalTime>
  <Words>4180</Words>
  <Application>Microsoft Office PowerPoint</Application>
  <PresentationFormat>Widescreen</PresentationFormat>
  <Paragraphs>749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Calisto MT</vt:lpstr>
      <vt:lpstr>Corsiva</vt:lpstr>
      <vt:lpstr>Roboto Mono</vt:lpstr>
      <vt:lpstr>Times New Roman</vt:lpstr>
      <vt:lpstr>Trebuchet MS</vt:lpstr>
      <vt:lpstr>Wingdings</vt:lpstr>
      <vt:lpstr>Wingdings 2</vt:lpstr>
      <vt:lpstr>Slate</vt:lpstr>
      <vt:lpstr>Inteligencia Artificial II Clase 1</vt:lpstr>
      <vt:lpstr>Firma de una Función</vt:lpstr>
      <vt:lpstr>PowerPoint Presentation</vt:lpstr>
      <vt:lpstr>Delegates</vt:lpstr>
      <vt:lpstr>PowerPoint Presentation</vt:lpstr>
      <vt:lpstr>PowerPoint Presentation</vt:lpstr>
      <vt:lpstr>PowerPoint Presentation</vt:lpstr>
      <vt:lpstr>Action</vt:lpstr>
      <vt:lpstr>Func</vt:lpstr>
      <vt:lpstr>PowerPoint Presentation</vt:lpstr>
      <vt:lpstr>¿Para qué me sirve?</vt:lpstr>
      <vt:lpstr>                      ¿Para qué me sirve?   SIN DELEGATES                                          CON DELEGATES</vt:lpstr>
      <vt:lpstr>                      ¿Para qué me sirve?    SIN DELEGATES                                          CON DELEGATES</vt:lpstr>
      <vt:lpstr>Sobre Delegates</vt:lpstr>
      <vt:lpstr>LAMBDAS</vt:lpstr>
      <vt:lpstr>LAMBDAS</vt:lpstr>
      <vt:lpstr>LAMBDAS</vt:lpstr>
      <vt:lpstr>LAMBDAS</vt:lpstr>
      <vt:lpstr>LAMBDAS</vt:lpstr>
      <vt:lpstr>LAMBDAS</vt:lpstr>
      <vt:lpstr>LAMBDAS</vt:lpstr>
      <vt:lpstr>LAMBDAS</vt:lpstr>
      <vt:lpstr>PowerPoint Presentation</vt:lpstr>
      <vt:lpstr>¿SE ENTIENDE?</vt:lpstr>
      <vt:lpstr>First Class Citizens</vt:lpstr>
      <vt:lpstr>PowerPoint Presentation</vt:lpstr>
      <vt:lpstr>PowerPoint Presentation</vt:lpstr>
      <vt:lpstr>CLOSURES</vt:lpstr>
      <vt:lpstr>CUIDADO CON LAMBDAS</vt:lpstr>
      <vt:lpstr>PowerPoint Presentation</vt:lpstr>
      <vt:lpstr>Sobre Lambdas</vt:lpstr>
      <vt:lpstr>Events</vt:lpstr>
      <vt:lpstr>Events</vt:lpstr>
      <vt:lpstr>Events</vt:lpstr>
      <vt:lpstr>Events</vt:lpstr>
      <vt:lpstr>PowerPoint Presentation</vt:lpstr>
      <vt:lpstr>LAMBDAS Y EVENTOS</vt:lpstr>
      <vt:lpstr>PowerPoint Presentation</vt:lpstr>
      <vt:lpstr>PowerPoint Presentation</vt:lpstr>
      <vt:lpstr>PowerPoint Presentation</vt:lpstr>
      <vt:lpstr>Cuidados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II Clase 1</dc:title>
  <dc:creator>Emilio Dazza</dc:creator>
  <cp:lastModifiedBy>Emilio Esteban Dazza</cp:lastModifiedBy>
  <cp:revision>115</cp:revision>
  <dcterms:created xsi:type="dcterms:W3CDTF">2018-03-05T14:03:04Z</dcterms:created>
  <dcterms:modified xsi:type="dcterms:W3CDTF">2018-03-18T23:30:37Z</dcterms:modified>
</cp:coreProperties>
</file>