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9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019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0475/why-is-lisp-used-for-a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13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de funcional en C# que usamos mediante LINQ: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-Pedimos lo que queremos, no pasamos instrucciones de como conseguirlo (no usamos programación imperativa)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-Utilizamos funciones como parámetros (distinción código/dato –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citizens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se mutan las cosas (las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 devuelven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IEnumerables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nuevos, no modifican)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2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22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62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34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lista ints, array strings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Multiplicar por k externo (modificarlo entre foreachs, no dentro para no confundir antes de ver lazyness)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35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predicado es una </a:t>
            </a:r>
            <a:r>
              <a:rPr lang="es-E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al dato</a:t>
            </a: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¿Es mayor a 10? ¿Es primo?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¿Es mayor a 10 </a:t>
            </a:r>
            <a:r>
              <a:rPr lang="es-E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primo?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¿Es mayor a 10 </a:t>
            </a:r>
            <a:r>
              <a:rPr lang="es-E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no</a:t>
            </a: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primo?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¿Está dentro de este rectángulo?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¿Es un obj de tipo Player?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¿Está vivo?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¿“Está muerto” (</a:t>
            </a:r>
            <a:r>
              <a:rPr lang="es-ES" sz="1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 vivo)?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Calibri"/>
              <a:buNone/>
            </a:pPr>
            <a:r>
              <a:rPr lang="es-ES" sz="1200" b="0" i="1" u="none" strike="noStrike" cap="none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rPr>
              <a:t>ley de DeMorgan</a:t>
            </a:r>
            <a:r>
              <a:rPr lang="es-ES" sz="1200" b="0" i="0" u="none" strike="noStrike" cap="none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Roboto Mono"/>
              <a:buNone/>
            </a:pPr>
            <a:r>
              <a:rPr lang="es-ES" sz="1200" b="0" i="0" u="none" strike="noStrike" cap="none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!A &amp;&amp; !B = !(A || 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90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737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ORDEN AFECTA EL RESULTADO!!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309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 A) diccionario alcanza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 B ) podría hacer un dictionary&lt;algo, KeyValue&lt;algo2, algo3&gt;&gt;, o un Dictionary&lt;algo, List&lt;object&gt;&gt;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 el primero se vuelve engorroso, y el segundo implica casteo constante, acordarse del orden y acordarse de cuantos pusiste.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 C ) Lo mismo que antes pero peor, ahora tenemos listas en medio.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creo una clase nueva para cada caso, al final tengo 30404040000 clases que utilizo una sola vez para casos específicos… no tiene sentido y después para debuggear va a ser un horror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537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42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68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https://stackoverflow.com/questions/9826664/tuple-confusión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93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226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37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83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consultas se logran “enganchando” funciones de LINQ, una tras otra, utilizando funciones definidas por uno (generalmente lambdas) para “transformar” colecciones en otro dato.</a:t>
            </a: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8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HORROR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25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que implementan todas las colecciones en C#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que el elemento pueda ser iterado (por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 un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(sacar elemento por elemento secuencialmente)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cada iteración me devuelve un 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palabra, indica que esa clase es un “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 </a:t>
            </a:r>
            <a:r>
              <a:rPr lang="es-E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permite iterar sobre ella externamente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puede</a:t>
            </a:r>
            <a:r>
              <a:rPr lang="es-E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acceder directo a un </a:t>
            </a:r>
            <a:r>
              <a:rPr lang="es-ES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específico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418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rPr lang="es-E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http://stackoverflow.com/questions/130475/why-is-lisp-used-for-ai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prototipar: en vez de describir los pasos requeridos para conseguir algo, se describe el resultado final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Polish notation: operadores a la izquierda de operandos ( + 3 6)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Parseo: La interpretación de los comandos por parte de la PC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193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s-ES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1370693" y="110768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Inteligencia Artificial II</a:t>
            </a:r>
            <a:br>
              <a:rPr lang="es-ES" sz="54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</a:br>
            <a:r>
              <a:rPr lang="es-ES" sz="5400" b="0" i="1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Clase 2</a:t>
            </a:r>
            <a:endParaRPr sz="5400" b="0" i="1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1370693" y="3110303"/>
            <a:ext cx="9440034" cy="332276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rPr lang="es-ES" sz="3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LINQ y programación funcional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rPr lang="es-ES" sz="3200" b="0" i="1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</a:t>
            </a:r>
            <a:r>
              <a:rPr lang="es-ES" sz="3200" b="0" i="1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Map</a:t>
            </a:r>
            <a:r>
              <a:rPr lang="es-ES" sz="3200" b="0" i="1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)</a:t>
            </a:r>
            <a:r>
              <a:rPr lang="es-ES" sz="3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3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3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rPr lang="es-ES" sz="3200" b="0" i="1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</a:t>
            </a:r>
            <a:r>
              <a:rPr lang="es-ES" sz="3200" b="0" i="1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Filter</a:t>
            </a:r>
            <a:r>
              <a:rPr lang="es-ES" sz="3200" b="0" i="1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)</a:t>
            </a:r>
            <a:r>
              <a:rPr lang="es-ES" sz="3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3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3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rPr lang="es-ES" sz="3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Tuple</a:t>
            </a:r>
            <a:r>
              <a:rPr lang="es-ES" sz="3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&lt;&gt;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</a:pPr>
            <a:r>
              <a:rPr lang="es-ES" sz="3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Anonymous</a:t>
            </a:r>
            <a:r>
              <a:rPr lang="es-ES" sz="32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32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Types</a:t>
            </a:r>
            <a:endParaRPr sz="32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55611" y="145090"/>
            <a:ext cx="9440034" cy="4209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1370693" y="505097"/>
            <a:ext cx="9440100" cy="93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ustria"/>
              <a:buNone/>
            </a:pPr>
            <a:r>
              <a:rPr lang="es-ES" sz="39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Programación funcional e I.A. → B.F.F ?</a:t>
            </a:r>
            <a:endParaRPr sz="3900" b="1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11701" y="1605525"/>
            <a:ext cx="11420700" cy="5029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El motivo principal de usar un lenguaje funcional es porque </a:t>
            </a:r>
            <a:r>
              <a:rPr lang="es-ES" sz="2000" b="1" u="sng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una I.A. toma decisiones basándose en colecciones de datos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como “listas de enemigos”, “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arrays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de objetivos”, “situación del mundo”, etc.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 la forma más cómoda y expresiva de operar sobre colecciones en C# es utilizando LINQ.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LINQ + lambdas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toma del paradigma funcional conceptos y aplicaciones muy distintas a lo que estamos acostumbrados (iteraciones, objetos):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457200" marR="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Char char="●"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Funciones como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first-class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citizen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i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(lo vimos)</a:t>
            </a:r>
            <a:endParaRPr sz="2000" i="1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Char char="●"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Inferencia de tipos </a:t>
            </a:r>
            <a:r>
              <a:rPr lang="es-ES" sz="2000" i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(lo vimos)</a:t>
            </a:r>
            <a:endParaRPr sz="2000" i="1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Char char="●"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Composición de funciones “primitivas” como forma principal de programar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Char char="●"/>
            </a:pP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Lazy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evaluation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342900" marR="0" lvl="0" indent="-3060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342900" marR="0" lvl="0" indent="-3060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1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55611" y="145090"/>
            <a:ext cx="9440100" cy="36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1370693" y="505097"/>
            <a:ext cx="9440100" cy="93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ustria"/>
              <a:buNone/>
            </a:pPr>
            <a:r>
              <a:rPr lang="es-ES" sz="39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Programación funcional e I.A. → B.F.F ?</a:t>
            </a:r>
            <a:endParaRPr sz="3900" b="1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55611" y="145090"/>
            <a:ext cx="9440100" cy="36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663" y="4762250"/>
            <a:ext cx="5314438" cy="169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95" y="4762250"/>
            <a:ext cx="4987874" cy="169341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1244250" y="1805750"/>
            <a:ext cx="9693000" cy="29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Otras características debemos implementarlas manualmente</a:t>
            </a:r>
            <a:endParaRPr sz="2400" dirty="0">
              <a:solidFill>
                <a:srgbClr val="F3F3F3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3F3F3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 </a:t>
            </a:r>
            <a:r>
              <a:rPr lang="es-ES" sz="2400" b="1" dirty="0" err="1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Side</a:t>
            </a:r>
            <a:r>
              <a:rPr lang="es-ES" sz="2400" b="1" dirty="0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400" b="1" dirty="0" err="1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effects</a:t>
            </a:r>
            <a:endParaRPr sz="2400" dirty="0">
              <a:solidFill>
                <a:srgbClr val="F3F3F3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3F3F3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3F3F3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3F3F3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Pattern</a:t>
            </a:r>
            <a:r>
              <a:rPr lang="es-ES" sz="2400" b="1" dirty="0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400" b="1" dirty="0" err="1">
                <a:solidFill>
                  <a:srgbClr val="F3F3F3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matching</a:t>
            </a:r>
            <a:endParaRPr i="1" dirty="0">
              <a:solidFill>
                <a:srgbClr val="F3F3F3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1370693" y="505097"/>
            <a:ext cx="9440100" cy="93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ustria"/>
              <a:buNone/>
            </a:pPr>
            <a:r>
              <a:rPr lang="es-ES" sz="39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Programación funcional e I.A. → B.F.F ?</a:t>
            </a:r>
            <a:endParaRPr sz="3900" b="1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11701" y="1605525"/>
            <a:ext cx="11420700" cy="5029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grandes rasgos nuestra IA es una función así: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</a:t>
            </a:r>
            <a:r>
              <a:rPr lang="es-ES" sz="2000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AgentModel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2000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WorldModel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 </a:t>
            </a:r>
            <a:r>
              <a:rPr lang="es-ES" sz="2000" dirty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=&gt;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Decision</a:t>
            </a:r>
            <a:endParaRPr sz="2000" dirty="0">
              <a:solidFill>
                <a:srgbClr val="00FFFF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AgentModel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es el personaje controlado, con sus acciones. El “Agente”.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WorldModel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incluye toda la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info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del juego disponible para nuestra IA. El “modelo”.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Decision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es la decisión final de la IA, a ejecutarse sobre el agente.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342900" marR="0" lvl="0" indent="-3060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342900" marR="0" lvl="0" indent="-3060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1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55611" y="145090"/>
            <a:ext cx="9440100" cy="36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(MAP) Select()</a:t>
            </a:r>
            <a:endParaRPr sz="54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753225" y="1630017"/>
            <a:ext cx="10674969" cy="1208977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Lustria"/>
              <a:buNone/>
            </a:pPr>
            <a:r>
              <a:rPr lang="es-E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Dst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Dst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&gt;(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this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 lista, </a:t>
            </a:r>
            <a:r>
              <a:rPr lang="es-ES" sz="2000" dirty="0" err="1">
                <a:solidFill>
                  <a:srgbClr val="92D05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Func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Dst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 selector);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413061" y="4575313"/>
            <a:ext cx="7048992" cy="528076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Lustria"/>
              <a:buNone/>
            </a:pP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(IEnumerable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&gt;, (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=&gt;</a:t>
            </a: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Dst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))</a:t>
            </a:r>
            <a:r>
              <a:rPr lang="es-ES" sz="200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=&gt; </a:t>
            </a: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Dst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</a:t>
            </a:r>
            <a:endParaRPr sz="20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2960788" y="3948326"/>
            <a:ext cx="59535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¿La firma en nuestra notación es?</a:t>
            </a:r>
            <a:endParaRPr sz="20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408504" y="5426765"/>
            <a:ext cx="2852531" cy="120032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Acuerdense que esta firma no es válida hasta que se haya especificado que es </a:t>
            </a:r>
            <a:r>
              <a:rPr lang="es-ES" sz="18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18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y que es </a:t>
            </a:r>
            <a:r>
              <a:rPr lang="es-ES" sz="18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Dst</a:t>
            </a:r>
            <a:endParaRPr sz="1800">
              <a:solidFill>
                <a:srgbClr val="66D9EF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7593497" y="238540"/>
            <a:ext cx="4442790" cy="6410738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595441" y="676245"/>
            <a:ext cx="5546942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(MAP) </a:t>
            </a:r>
            <a:r>
              <a:rPr lang="es-ES" sz="54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318053" y="2386148"/>
            <a:ext cx="7036904" cy="372632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Select() se llama sobre un </a:t>
            </a:r>
            <a:r>
              <a:rPr lang="es-ES" sz="2000" b="0" i="0" u="none" strike="noStrike" cap="none">
                <a:solidFill>
                  <a:srgbClr val="FFFF0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IEnumerable</a:t>
            </a:r>
            <a:r>
              <a:rPr lang="es-ES" sz="2000" b="0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&lt;</a:t>
            </a:r>
            <a:r>
              <a:rPr lang="es-ES" sz="2000" b="0" i="0" u="none" strike="noStrike" cap="none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Src</a:t>
            </a:r>
            <a:r>
              <a:rPr lang="es-ES" sz="2000" b="0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&gt;</a:t>
            </a:r>
            <a:r>
              <a:rPr lang="es-ES" sz="2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Transforma una colección de elementos </a:t>
            </a:r>
            <a:r>
              <a:rPr lang="es-ES" sz="2000" b="0" i="0" u="none" strike="noStrike" cap="none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b="0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en otra colección con la misma cantidad de elementos </a:t>
            </a:r>
            <a:r>
              <a:rPr lang="es-ES" sz="2000" b="0" i="0" u="none" strike="noStrike" cap="none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Dst</a:t>
            </a:r>
            <a:r>
              <a:rPr lang="es-ES" sz="2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, elemento a elemento.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Recibe como parámetro una función transformación, con la firma </a:t>
            </a:r>
            <a:r>
              <a:rPr lang="es-ES" sz="2000" b="0" i="0" u="none" strike="noStrike" cap="none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b="0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=&gt; </a:t>
            </a:r>
            <a:r>
              <a:rPr lang="es-ES" sz="2000" b="0" i="0" u="none" strike="noStrike" cap="none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Dst</a:t>
            </a:r>
            <a:endParaRPr sz="20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155611" y="145090"/>
            <a:ext cx="5121783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7638900" y="325100"/>
            <a:ext cx="4397400" cy="6125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intArray = </a:t>
            </a:r>
            <a:r>
              <a:rPr lang="es-ES" sz="140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ES" sz="14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4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4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4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Character[] characters;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4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Example() {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/*Convierte una colección de ints</a:t>
            </a:r>
            <a:endParaRPr sz="140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en una colección de strings*/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strings = intArray.Select(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element =&gt; element.ToString());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1422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4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//Multiplica por dos todos los elementos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mult2 = intArray.Select(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element =&gt; element * </a:t>
            </a:r>
            <a:r>
              <a:rPr lang="es-ES" sz="14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2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endParaRPr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/*Convierte lista de personajes en una</a:t>
            </a:r>
            <a:r>
              <a:rPr lang="es-ES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4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lista de nombres*/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4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names = characters.Select(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element =&gt; element.name);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endParaRPr sz="14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/*Convierte una lista de personajes en una lista del hp de los mismos (int)*/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hps = characters.Select(x =&gt; x.HP);</a:t>
            </a:r>
            <a:endParaRPr sz="14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sz="14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</a:t>
            </a:r>
            <a:r>
              <a:rPr lang="es-ES" sz="54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Filter</a:t>
            </a: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) </a:t>
            </a:r>
            <a:r>
              <a:rPr lang="es-ES" sz="54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55611" y="145090"/>
            <a:ext cx="4303178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753225" y="1630017"/>
            <a:ext cx="10674969" cy="1226394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Lustria"/>
              <a:buNone/>
            </a:pPr>
            <a:r>
              <a:rPr lang="es-E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&gt;(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this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 lista, </a:t>
            </a:r>
            <a:r>
              <a:rPr lang="es-ES" sz="2000" dirty="0" err="1">
                <a:solidFill>
                  <a:srgbClr val="92D05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Func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bool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predicate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2413061" y="4575313"/>
            <a:ext cx="7048992" cy="528076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Lustria"/>
              <a:buNone/>
            </a:pP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(IEnumerable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&gt;, (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=&gt;</a:t>
            </a: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bool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))</a:t>
            </a:r>
            <a:r>
              <a:rPr lang="es-ES" sz="200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=&gt; </a:t>
            </a:r>
            <a:r>
              <a:rPr lang="es-ES" sz="200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</a:t>
            </a:r>
            <a:endParaRPr sz="20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960788" y="3948326"/>
            <a:ext cx="59535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¿La firma en nuestra notación es?</a:t>
            </a:r>
            <a:endParaRPr sz="20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715789" y="5847101"/>
            <a:ext cx="67462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las funciones del tipo (T =&gt; bool) se las llama </a:t>
            </a:r>
            <a:r>
              <a:rPr lang="es-ES" sz="1800" b="1" u="sng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predicados</a:t>
            </a:r>
            <a:endParaRPr sz="1800" b="1">
              <a:solidFill>
                <a:srgbClr val="66D9EF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55611" y="505097"/>
            <a:ext cx="6632816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</a:t>
            </a:r>
            <a:r>
              <a:rPr lang="es-ES" sz="54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Filter</a:t>
            </a: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) </a:t>
            </a:r>
            <a:r>
              <a:rPr lang="es-ES" sz="54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()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55611" y="145090"/>
            <a:ext cx="5330789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470726" y="2076814"/>
            <a:ext cx="6069222" cy="393636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90"/>
              <a:buFont typeface="Noto Sans Symbols"/>
              <a:buNone/>
            </a:pPr>
            <a:r>
              <a:rPr lang="es-ES" sz="1700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Filter</a:t>
            </a: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se llama sobre un </a:t>
            </a:r>
            <a:r>
              <a:rPr lang="es-ES" sz="1700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1700" dirty="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1700" dirty="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</a:t>
            </a:r>
            <a:r>
              <a:rPr lang="es-ES" sz="1700" dirty="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</a:t>
            </a: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Transforma una lista de </a:t>
            </a:r>
            <a:r>
              <a:rPr lang="es-ES" sz="17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</a:t>
            </a:r>
            <a:r>
              <a:rPr lang="es-ES" sz="1700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</a:t>
            </a: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en una nueva lista de </a:t>
            </a:r>
            <a:r>
              <a:rPr lang="es-ES" sz="17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</a:t>
            </a:r>
            <a:r>
              <a:rPr lang="es-ES" sz="1700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</a:t>
            </a: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con la misma o menor cantidad de elementos, </a:t>
            </a:r>
            <a:r>
              <a:rPr lang="es-ES" sz="1700" b="1" u="sng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sin modificar</a:t>
            </a: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los mismos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90"/>
              <a:buFont typeface="Noto Sans Symbols"/>
              <a:buNone/>
            </a:pP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Para ello recibe como parámetro un</a:t>
            </a:r>
            <a:r>
              <a:rPr lang="es-ES" sz="1700" dirty="0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predicado</a:t>
            </a:r>
            <a:r>
              <a:rPr lang="es-ES" sz="17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90"/>
              <a:buFont typeface="Noto Sans Symbols"/>
              <a:buNone/>
            </a:pPr>
            <a:r>
              <a:rPr lang="es-ES" sz="1700" dirty="0">
                <a:solidFill>
                  <a:srgbClr val="FFFFFF"/>
                </a:solidFill>
                <a:highlight>
                  <a:srgbClr val="990000"/>
                </a:highlight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Si retorna positivo, lo deja</a:t>
            </a:r>
            <a:r>
              <a:rPr lang="es-ES" sz="1700" dirty="0" smtClean="0">
                <a:solidFill>
                  <a:srgbClr val="FFFFFF"/>
                </a:solidFill>
                <a:highlight>
                  <a:srgbClr val="990000"/>
                </a:highlight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095334" y="145090"/>
            <a:ext cx="4930475" cy="6448990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7205875" y="145101"/>
            <a:ext cx="4819800" cy="6449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ints = </a:t>
            </a:r>
            <a:r>
              <a:rPr lang="es-ES" sz="1300">
                <a:solidFill>
                  <a:srgbClr val="F92570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new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</a:t>
            </a: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[] {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3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41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66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,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5, 120, 58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};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Character[] characters;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3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void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Example()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{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//Lista de enteros mayores que 4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greaterThan4 = ints.Where(x =&gt; x &gt;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3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//Lista de enteros iguales a 4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equalTo4 = ints.Where(x =&gt; x ==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);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3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var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freeVar =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40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;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lowerThanFreeVar = ints.Where(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x =&gt; x &lt; freeVar</a:t>
            </a:r>
            <a:endParaRPr sz="13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);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3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//lista de personajes con &lt; 10 de vida</a:t>
            </a:r>
            <a:endParaRPr sz="13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var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lowHealthChars = characters.Where(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    c =&gt; c.HP &lt; </a:t>
            </a:r>
            <a:r>
              <a:rPr lang="es-ES" sz="1300">
                <a:solidFill>
                  <a:srgbClr val="AE81F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10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);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74705D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//lista de personajes que sean Healers</a:t>
            </a:r>
            <a:endParaRPr sz="1300">
              <a:solidFill>
                <a:srgbClr val="74705D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   </a:t>
            </a: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var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supportCharacters = characters.Where(x =&gt;	x </a:t>
            </a:r>
            <a:r>
              <a:rPr lang="es-ES" sz="1300">
                <a:solidFill>
                  <a:srgbClr val="66D9EF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is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 “</a:t>
            </a:r>
            <a:r>
              <a:rPr lang="es-ES" sz="1300">
                <a:solidFill>
                  <a:srgbClr val="FABD02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Healer</a:t>
            </a: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”);</a:t>
            </a:r>
            <a:endParaRPr sz="1300">
              <a:solidFill>
                <a:srgbClr val="F7F7F1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300">
                <a:solidFill>
                  <a:srgbClr val="F7F7F1"/>
                </a:solidFill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}</a:t>
            </a:r>
            <a:endParaRPr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300">
              <a:solidFill>
                <a:srgbClr val="F92570"/>
              </a:solidFill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155611" y="145090"/>
            <a:ext cx="4886652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55660" y="505097"/>
            <a:ext cx="11890615" cy="6273390"/>
          </a:xfrm>
          <a:prstGeom prst="roundRect">
            <a:avLst>
              <a:gd name="adj" fmla="val 5629"/>
            </a:avLst>
          </a:prstGeom>
          <a:solidFill>
            <a:srgbClr val="00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258417" y="616226"/>
            <a:ext cx="5168348" cy="59078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[]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ints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= </a:t>
            </a:r>
            <a:r>
              <a:rPr lang="es-ES" sz="1400" dirty="0">
                <a:solidFill>
                  <a:srgbClr val="F9257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new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[] {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1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3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7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6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4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5 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};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Character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[]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characters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void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Exmaple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{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//Lista de enteros mayores que 4,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//elevados al cuadrado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greaterThan4 =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ints</a:t>
            </a: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&gt;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4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* x);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//Lista de enteros multiplicados por 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//menores a 10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equalTo4 =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ints</a:t>
            </a: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*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&lt;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10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//nombres de personajes con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//HP menor al 10%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lowHealthChars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=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characters</a:t>
            </a: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</a:t>
            </a:r>
            <a:r>
              <a:rPr lang="es-ES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(c =&gt; (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c.HP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/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c.MaxHP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) &lt; </a:t>
            </a:r>
            <a:r>
              <a:rPr lang="es-ES" sz="1400" dirty="0">
                <a:solidFill>
                  <a:srgbClr val="AE81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0.1f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</a:t>
            </a:r>
            <a:r>
              <a:rPr lang="es-ES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(t =&gt; t.Item1.Name);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}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400" dirty="0">
              <a:solidFill>
                <a:srgbClr val="66D9EF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cxnSp>
        <p:nvCxnSpPr>
          <p:cNvPr id="304" name="Shape 304"/>
          <p:cNvCxnSpPr/>
          <p:nvPr/>
        </p:nvCxnSpPr>
        <p:spPr>
          <a:xfrm>
            <a:off x="5774635" y="505097"/>
            <a:ext cx="0" cy="6273390"/>
          </a:xfrm>
          <a:prstGeom prst="straightConnector1">
            <a:avLst/>
          </a:prstGeom>
          <a:noFill/>
          <a:ln w="9525" cap="rnd" cmpd="sng">
            <a:solidFill>
              <a:srgbClr val="B3411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Shape 305"/>
          <p:cNvSpPr txBox="1"/>
          <p:nvPr/>
        </p:nvSpPr>
        <p:spPr>
          <a:xfrm>
            <a:off x="5774635" y="616226"/>
            <a:ext cx="6189683" cy="59078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/*Lista de enteros pares multiplicados por 20 que son mayores a 50*/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ex1 =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ints.Where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% </a:t>
            </a:r>
            <a:r>
              <a:rPr lang="es-ES" sz="1400" dirty="0">
                <a:solidFill>
                  <a:srgbClr val="A97EF6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== </a:t>
            </a:r>
            <a:r>
              <a:rPr lang="es-ES" sz="1400" dirty="0">
                <a:solidFill>
                  <a:srgbClr val="A97EF6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0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* </a:t>
            </a:r>
            <a:r>
              <a:rPr lang="es-ES" sz="1400" dirty="0">
                <a:solidFill>
                  <a:srgbClr val="A97EF6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20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&gt; </a:t>
            </a:r>
            <a:r>
              <a:rPr lang="es-ES" sz="1400" dirty="0">
                <a:solidFill>
                  <a:srgbClr val="A97EF6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50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/*Nombres de personajes con mas de 5 caracteres, agregando un “!” al final*/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</a:t>
            </a: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ex2 =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characters.Select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x.Name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Roboto Mono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	 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Where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x.Length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&gt; 5)</a:t>
            </a: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	         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(t =&gt; t + “!”);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Noto Sans Symbols"/>
              <a:buNone/>
            </a:pP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Noto Sans Symbols"/>
              <a:buNone/>
            </a:pP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/*Lista del HP restante de todos los personajes que sean magos y no estén “aturdidos” (</a:t>
            </a:r>
            <a:r>
              <a:rPr lang="es-ES" sz="1400" dirty="0" err="1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Stun</a:t>
            </a:r>
            <a:r>
              <a:rPr lang="es-ES" sz="1400" dirty="0">
                <a:solidFill>
                  <a:srgbClr val="74705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)*/</a:t>
            </a:r>
            <a:endParaRPr sz="1400" dirty="0">
              <a:solidFill>
                <a:srgbClr val="74705D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Noto Sans Symbols"/>
              <a:buNone/>
            </a:pPr>
            <a:r>
              <a:rPr lang="es-ES" sz="1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ex2 =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characters.Where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x.CharacterClass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== “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Wizard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” </a:t>
            </a:r>
            <a:r>
              <a:rPr lang="es-ES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&amp;&amp; !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x.IsStunned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Noto Sans Symbols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</a:t>
            </a:r>
            <a:r>
              <a:rPr lang="es-ES" sz="1400" dirty="0" smtClean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           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</a:t>
            </a:r>
            <a:r>
              <a:rPr lang="es-ES" sz="14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x.HP</a:t>
            </a: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dirty="0">
              <a:solidFill>
                <a:srgbClr val="F7F7F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endParaRPr sz="1400" dirty="0">
              <a:solidFill>
                <a:srgbClr val="66D9EF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973364" y="931583"/>
            <a:ext cx="5645426" cy="844826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052978" y="2136416"/>
            <a:ext cx="5645426" cy="844826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892045" y="3700351"/>
            <a:ext cx="5954861" cy="1052316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426764" y="505097"/>
            <a:ext cx="6420141" cy="6273300"/>
          </a:xfrm>
          <a:prstGeom prst="rect">
            <a:avLst/>
          </a:prstGeom>
          <a:solidFill>
            <a:schemeClr val="dk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37929" y="1441623"/>
            <a:ext cx="11628783" cy="9835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Tengo un juego donde tengo habitaciones y enemigos. Quiero guardar una colección con las asociaciones de manera que, cuando le pase un elemento, me devuelva el otro con facilidad.</a:t>
            </a:r>
            <a:endParaRPr sz="2000" b="0" i="0" u="none" strike="noStrike" cap="none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370693" y="145091"/>
            <a:ext cx="9440034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stria"/>
              <a:buNone/>
            </a:pPr>
            <a:r>
              <a:rPr lang="es-ES" sz="40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¿Cómo hago?</a:t>
            </a:r>
            <a:endParaRPr sz="4000" b="1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975439" y="4310268"/>
            <a:ext cx="10353762" cy="1878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i="1" u="sng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 si quiero que me guarde la relacion entre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a) Todos los enemigos de la habitación</a:t>
            </a:r>
            <a:endParaRPr sz="200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3690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b) La habitacion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c) El numero de índice de cada enemigo presente en la habitacion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975439" y="2348948"/>
            <a:ext cx="10353762" cy="1878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i="1" u="sng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 si quiero que me guarde la </a:t>
            </a:r>
            <a:r>
              <a:rPr lang="es-ES" sz="2000" i="1" u="sng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relacion</a:t>
            </a:r>
            <a:r>
              <a:rPr lang="es-ES" sz="2000" i="1" u="sng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entre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a) El enemigo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b) La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habitacion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c) El numero de índice del enemigo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Tipos compuestos</a:t>
            </a:r>
            <a:endParaRPr sz="54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5743" y="1441623"/>
            <a:ext cx="3549934" cy="523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Extensiones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217714" y="2386148"/>
            <a:ext cx="11782697" cy="372632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248773" y="1449622"/>
            <a:ext cx="9440034" cy="6863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endParaRPr sz="2800" b="0" i="0" u="none" strike="noStrike" cap="none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305662" y="2583187"/>
            <a:ext cx="1157009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-M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á</a:t>
            </a:r>
            <a:r>
              <a:rPr lang="es-ES" sz="2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 conocidas como </a:t>
            </a:r>
            <a:r>
              <a:rPr lang="es-ES" sz="2400" b="1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mixin</a:t>
            </a:r>
            <a:r>
              <a:rPr lang="es-ES" sz="2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-Clase con un conjunto de funciones que </a:t>
            </a:r>
            <a:r>
              <a:rPr lang="es-ES" sz="24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extienden otras clases “desde afuera” (sin necesidad de herencia)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 </a:t>
            </a:r>
            <a:r>
              <a:rPr lang="es-ES" sz="2400" i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Le “</a:t>
            </a:r>
            <a:r>
              <a:rPr lang="es-ES" sz="2400" i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mixean</a:t>
            </a:r>
            <a:r>
              <a:rPr lang="es-ES" sz="2400" i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” sus métodos.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1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Tuples</a:t>
            </a:r>
            <a:r>
              <a:rPr lang="es-ES" sz="54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&lt;T1, …, </a:t>
            </a:r>
            <a:r>
              <a:rPr lang="es-ES" sz="5400" b="1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Tn</a:t>
            </a:r>
            <a:r>
              <a:rPr lang="es-ES" sz="54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&gt;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ubTitle" idx="1"/>
          </p:nvPr>
        </p:nvSpPr>
        <p:spPr>
          <a:xfrm>
            <a:off x="217714" y="2386148"/>
            <a:ext cx="11782697" cy="372632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-Una </a:t>
            </a:r>
            <a:r>
              <a:rPr lang="es-ES" sz="2000" b="0" i="0" u="none" strike="noStrike" cap="none" dirty="0" err="1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Tupla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es una </a:t>
            </a:r>
            <a:r>
              <a:rPr lang="es-ES" sz="2000" b="0" i="0" u="sng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secuencia </a:t>
            </a:r>
            <a:r>
              <a:rPr lang="es-ES" sz="2000" b="0" i="0" u="sng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inmutable</a:t>
            </a:r>
            <a:r>
              <a:rPr lang="es-ES" sz="2000" b="0" i="0" u="sng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de elementos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-</a:t>
            </a:r>
            <a:r>
              <a:rPr lang="es-ES" sz="2000" b="0" i="0" u="sng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NO SON UNA LISTA.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Una vez creada no se puede modificar (por eso es </a:t>
            </a:r>
            <a:r>
              <a:rPr lang="es-ES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inmutable</a:t>
            </a:r>
            <a:r>
              <a:rPr lang="es-ES" sz="20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).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-Puede almacenar varios tipos de datos diferentes (por </a:t>
            </a:r>
            <a:r>
              <a:rPr lang="es-ES" sz="20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ej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: </a:t>
            </a:r>
            <a:r>
              <a:rPr lang="es-ES" sz="20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Tuple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20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string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200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bool</a:t>
            </a:r>
            <a:r>
              <a:rPr lang="es-ES" sz="2000" b="0" i="0" u="none" strike="noStrike" cap="none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&gt;).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-</a:t>
            </a:r>
            <a:r>
              <a:rPr lang="es-ES" sz="2000" b="1" i="0" u="sng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No</a:t>
            </a:r>
            <a:r>
              <a:rPr lang="es-ES" sz="2000" b="0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se pueden comparar con ==, siempre usar “tupla1.Equals(tupla2)”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/>
          </p:nvPr>
        </p:nvSpPr>
        <p:spPr>
          <a:xfrm>
            <a:off x="1370693" y="145091"/>
            <a:ext cx="9440034" cy="12965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Anonymous Types</a:t>
            </a:r>
            <a:endParaRPr sz="5400" b="0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41931" y="1568540"/>
            <a:ext cx="10734261" cy="46166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obj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= new { a = 10, b = i*j,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loQueDije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= “hola”, w = </a:t>
            </a:r>
            <a:r>
              <a:rPr lang="es-ES" sz="2400" dirty="0" err="1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Color.red</a:t>
            </a:r>
            <a:r>
              <a:rPr lang="es-ES" sz="2400" dirty="0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}</a:t>
            </a:r>
            <a:endParaRPr sz="2400" dirty="0">
              <a:solidFill>
                <a:srgbClr val="FFFFFF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626165" y="2524539"/>
            <a:ext cx="1100261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-Utilizados normalmente en el medio de una operación, o si vamos a usarlos al toque.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-No pueden almacenarse como lista, y no pueden pasarse sus elementos como parámetros. Siempre son locales al método donde fueron creadas.</a:t>
            </a:r>
            <a:endParaRPr sz="18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5" y="1131691"/>
            <a:ext cx="11970136" cy="55764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2186609" y="1065823"/>
            <a:ext cx="9846175" cy="4430516"/>
          </a:xfrm>
          <a:custGeom>
            <a:avLst/>
            <a:gdLst/>
            <a:ahLst/>
            <a:cxnLst/>
            <a:rect l="0" t="0" r="0" b="0"/>
            <a:pathLst>
              <a:path w="163433" h="69942" extrusionOk="0">
                <a:moveTo>
                  <a:pt x="0" y="69942"/>
                </a:moveTo>
                <a:cubicBezTo>
                  <a:pt x="11600" y="60828"/>
                  <a:pt x="28182" y="60446"/>
                  <a:pt x="42851" y="58875"/>
                </a:cubicBezTo>
                <a:cubicBezTo>
                  <a:pt x="66117" y="56382"/>
                  <a:pt x="89495" y="54805"/>
                  <a:pt x="112660" y="51497"/>
                </a:cubicBezTo>
                <a:cubicBezTo>
                  <a:pt x="130014" y="49017"/>
                  <a:pt x="155106" y="50163"/>
                  <a:pt x="162322" y="34186"/>
                </a:cubicBezTo>
                <a:cubicBezTo>
                  <a:pt x="169071" y="19241"/>
                  <a:pt x="142524" y="2956"/>
                  <a:pt x="126282" y="700"/>
                </a:cubicBezTo>
                <a:cubicBezTo>
                  <a:pt x="110840" y="-1444"/>
                  <a:pt x="82296" y="1002"/>
                  <a:pt x="82296" y="16592"/>
                </a:cubicBezTo>
              </a:path>
            </a:pathLst>
          </a:cu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231545" y="1292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stria"/>
              <a:buNone/>
            </a:pPr>
            <a:r>
              <a:rPr lang="es-ES" sz="40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Extensiones</a:t>
            </a:r>
            <a:endParaRPr sz="4000" b="1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ustria"/>
              <a:buNone/>
            </a:pPr>
            <a:r>
              <a:rPr lang="es-ES" sz="5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Extensiones</a:t>
            </a:r>
            <a:endParaRPr sz="540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248773" y="1449622"/>
            <a:ext cx="9440034" cy="6863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endParaRPr sz="280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406953" y="1965837"/>
            <a:ext cx="5642808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-Las funciones han de ser “</a:t>
            </a:r>
            <a:r>
              <a:rPr lang="es-ES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static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-el primer parámetro que recibe (precedido por “</a:t>
            </a:r>
            <a:r>
              <a:rPr lang="es-ES" sz="2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this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”) es la clase la cual va a extender.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-En el caso del ejemplo, el parámetro “</a:t>
            </a:r>
            <a:r>
              <a:rPr lang="es-ES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str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” se corresponde con el </a:t>
            </a:r>
            <a:r>
              <a:rPr lang="es-ES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string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400" dirty="0">
                <a:solidFill>
                  <a:srgbClr val="FABD0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“hola”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(sobre el cual ejecutamos la función, debido al “</a:t>
            </a:r>
            <a:r>
              <a:rPr lang="es-ES" sz="24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this</a:t>
            </a:r>
            <a:r>
              <a:rPr lang="es-ES" sz="2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” se pasa como parámetro).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26" y="1973836"/>
            <a:ext cx="5792744" cy="43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1370693" y="1965837"/>
            <a:ext cx="4420508" cy="3407393"/>
          </a:xfrm>
          <a:custGeom>
            <a:avLst/>
            <a:gdLst/>
            <a:ahLst/>
            <a:cxnLst/>
            <a:rect l="0" t="0" r="0" b="0"/>
            <a:pathLst>
              <a:path w="163433" h="69942" extrusionOk="0">
                <a:moveTo>
                  <a:pt x="0" y="69942"/>
                </a:moveTo>
                <a:cubicBezTo>
                  <a:pt x="11600" y="60828"/>
                  <a:pt x="28182" y="60446"/>
                  <a:pt x="42851" y="58875"/>
                </a:cubicBezTo>
                <a:cubicBezTo>
                  <a:pt x="66117" y="56382"/>
                  <a:pt x="89495" y="54805"/>
                  <a:pt x="112660" y="51497"/>
                </a:cubicBezTo>
                <a:cubicBezTo>
                  <a:pt x="130014" y="49017"/>
                  <a:pt x="155106" y="50163"/>
                  <a:pt x="162322" y="34186"/>
                </a:cubicBezTo>
                <a:cubicBezTo>
                  <a:pt x="169071" y="19241"/>
                  <a:pt x="142524" y="2956"/>
                  <a:pt x="126282" y="700"/>
                </a:cubicBezTo>
                <a:cubicBezTo>
                  <a:pt x="110840" y="-1444"/>
                  <a:pt x="82296" y="1002"/>
                  <a:pt x="82296" y="16592"/>
                </a:cubicBezTo>
              </a:path>
            </a:pathLst>
          </a:cu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747000" y="551275"/>
            <a:ext cx="10698000" cy="979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Lustria"/>
              <a:buNone/>
            </a:pPr>
            <a:r>
              <a:rPr lang="es-ES" sz="486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Language</a:t>
            </a:r>
            <a:r>
              <a:rPr lang="es-ES" sz="486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486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Integrated</a:t>
            </a:r>
            <a:r>
              <a:rPr lang="es-ES" sz="486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486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Query</a:t>
            </a:r>
            <a:r>
              <a:rPr lang="es-ES" sz="486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(LINQ)</a:t>
            </a:r>
            <a:endParaRPr sz="486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55611" y="145090"/>
            <a:ext cx="9440100" cy="36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95450" y="1789051"/>
            <a:ext cx="10933800" cy="4760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20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Es una biblioteca de </a:t>
            </a:r>
            <a:r>
              <a:rPr lang="es-ES" sz="2000" u="sng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extensiones</a:t>
            </a:r>
            <a:r>
              <a:rPr lang="es-ES" sz="20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común de C#, creada para proveer un método para acceder y consultar modelos de datos de manera simple, con una sintaxis más amigable </a:t>
            </a:r>
            <a:r>
              <a:rPr lang="es-ES" sz="20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muy similar a SQL.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endParaRPr sz="2000" b="1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20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LINQ </a:t>
            </a:r>
            <a:r>
              <a:rPr lang="es-ES" sz="2000" i="1" u="sng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extiende</a:t>
            </a:r>
            <a:r>
              <a:rPr lang="es-ES" sz="20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colecciones </a:t>
            </a:r>
            <a:r>
              <a:rPr lang="es-ES" sz="2000" b="1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2000" b="1" dirty="0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</a:t>
            </a:r>
            <a:r>
              <a:rPr lang="es-E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</a:t>
            </a:r>
            <a:r>
              <a:rPr lang="es-ES" sz="20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con características típicas de un lenguaje de programación funcional.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r>
              <a:rPr lang="es-ES" sz="2000" i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Requiere: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Lustria"/>
              <a:buNone/>
            </a:pPr>
            <a:r>
              <a:rPr lang="es-ES" sz="2000" dirty="0" err="1">
                <a:solidFill>
                  <a:srgbClr val="F9257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using</a:t>
            </a:r>
            <a:r>
              <a:rPr lang="es-ES" sz="20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System.Collections.Generic</a:t>
            </a:r>
            <a:r>
              <a:rPr lang="es-ES" sz="20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92570"/>
              </a:buClr>
              <a:buSzPts val="2000"/>
              <a:buFont typeface="Lustria"/>
              <a:buNone/>
            </a:pPr>
            <a:r>
              <a:rPr lang="es-ES" sz="2000" dirty="0" err="1">
                <a:solidFill>
                  <a:srgbClr val="F9257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using</a:t>
            </a:r>
            <a:r>
              <a:rPr lang="es-ES" sz="20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System.Linq</a:t>
            </a:r>
            <a:r>
              <a:rPr lang="es-ES" sz="2000" dirty="0">
                <a:solidFill>
                  <a:srgbClr val="F7F7F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 partir de ahora, en </a:t>
            </a:r>
            <a:r>
              <a:rPr lang="es-ES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generics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vamos a usar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>
                <a:solidFill>
                  <a:srgbClr val="6D9EEB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para nombrar los tipos de dato de </a:t>
            </a:r>
            <a:r>
              <a:rPr lang="es-ES" sz="2000" dirty="0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entrada 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(colecciones de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Src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y parámetros) y </a:t>
            </a:r>
            <a:r>
              <a:rPr lang="es-ES" sz="2000" dirty="0" err="1">
                <a:solidFill>
                  <a:srgbClr val="66D9E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Dst</a:t>
            </a:r>
            <a:r>
              <a:rPr lang="es-ES" sz="2000" dirty="0">
                <a:solidFill>
                  <a:srgbClr val="6D9EEB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para los tipos de dato de </a:t>
            </a:r>
            <a:r>
              <a:rPr lang="es-ES" sz="2000" dirty="0">
                <a:solidFill>
                  <a:srgbClr val="FF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salida 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(retorno de la función).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endParaRPr sz="2000" b="1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07800" y="1919850"/>
            <a:ext cx="11576400" cy="416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private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800" b="1" dirty="0" err="1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List</a:t>
            </a:r>
            <a:r>
              <a:rPr lang="es-ES" sz="1800" b="1" dirty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1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Character</a:t>
            </a:r>
            <a:r>
              <a:rPr lang="es-ES" sz="1800" b="1" dirty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_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myCharacters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public</a:t>
            </a:r>
            <a:r>
              <a:rPr lang="es-ES" sz="1800" b="1" dirty="0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800" b="1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void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Example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{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</a:t>
            </a:r>
            <a:r>
              <a:rPr lang="es-ES" sz="1800" b="1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var</a:t>
            </a:r>
            <a:r>
              <a:rPr lang="es-ES" sz="1800" b="1" dirty="0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myCollection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= _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myCharacters.Where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x 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is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Knight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|| 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x.HP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&lt; (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x.HP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/ 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x.MaxHP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			</a:t>
            </a:r>
            <a:r>
              <a:rPr lang="es-ES" sz="18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Select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 =&gt; 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x.HP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			</a:t>
            </a:r>
            <a:r>
              <a:rPr lang="es-ES" sz="18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1800" b="1" dirty="0" err="1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Take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</a:t>
            </a:r>
            <a:r>
              <a:rPr lang="es-ES" sz="1800" b="1" dirty="0">
                <a:solidFill>
                  <a:srgbClr val="C27BA0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10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			</a:t>
            </a:r>
            <a:r>
              <a:rPr lang="es-ES" sz="18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r>
              <a:rPr lang="es-ES" sz="1800" b="1" dirty="0" err="1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Aggregate</a:t>
            </a:r>
            <a:r>
              <a:rPr lang="es-ES" sz="18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</a:t>
            </a:r>
            <a:r>
              <a:rPr lang="es-ES" sz="18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new </a:t>
            </a:r>
            <a:r>
              <a:rPr lang="es-ES" sz="1800" b="1" dirty="0" err="1" smtClean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Tuple</a:t>
            </a:r>
            <a:r>
              <a:rPr lang="es-ES" sz="1800" b="1" dirty="0" smtClean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18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float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800" b="1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float</a:t>
            </a:r>
            <a:r>
              <a:rPr lang="es-ES" sz="1800" b="1" dirty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(0</a:t>
            </a:r>
            <a:r>
              <a:rPr lang="es-ES" sz="1800" b="1" dirty="0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0</a:t>
            </a:r>
            <a:r>
              <a:rPr lang="es-ES" sz="1800" b="1" dirty="0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), (x, y) </a:t>
            </a:r>
            <a:r>
              <a:rPr lang="es-ES" sz="18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=&gt;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</a:t>
            </a:r>
            <a:r>
              <a:rPr lang="es-ES" sz="18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					</a:t>
            </a:r>
            <a:r>
              <a:rPr lang="es-ES" sz="18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new</a:t>
            </a:r>
            <a:r>
              <a:rPr lang="es-ES" sz="1800" b="1" dirty="0" smtClean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1800" b="1" dirty="0" err="1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Tuple</a:t>
            </a:r>
            <a:r>
              <a:rPr lang="es-ES" sz="1800" b="1" dirty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1800" b="1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float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 </a:t>
            </a:r>
            <a:r>
              <a:rPr lang="es-ES" sz="1800" b="1" dirty="0" err="1">
                <a:solidFill>
                  <a:srgbClr val="00FFFF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float</a:t>
            </a:r>
            <a:r>
              <a:rPr lang="es-ES" sz="1800" b="1" dirty="0">
                <a:solidFill>
                  <a:srgbClr val="93C47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&gt;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(x.Element1 + y</a:t>
            </a:r>
            <a:r>
              <a:rPr lang="es-ES" sz="1800" b="1" dirty="0" smtClean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,				</a:t>
            </a: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						   x.Element2 + 1));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s-ES" sz="1800" b="1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}</a:t>
            </a:r>
            <a:endParaRPr sz="1800" b="1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747000" y="551275"/>
            <a:ext cx="10698000" cy="979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Lustria"/>
              <a:buNone/>
            </a:pPr>
            <a:r>
              <a:rPr lang="es-ES" sz="486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Language</a:t>
            </a:r>
            <a:r>
              <a:rPr lang="es-ES" sz="486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486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Integrated</a:t>
            </a:r>
            <a:r>
              <a:rPr lang="es-ES" sz="486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4860" b="0" i="0" u="none" strike="noStrike" cap="none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Query</a:t>
            </a:r>
            <a:r>
              <a:rPr lang="es-ES" sz="486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 (LINQ)</a:t>
            </a:r>
            <a:endParaRPr sz="4860" b="1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Lustria"/>
              <a:buNone/>
            </a:pPr>
            <a:r>
              <a:rPr lang="es-ES" sz="4000" b="0" i="0" u="none" strike="noStrike" cap="none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IEnumerable</a:t>
            </a:r>
            <a:r>
              <a:rPr lang="es-ES" sz="4000" b="0" i="0" u="none" strike="noStrike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&lt;</a:t>
            </a:r>
            <a:r>
              <a:rPr lang="es-ES" sz="4000" b="0" i="0" u="none" strike="noStrike" cap="none" dirty="0">
                <a:solidFill>
                  <a:srgbClr val="66D9E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T</a:t>
            </a:r>
            <a:r>
              <a:rPr lang="es-ES" sz="4000" b="0" i="0" u="none" strike="noStrike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stria"/>
              </a:rPr>
              <a:t>&gt;</a:t>
            </a:r>
            <a:endParaRPr sz="4000" b="0" i="0" u="none" strike="noStrike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627321" y="1850065"/>
            <a:ext cx="110755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¿Que es?</a:t>
            </a:r>
            <a:endParaRPr sz="3200" dirty="0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55611" y="145090"/>
            <a:ext cx="4895360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5902" y="1694731"/>
            <a:ext cx="3996358" cy="458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370693" y="505097"/>
            <a:ext cx="9440034" cy="9365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ustria"/>
              <a:buNone/>
            </a:pPr>
            <a:r>
              <a:rPr lang="es-ES" sz="390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Programación funcional e I.A. → B.F.F ?</a:t>
            </a:r>
            <a:endParaRPr sz="3900" b="1">
              <a:solidFill>
                <a:schemeClr val="lt1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11699" y="1605516"/>
            <a:ext cx="7471333" cy="50291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Históricamente se ha asociado la IA a lenguajes funcionales como </a:t>
            </a:r>
            <a:r>
              <a:rPr lang="es-ES" sz="2000" b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LISP 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(que es 100% funcional)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◈"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Es excelente para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prototipar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◈"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Es fácil de “</a:t>
            </a:r>
            <a:r>
              <a:rPr lang="es-ES" sz="2000" i="1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parsear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” (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polish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dirty="0" err="1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notation</a:t>
            </a: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◈"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Soporta programación simbólica</a:t>
            </a:r>
            <a:b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</a:b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(Código auto modificable →  auto mejorable)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◈"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Es muy poderoso porque la distinción código/datos es casi inexistente pudiendo manipular fácilmente</a:t>
            </a:r>
            <a:r>
              <a:rPr lang="es-ES" sz="2000" dirty="0">
                <a:solidFill>
                  <a:srgbClr val="FCE5CD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i="1" dirty="0">
                <a:solidFill>
                  <a:srgbClr val="C5B09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el lenguaje mismo</a:t>
            </a:r>
            <a:r>
              <a:rPr lang="es-ES" sz="2000" i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060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  <a:p>
            <a:pPr marL="342900" marR="0" lvl="0" indent="-3060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1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311699" y="1605516"/>
            <a:ext cx="7471333" cy="50291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1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55611" y="145090"/>
            <a:ext cx="9440034" cy="36000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lang="es-ES" sz="1400" dirty="0">
                <a:solidFill>
                  <a:schemeClr val="lt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Inteligencia Artificial II - Dazza, Emilio Esteban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940057" y="5106965"/>
            <a:ext cx="3717900" cy="591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s-ES" sz="2000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Por otro lado, es...</a:t>
            </a:r>
            <a:r>
              <a:rPr lang="es-ES" sz="2000" b="1" i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 </a:t>
            </a:r>
            <a:r>
              <a:rPr lang="es-ES" sz="2000" b="1" i="1" dirty="0">
                <a:solidFill>
                  <a:srgbClr val="FFFFFF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la muerte</a:t>
            </a:r>
            <a:r>
              <a:rPr lang="es-ES" sz="2000" b="1" i="1" dirty="0">
                <a:solidFill>
                  <a:schemeClr val="lt2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.</a:t>
            </a:r>
            <a:endParaRPr sz="2000" b="1" i="1" dirty="0">
              <a:solidFill>
                <a:schemeClr val="lt2"/>
              </a:solidFill>
              <a:latin typeface="Times New Roman" panose="02020603050405020304" pitchFamily="18" charset="0"/>
              <a:ea typeface="Lustria"/>
              <a:cs typeface="Times New Roman" panose="02020603050405020304" pitchFamily="18" charset="0"/>
              <a:sym typeface="Lustria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29829"/>
          <a:stretch/>
        </p:blipFill>
        <p:spPr>
          <a:xfrm>
            <a:off x="1965781" y="3216779"/>
            <a:ext cx="4250323" cy="326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199" y="505097"/>
            <a:ext cx="6021905" cy="256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7726" y="1275754"/>
            <a:ext cx="4101615" cy="344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8646844" y="174741"/>
            <a:ext cx="3096080" cy="1955467"/>
          </a:xfrm>
          <a:prstGeom prst="cloudCallout">
            <a:avLst>
              <a:gd name="adj1" fmla="val -68519"/>
              <a:gd name="adj2" fmla="val 28081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s-ES" sz="18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Yo recomiendo aprender LISP.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None/>
            </a:pPr>
            <a:r>
              <a:rPr lang="es-ES" sz="1800" dirty="0">
                <a:solidFill>
                  <a:schemeClr val="dk1"/>
                </a:solidFill>
                <a:latin typeface="Times New Roman" panose="02020603050405020304" pitchFamily="18" charset="0"/>
                <a:ea typeface="Lustria"/>
                <a:cs typeface="Times New Roman" panose="02020603050405020304" pitchFamily="18" charset="0"/>
                <a:sym typeface="Lustria"/>
              </a:rPr>
              <a:t>Solo me llevo 125 años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1884</Words>
  <Application>Microsoft Office PowerPoint</Application>
  <PresentationFormat>Widescreen</PresentationFormat>
  <Paragraphs>290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Noto Sans Symbols</vt:lpstr>
      <vt:lpstr>Calibri</vt:lpstr>
      <vt:lpstr>Times New Roman</vt:lpstr>
      <vt:lpstr>Roboto Mono</vt:lpstr>
      <vt:lpstr>Lustria</vt:lpstr>
      <vt:lpstr>Arial</vt:lpstr>
      <vt:lpstr>Slate</vt:lpstr>
      <vt:lpstr>Inteligencia Artificial II Clase 2</vt:lpstr>
      <vt:lpstr>Extensiones</vt:lpstr>
      <vt:lpstr>PowerPoint Presentation</vt:lpstr>
      <vt:lpstr>Extensiones</vt:lpstr>
      <vt:lpstr>Language Integrated Query (LINQ)</vt:lpstr>
      <vt:lpstr>Language Integrated Query (LINQ)</vt:lpstr>
      <vt:lpstr>IEnumerable&lt;T&gt;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(MAP) Select()</vt:lpstr>
      <vt:lpstr>(MAP) Select()</vt:lpstr>
      <vt:lpstr>(Filter) Where()</vt:lpstr>
      <vt:lpstr>(Filter) Where()</vt:lpstr>
      <vt:lpstr>PowerPoint Presentation</vt:lpstr>
      <vt:lpstr>PowerPoint Presentation</vt:lpstr>
      <vt:lpstr>Tipos compuestos</vt:lpstr>
      <vt:lpstr>Tuples&lt;T1, …, Tn&gt;</vt:lpstr>
      <vt:lpstr>Anonymous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II Clase 2</dc:title>
  <dc:creator>Emilio Esteban Dazza</dc:creator>
  <cp:lastModifiedBy>Emilio Esteban Dazza</cp:lastModifiedBy>
  <cp:revision>18</cp:revision>
  <dcterms:modified xsi:type="dcterms:W3CDTF">2018-03-23T01:31:22Z</dcterms:modified>
</cp:coreProperties>
</file>