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37"/>
  </p:notesMasterIdLst>
  <p:sldIdLst>
    <p:sldId id="256" r:id="rId2"/>
    <p:sldId id="257" r:id="rId3"/>
    <p:sldId id="280" r:id="rId4"/>
    <p:sldId id="261" r:id="rId5"/>
    <p:sldId id="260" r:id="rId6"/>
    <p:sldId id="259" r:id="rId7"/>
    <p:sldId id="262" r:id="rId8"/>
    <p:sldId id="264" r:id="rId9"/>
    <p:sldId id="263" r:id="rId10"/>
    <p:sldId id="274" r:id="rId11"/>
    <p:sldId id="286" r:id="rId12"/>
    <p:sldId id="277" r:id="rId13"/>
    <p:sldId id="287" r:id="rId14"/>
    <p:sldId id="285" r:id="rId15"/>
    <p:sldId id="292" r:id="rId16"/>
    <p:sldId id="293" r:id="rId17"/>
    <p:sldId id="270" r:id="rId18"/>
    <p:sldId id="297" r:id="rId19"/>
    <p:sldId id="283" r:id="rId20"/>
    <p:sldId id="265" r:id="rId21"/>
    <p:sldId id="266" r:id="rId22"/>
    <p:sldId id="284" r:id="rId23"/>
    <p:sldId id="267" r:id="rId24"/>
    <p:sldId id="281" r:id="rId25"/>
    <p:sldId id="289" r:id="rId26"/>
    <p:sldId id="271" r:id="rId27"/>
    <p:sldId id="258" r:id="rId28"/>
    <p:sldId id="282" r:id="rId29"/>
    <p:sldId id="290" r:id="rId30"/>
    <p:sldId id="288" r:id="rId31"/>
    <p:sldId id="279" r:id="rId32"/>
    <p:sldId id="291" r:id="rId33"/>
    <p:sldId id="294" r:id="rId34"/>
    <p:sldId id="295" r:id="rId35"/>
    <p:sldId id="296" r:id="rId36"/>
  </p:sldIdLst>
  <p:sldSz cx="12192000" cy="6858000"/>
  <p:notesSz cx="6858000" cy="9144000"/>
  <p:embeddedFontLst>
    <p:embeddedFont>
      <p:font typeface="Calibri" panose="020F0502020204030204" pitchFamily="34" charset="0"/>
      <p:regular r:id="rId38"/>
      <p:bold r:id="rId39"/>
      <p:italic r:id="rId40"/>
      <p:boldItalic r:id="rId41"/>
    </p:embeddedFont>
    <p:embeddedFont>
      <p:font typeface="Century" panose="02040604050505020304" pitchFamily="18" charset="0"/>
      <p:regular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E9FF"/>
    <a:srgbClr val="9966FF"/>
    <a:srgbClr val="37C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580" autoAdjust="0"/>
  </p:normalViewPr>
  <p:slideViewPr>
    <p:cSldViewPr snapToGrid="0">
      <p:cViewPr varScale="1">
        <p:scale>
          <a:sx n="62" d="100"/>
          <a:sy n="62" d="100"/>
        </p:scale>
        <p:origin x="10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3201921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Repaso x lo menos 15 min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Que es LINQ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Que es una extensión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Como las</a:t>
            </a:r>
            <a:r>
              <a:rPr lang="es-ES" baseline="0" dirty="0" smtClean="0"/>
              <a:t> creo</a:t>
            </a:r>
            <a:endParaRPr lang="es-ES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Sobre</a:t>
            </a:r>
            <a:r>
              <a:rPr lang="es-ES" baseline="0" dirty="0" smtClean="0"/>
              <a:t> que trabaja LINQ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aseline="0" dirty="0" smtClean="0"/>
              <a:t>Que es </a:t>
            </a:r>
            <a:r>
              <a:rPr lang="es-ES" baseline="0" dirty="0" err="1" smtClean="0"/>
              <a:t>Where</a:t>
            </a:r>
            <a:r>
              <a:rPr lang="es-ES" baseline="0" dirty="0" smtClean="0"/>
              <a:t> (Que es un predicado, que me devuelve </a:t>
            </a:r>
            <a:r>
              <a:rPr lang="es-ES" baseline="0" dirty="0" err="1" smtClean="0"/>
              <a:t>Where</a:t>
            </a:r>
            <a:r>
              <a:rPr lang="es-ES" baseline="0" dirty="0" smtClean="0"/>
              <a:t>)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aseline="0" dirty="0" err="1" smtClean="0"/>
              <a:t>Where</a:t>
            </a:r>
            <a:r>
              <a:rPr lang="es-ES" baseline="0" dirty="0" smtClean="0"/>
              <a:t> genera una lista mas pequeña que la original ?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aseline="0" dirty="0" smtClean="0"/>
              <a:t>Que es </a:t>
            </a:r>
            <a:r>
              <a:rPr lang="es-ES" baseline="0" dirty="0" err="1" smtClean="0"/>
              <a:t>Select</a:t>
            </a:r>
            <a:endParaRPr lang="es-ES" baseline="0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aseline="0" dirty="0" err="1" smtClean="0"/>
              <a:t>Select</a:t>
            </a:r>
            <a:r>
              <a:rPr lang="es-ES" baseline="0" dirty="0" smtClean="0"/>
              <a:t> me transforma una colección de un tipo de dato en otro tipo de dato. (para castear) ?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aseline="0" dirty="0" smtClean="0"/>
              <a:t>Entonces </a:t>
            </a:r>
            <a:r>
              <a:rPr lang="es-ES" baseline="0" dirty="0" err="1" smtClean="0"/>
              <a:t>Select</a:t>
            </a:r>
            <a:r>
              <a:rPr lang="es-ES" baseline="0" dirty="0" smtClean="0"/>
              <a:t> me sirve para modificar la lista original?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aseline="0" dirty="0" smtClean="0"/>
              <a:t>Que es una </a:t>
            </a:r>
            <a:r>
              <a:rPr lang="es-ES" baseline="0" dirty="0" err="1" smtClean="0"/>
              <a:t>tupla</a:t>
            </a:r>
            <a:endParaRPr lang="es-ES" baseline="0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aseline="0" dirty="0" smtClean="0"/>
              <a:t>Que es un tipo anónimo</a:t>
            </a:r>
          </a:p>
        </p:txBody>
      </p:sp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31353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147669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31683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912495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92727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090466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topos </a:t>
            </a:r>
            <a:r>
              <a:rPr lang="es-ES" sz="12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spawnean</a:t>
            </a:r>
            <a:r>
              <a:rPr lang="es-ES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 los agujeros, y van hacia el </a:t>
            </a:r>
            <a:r>
              <a:rPr lang="es-ES" sz="12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player</a:t>
            </a:r>
            <a:r>
              <a:rPr lang="es-ES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atacarlo.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848266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14995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Inicio en memoria + i</a:t>
            </a:r>
            <a:r>
              <a:rPr lang="es-ES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* tamaño del objeto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</a:t>
            </a:r>
            <a:r>
              <a:rPr lang="es-ES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tamaño total en memoria / tamaño del objeto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s-ES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ES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s-ES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ES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</a:t>
            </a:r>
            <a:r>
              <a:rPr lang="es-ES" sz="12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</a:t>
            </a:r>
            <a:r>
              <a:rPr lang="es-ES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  <a:r>
              <a:rPr lang="es-ES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 1 por 1!!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41998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03244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0421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65684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745196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Hay diferencia en performance?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35503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25758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5099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710017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612079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LA MATERIA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Podemos usarlo para hacer un debug.log() en medio del </a:t>
            </a:r>
            <a:r>
              <a:rPr lang="es-ES" sz="12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linq</a:t>
            </a:r>
            <a:r>
              <a:rPr lang="es-ES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sin miedo</a:t>
            </a:r>
            <a:r>
              <a:rPr lang="es-ES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modificar nada, y no interferir. No necesitamos </a:t>
            </a:r>
            <a:r>
              <a:rPr lang="es-ES" sz="12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multiples</a:t>
            </a:r>
            <a:r>
              <a:rPr lang="es-ES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líneas ni { }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55743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s-AR" sz="1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07043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s-AR" sz="1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25023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s-AR" sz="1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505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02513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50867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</a:t>
            </a:r>
            <a:r>
              <a:rPr lang="es-ES" sz="12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s-ES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esta “dentro” de la lambda, y puede acceder a C.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lo hiciera</a:t>
            </a:r>
            <a:r>
              <a:rPr lang="es-ES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 serie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SelectMany</a:t>
            </a:r>
            <a:r>
              <a:rPr lang="es-ES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().</a:t>
            </a:r>
            <a:r>
              <a:rPr lang="es-ES" sz="12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s-ES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Ya perdería la referencia al cubo “padre”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57379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topos </a:t>
            </a:r>
            <a:r>
              <a:rPr lang="es-ES" sz="12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spawnean</a:t>
            </a:r>
            <a:r>
              <a:rPr lang="es-ES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 los agujeros, y van hacia el </a:t>
            </a:r>
            <a:r>
              <a:rPr lang="es-ES" sz="12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player</a:t>
            </a:r>
            <a:r>
              <a:rPr lang="es-ES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atacarlo.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mapaches solo pueden </a:t>
            </a:r>
            <a:r>
              <a:rPr lang="es-ES" sz="12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spawnear</a:t>
            </a:r>
            <a:r>
              <a:rPr lang="es-ES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desde ciertos agujeros, pero una vez roban ítems, pueden ir a cualquiera, Excepto por el que vino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33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919934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</a:t>
            </a:r>
            <a:r>
              <a:rPr lang="es-ES" sz="12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Random.Range</a:t>
            </a:r>
            <a:r>
              <a:rPr lang="es-ES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(0,-1) </a:t>
            </a:r>
            <a:r>
              <a:rPr lang="es-ES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 siempre da 0</a:t>
            </a:r>
            <a:endParaRPr lang="es-E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ES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 [n, n)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34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87111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35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7362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29043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1566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04400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 mostrando todos los defaults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90268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 con infinitas!!!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42555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4385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  <a:defRPr sz="5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ctr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1720644" y="3610032"/>
            <a:ext cx="8752299" cy="532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L="457200" marR="0" lvl="0" indent="-228600" algn="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2"/>
          </p:nvPr>
        </p:nvSpPr>
        <p:spPr>
          <a:xfrm>
            <a:off x="913794" y="4304353"/>
            <a:ext cx="10353763" cy="148949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ctr" anchorCtr="0"/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96" name="Shape 96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ustria"/>
              <a:buNone/>
            </a:pPr>
            <a:r>
              <a:rPr lang="es-ES" sz="8000" b="0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“</a:t>
            </a: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ustria"/>
              <a:buNone/>
            </a:pPr>
            <a:r>
              <a:rPr lang="es-ES" sz="8000" b="0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913784" y="4650556"/>
            <a:ext cx="10352199" cy="11406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b" anchorCtr="0"/>
          <a:lstStyle>
            <a:lvl1pPr marL="457200" marR="0" lvl="0" indent="-228600" algn="ctr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2"/>
          </p:nvPr>
        </p:nvSpPr>
        <p:spPr>
          <a:xfrm>
            <a:off x="913795" y="2571750"/>
            <a:ext cx="330098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3"/>
          </p:nvPr>
        </p:nvSpPr>
        <p:spPr>
          <a:xfrm>
            <a:off x="4446711" y="1885950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b" anchorCtr="0"/>
          <a:lstStyle>
            <a:lvl1pPr marL="457200" marR="0" lvl="0" indent="-228600" algn="ctr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4"/>
          </p:nvPr>
        </p:nvSpPr>
        <p:spPr>
          <a:xfrm>
            <a:off x="4441435" y="2571750"/>
            <a:ext cx="330098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5"/>
          </p:nvPr>
        </p:nvSpPr>
        <p:spPr>
          <a:xfrm>
            <a:off x="7966572" y="1885950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b" anchorCtr="0"/>
          <a:lstStyle>
            <a:lvl1pPr marL="457200" marR="0" lvl="0" indent="-228600" algn="ctr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6"/>
          </p:nvPr>
        </p:nvSpPr>
        <p:spPr>
          <a:xfrm>
            <a:off x="7966572" y="2571750"/>
            <a:ext cx="330098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Shape 116" descr="Slate-V2-H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97962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 descr="Slate-V2-H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03800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 descr="Slate-V2-H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36051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b" anchorCtr="0"/>
          <a:lstStyle>
            <a:lvl1pPr marL="457200" marR="0" lvl="0" indent="-228600" algn="ctr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1" name="Shape 121"/>
          <p:cNvSpPr>
            <a:spLocks noGrp="1"/>
          </p:cNvSpPr>
          <p:nvPr>
            <p:ph type="pic" idx="2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3"/>
          </p:nvPr>
        </p:nvSpPr>
        <p:spPr>
          <a:xfrm>
            <a:off x="913795" y="4480368"/>
            <a:ext cx="3300984" cy="13108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4"/>
          </p:nvPr>
        </p:nvSpPr>
        <p:spPr>
          <a:xfrm>
            <a:off x="4442788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b" anchorCtr="0"/>
          <a:lstStyle>
            <a:lvl1pPr marL="457200" marR="0" lvl="0" indent="-228600" algn="ctr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4" name="Shape 124"/>
          <p:cNvSpPr>
            <a:spLocks noGrp="1"/>
          </p:cNvSpPr>
          <p:nvPr>
            <p:ph type="pic" idx="5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body" idx="6"/>
          </p:nvPr>
        </p:nvSpPr>
        <p:spPr>
          <a:xfrm>
            <a:off x="4441435" y="4480367"/>
            <a:ext cx="3300984" cy="13108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7"/>
          </p:nvPr>
        </p:nvSpPr>
        <p:spPr>
          <a:xfrm>
            <a:off x="7966697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b" anchorCtr="0"/>
          <a:lstStyle>
            <a:lvl1pPr marL="457200" marR="0" lvl="0" indent="-228600" algn="ctr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pic" idx="8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9"/>
          </p:nvPr>
        </p:nvSpPr>
        <p:spPr>
          <a:xfrm>
            <a:off x="7966572" y="4480365"/>
            <a:ext cx="3300984" cy="131083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 rot="5400000">
            <a:off x="4061301" y="-1415056"/>
            <a:ext cx="4058751" cy="103537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0861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 rot="5400000">
            <a:off x="7534511" y="2058156"/>
            <a:ext cx="5181601" cy="228448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 rot="5400000">
            <a:off x="2281431" y="-758036"/>
            <a:ext cx="5181601" cy="79168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0861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913795" y="1732449"/>
            <a:ext cx="5060497" cy="40587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0861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6202892" y="1732449"/>
            <a:ext cx="5064665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0861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Shape 41" descr="Slate-V2-HD-comp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13795" y="1734506"/>
            <a:ext cx="5089072" cy="41487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Shape 42" descr="Slate-V2-HD-comp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178485" y="1734506"/>
            <a:ext cx="5089072" cy="4148769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b" anchorCtr="0"/>
          <a:lstStyle>
            <a:lvl1pPr marL="457200" marR="0" lvl="0" indent="-228600" algn="ctr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None/>
              <a:defRPr sz="2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1005872" y="2380137"/>
            <a:ext cx="4876344" cy="341106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L="457200" marR="0" lvl="0" indent="-30861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8193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Char char="◈"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8193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Char char="◈"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3"/>
          </p:nvPr>
        </p:nvSpPr>
        <p:spPr>
          <a:xfrm>
            <a:off x="6294967" y="1835254"/>
            <a:ext cx="4895330" cy="54488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b" anchorCtr="0"/>
          <a:lstStyle>
            <a:lvl1pPr marL="457200" marR="0" lvl="0" indent="-228600" algn="ctr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None/>
              <a:defRPr sz="2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4"/>
          </p:nvPr>
        </p:nvSpPr>
        <p:spPr>
          <a:xfrm>
            <a:off x="6294967" y="2380137"/>
            <a:ext cx="4895330" cy="341106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L="457200" marR="0" lvl="0" indent="-30861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8193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Char char="◈"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8193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Char char="◈"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ustria"/>
              <a:buNone/>
              <a:defRPr sz="2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855633" y="609600"/>
            <a:ext cx="6411924" cy="5181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0861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2"/>
          </p:nvPr>
        </p:nvSpPr>
        <p:spPr>
          <a:xfrm>
            <a:off x="913795" y="2431518"/>
            <a:ext cx="3706889" cy="335968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Shape 68" descr="Slate-V2-HD-vert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93665" y="609600"/>
            <a:ext cx="3584166" cy="5204832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pic" idx="2"/>
          </p:nvPr>
        </p:nvSpPr>
        <p:spPr>
          <a:xfrm>
            <a:off x="7442551" y="763702"/>
            <a:ext cx="3275751" cy="4912822"/>
          </a:xfrm>
          <a:prstGeom prst="rect">
            <a:avLst/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913795" y="2439261"/>
            <a:ext cx="5934949" cy="337613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Shape 76" descr="Slate-V2-HD-pano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3883" y="547807"/>
            <a:ext cx="10141799" cy="3816806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ustria"/>
              <a:buNone/>
              <a:defRPr sz="2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>
            <a:spLocks noGrp="1"/>
          </p:cNvSpPr>
          <p:nvPr>
            <p:ph type="pic" idx="2"/>
          </p:nvPr>
        </p:nvSpPr>
        <p:spPr>
          <a:xfrm>
            <a:off x="1169349" y="695009"/>
            <a:ext cx="9845346" cy="3525671"/>
          </a:xfrm>
          <a:prstGeom prst="rect">
            <a:avLst/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913795" y="5108728"/>
            <a:ext cx="10353762" cy="682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913794" y="4295180"/>
            <a:ext cx="10353763" cy="150182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ctr" anchorCtr="0"/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7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0861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ctrTitle"/>
          </p:nvPr>
        </p:nvSpPr>
        <p:spPr>
          <a:xfrm>
            <a:off x="1370693" y="1107688"/>
            <a:ext cx="9440034" cy="18288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</a:pPr>
            <a:r>
              <a:rPr lang="es-ES" sz="5400" b="0" i="0" u="none" strike="noStrike" cap="none" dirty="0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Inteligencia Artificial II</a:t>
            </a:r>
            <a:br>
              <a:rPr lang="es-ES" sz="5400" b="0" i="0" u="none" strike="noStrike" cap="none" dirty="0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</a:br>
            <a:r>
              <a:rPr lang="es-ES" sz="5400" b="0" i="1" u="none" strike="noStrike" cap="none" dirty="0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Clase </a:t>
            </a:r>
            <a:r>
              <a:rPr lang="es-ES" sz="5400" b="0" i="1" u="none" strike="noStrike" cap="none" dirty="0" smtClean="0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3</a:t>
            </a:r>
            <a:endParaRPr sz="5400" b="0" i="1" u="none" strike="noStrike" cap="none" dirty="0">
              <a:solidFill>
                <a:schemeClr val="lt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149" name="Shape 149"/>
          <p:cNvSpPr txBox="1">
            <a:spLocks noGrp="1"/>
          </p:cNvSpPr>
          <p:nvPr>
            <p:ph type="subTitle" idx="1"/>
          </p:nvPr>
        </p:nvSpPr>
        <p:spPr>
          <a:xfrm>
            <a:off x="1148596" y="3607716"/>
            <a:ext cx="9884228" cy="285404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buSzPts val="2240"/>
            </a:pPr>
            <a:endParaRPr lang="es-ES" sz="3200" b="0" i="0" u="none" strike="noStrike" cap="none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ustria"/>
            </a:endParaRPr>
          </a:p>
          <a:p>
            <a:pPr marL="0" lvl="0" indent="0">
              <a:spcBef>
                <a:spcPts val="0"/>
              </a:spcBef>
              <a:buSzPts val="2240"/>
            </a:pP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OfType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&lt;&gt;, First, Last,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FirstOrDefault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LastOrDefault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DefaultIfEmpty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Skip, Take, Any, Count, Zip,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SelectMany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Log,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NestedQueries</a:t>
            </a:r>
            <a:endParaRPr sz="3200" b="0" i="0" u="none" strike="noStrike" cap="none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150" name="Shape 150"/>
          <p:cNvSpPr txBox="1"/>
          <p:nvPr/>
        </p:nvSpPr>
        <p:spPr>
          <a:xfrm>
            <a:off x="155611" y="145090"/>
            <a:ext cx="9440034" cy="42096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Inteligencia Artificial II - Dazza, Emilio Esteban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ctrTitle"/>
          </p:nvPr>
        </p:nvSpPr>
        <p:spPr>
          <a:xfrm>
            <a:off x="1192572" y="773790"/>
            <a:ext cx="3782162" cy="99296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Lustria"/>
              <a:buNone/>
            </a:pPr>
            <a:r>
              <a:rPr lang="es-ES" sz="5400" b="0" i="0" u="none" strike="noStrike" cap="none" dirty="0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.</a:t>
            </a:r>
            <a:r>
              <a:rPr lang="es-ES" sz="5400" b="0" i="0" u="none" strike="noStrike" cap="none" dirty="0" err="1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Skip</a:t>
            </a:r>
            <a:r>
              <a:rPr lang="es-ES" sz="5400" b="0" i="0" u="none" strike="noStrike" cap="none" dirty="0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()</a:t>
            </a:r>
            <a:endParaRPr sz="5400" b="1" i="0" u="none" strike="noStrike" cap="none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158" name="Shape 158"/>
          <p:cNvSpPr txBox="1"/>
          <p:nvPr/>
        </p:nvSpPr>
        <p:spPr>
          <a:xfrm>
            <a:off x="155611" y="145090"/>
            <a:ext cx="5214057" cy="36000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Inteligencia Artificial II - Dazza, Emilio Esteban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5611" y="3028410"/>
            <a:ext cx="5340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Devuelve la colección original, </a:t>
            </a:r>
            <a:r>
              <a:rPr lang="es-ES" sz="2400" b="1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SALTEANDO</a:t>
            </a:r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los (</a:t>
            </a:r>
            <a:r>
              <a:rPr lang="es-ES" sz="2400" dirty="0" err="1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primeros</a:t>
            </a:r>
          </a:p>
        </p:txBody>
      </p:sp>
      <p:sp>
        <p:nvSpPr>
          <p:cNvPr id="7" name="Shape 269"/>
          <p:cNvSpPr/>
          <p:nvPr/>
        </p:nvSpPr>
        <p:spPr>
          <a:xfrm>
            <a:off x="6011694" y="238540"/>
            <a:ext cx="6024593" cy="6410738"/>
          </a:xfrm>
          <a:prstGeom prst="roundRect">
            <a:avLst>
              <a:gd name="adj" fmla="val 5629"/>
            </a:avLst>
          </a:prstGeom>
          <a:solidFill>
            <a:srgbClr val="000000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27736" y="488432"/>
            <a:ext cx="602459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s-ES" sz="2400" dirty="0" err="1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nums</a:t>
            </a:r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s-ES" sz="2400" dirty="0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s-ES" sz="2400" dirty="0" err="1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 { </a:t>
            </a:r>
            <a:r>
              <a:rPr lang="es-ES" sz="2400" dirty="0" smtClean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2400" dirty="0" smtClean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2400" dirty="0" smtClean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2400" dirty="0" smtClean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2400" dirty="0" smtClean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2400" dirty="0" smtClean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2400" dirty="0" smtClean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};</a:t>
            </a:r>
          </a:p>
          <a:p>
            <a:endParaRPr lang="es-E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2400" dirty="0" smtClean="0">
              <a:solidFill>
                <a:schemeClr val="bg2">
                  <a:lumMod val="25000"/>
                  <a:lumOff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2400" dirty="0" smtClean="0">
                <a:solidFill>
                  <a:schemeClr val="bg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//lista sin el primero</a:t>
            </a:r>
          </a:p>
          <a:p>
            <a:r>
              <a:rPr lang="es-ES" sz="2400" dirty="0" err="1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noFirstPlace</a:t>
            </a:r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s-E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nums.Skip</a:t>
            </a:r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sz="2400" dirty="0" smtClean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s-E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2400" dirty="0" smtClean="0">
                <a:solidFill>
                  <a:schemeClr val="bg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//saltea todos menos los últimos 5</a:t>
            </a:r>
          </a:p>
          <a:p>
            <a:r>
              <a:rPr lang="es-ES" sz="2400" dirty="0" err="1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last5 = </a:t>
            </a:r>
            <a:r>
              <a:rPr lang="es-E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nums.Skip</a:t>
            </a:r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nums.Length</a:t>
            </a:r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s-ES" sz="2400" dirty="0" smtClean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  <p:sp>
        <p:nvSpPr>
          <p:cNvPr id="9" name="Shape 160"/>
          <p:cNvSpPr txBox="1"/>
          <p:nvPr/>
        </p:nvSpPr>
        <p:spPr>
          <a:xfrm>
            <a:off x="155611" y="2011070"/>
            <a:ext cx="5539336" cy="78025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spcAft>
                <a:spcPts val="1599"/>
              </a:spcAft>
            </a:pPr>
            <a:r>
              <a:rPr lang="es-ES" sz="20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sz="2000" spc="-1" dirty="0" err="1" smtClean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IEnumerable</a:t>
            </a:r>
            <a:r>
              <a:rPr lang="es-ES" sz="2000" spc="-1" dirty="0" smtClean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s-ES" sz="2000" spc="-1" dirty="0" err="1" smtClean="0">
                <a:solidFill>
                  <a:srgbClr val="47E9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s-ES" sz="2000" spc="-1" dirty="0" smtClean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s-ES" sz="20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s-ES" sz="2000" spc="-1" dirty="0" smtClean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spc="-1" dirty="0" err="1" smtClean="0">
                <a:solidFill>
                  <a:srgbClr val="47E9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s-ES" sz="20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) =&gt; </a:t>
            </a:r>
            <a:r>
              <a:rPr lang="es-ES" sz="2000" spc="-1" dirty="0" err="1" smtClean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IEnumerable</a:t>
            </a:r>
            <a:r>
              <a:rPr lang="es-ES" sz="2000" spc="-1" dirty="0" smtClean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s-ES" sz="2000" spc="-1" dirty="0" err="1" smtClean="0">
                <a:solidFill>
                  <a:srgbClr val="47E9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s-ES" sz="2000" spc="-1" dirty="0" smtClean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s-AR" sz="2000" spc="-1" dirty="0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27736" y="3511685"/>
            <a:ext cx="5917830" cy="4961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153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/>
        </p:nvSpPr>
        <p:spPr>
          <a:xfrm>
            <a:off x="155611" y="145090"/>
            <a:ext cx="4649853" cy="36000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Inteligencia Artificial II - Dazza, Emilio Esteban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2344" y="710304"/>
            <a:ext cx="7023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Skip</a:t>
            </a:r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(5) sobre una colección de 10 elementos =&gt;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04922" y="710304"/>
            <a:ext cx="4429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Colección de 5 elementos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2344" y="1818300"/>
            <a:ext cx="7023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Skip</a:t>
            </a:r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(5) sobre una colección de 5 elementos =&gt;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04921" y="1818300"/>
            <a:ext cx="4429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Colección vacía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2343" y="2926295"/>
            <a:ext cx="7023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Skip</a:t>
            </a:r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(5) sobre una colección de 3 elementos =&gt;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04920" y="2926294"/>
            <a:ext cx="4429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Colección vacía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2343" y="3874873"/>
            <a:ext cx="7023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Skip</a:t>
            </a:r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(5) sobre una colección de 0 elementos =&gt;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23856" y="3874872"/>
            <a:ext cx="4429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Colección vacía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2343" y="4831692"/>
            <a:ext cx="7023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Skip</a:t>
            </a:r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(-1) sobre una colección de 5 elementos =&gt;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2343" y="5478020"/>
            <a:ext cx="7023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tira error con negativos, redondea a 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23855" y="4839932"/>
            <a:ext cx="4429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Colección de 5 elementos</a:t>
            </a:r>
          </a:p>
        </p:txBody>
      </p:sp>
    </p:spTree>
    <p:extLst>
      <p:ext uri="{BB962C8B-B14F-4D97-AF65-F5344CB8AC3E}">
        <p14:creationId xmlns:p14="http://schemas.microsoft.com/office/powerpoint/2010/main" val="3945335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ctrTitle"/>
          </p:nvPr>
        </p:nvSpPr>
        <p:spPr>
          <a:xfrm>
            <a:off x="1192572" y="773790"/>
            <a:ext cx="3782162" cy="99296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Lustria"/>
              <a:buNone/>
            </a:pPr>
            <a:r>
              <a:rPr lang="es-ES" sz="5400" b="0" i="0" u="none" strike="noStrike" cap="none" dirty="0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.</a:t>
            </a:r>
            <a:r>
              <a:rPr lang="es-ES" sz="5400" b="0" i="0" u="none" strike="noStrike" cap="none" dirty="0" err="1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Take</a:t>
            </a:r>
            <a:r>
              <a:rPr lang="es-ES" sz="5400" b="0" i="0" u="none" strike="noStrike" cap="none" dirty="0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()</a:t>
            </a:r>
            <a:endParaRPr sz="5400" b="1" i="0" u="none" strike="noStrike" cap="none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158" name="Shape 158"/>
          <p:cNvSpPr txBox="1"/>
          <p:nvPr/>
        </p:nvSpPr>
        <p:spPr>
          <a:xfrm>
            <a:off x="155611" y="145090"/>
            <a:ext cx="4708219" cy="36000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Inteligencia Artificial II - Dazza, Emilio Esteban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5611" y="3466302"/>
            <a:ext cx="5539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Devuelve una colección con </a:t>
            </a:r>
            <a:r>
              <a:rPr lang="es-ES" sz="24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SOLO LOS (</a:t>
            </a:r>
            <a:r>
              <a:rPr lang="es-ES" sz="2400" b="1" u="sng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s-ES" sz="24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PRIMEROS </a:t>
            </a:r>
            <a:r>
              <a:rPr lang="es-E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la original</a:t>
            </a:r>
          </a:p>
        </p:txBody>
      </p:sp>
      <p:sp>
        <p:nvSpPr>
          <p:cNvPr id="7" name="Shape 269"/>
          <p:cNvSpPr/>
          <p:nvPr/>
        </p:nvSpPr>
        <p:spPr>
          <a:xfrm>
            <a:off x="5768502" y="238540"/>
            <a:ext cx="6267785" cy="6410738"/>
          </a:xfrm>
          <a:prstGeom prst="roundRect">
            <a:avLst>
              <a:gd name="adj" fmla="val 5629"/>
            </a:avLst>
          </a:prstGeom>
          <a:solidFill>
            <a:srgbClr val="000000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65780" y="488432"/>
            <a:ext cx="618655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s-ES" sz="2000" dirty="0" err="1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s-E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nums</a:t>
            </a:r>
            <a:r>
              <a:rPr lang="es-E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s-ES" sz="2000" dirty="0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s-ES" sz="2000" dirty="0" err="1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s-E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 { </a:t>
            </a:r>
            <a:r>
              <a:rPr lang="es-ES" sz="2000" dirty="0" smtClean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E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2000" dirty="0" smtClean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2000" dirty="0" smtClean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s-E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2000" dirty="0" smtClean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s-E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2000" dirty="0" smtClean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s-E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2000" dirty="0" smtClean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2000" dirty="0" smtClean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s-E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};</a:t>
            </a:r>
          </a:p>
          <a:p>
            <a:endParaRPr lang="es-E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2000" dirty="0" smtClean="0">
              <a:solidFill>
                <a:schemeClr val="bg2">
                  <a:lumMod val="25000"/>
                  <a:lumOff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2000" dirty="0" smtClean="0">
                <a:solidFill>
                  <a:schemeClr val="bg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//lista con los primeros 4</a:t>
            </a:r>
          </a:p>
          <a:p>
            <a:r>
              <a:rPr lang="es-ES" sz="2000" dirty="0" err="1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s-E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noFirstPlace</a:t>
            </a:r>
            <a:r>
              <a:rPr lang="es-E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s-ES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nums.Take</a:t>
            </a:r>
            <a:r>
              <a:rPr lang="es-E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sz="2000" dirty="0" smtClean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s-E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s-E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2000" dirty="0" smtClean="0">
                <a:solidFill>
                  <a:schemeClr val="bg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//Sin el último</a:t>
            </a:r>
          </a:p>
          <a:p>
            <a:r>
              <a:rPr lang="es-ES" sz="2000" dirty="0" err="1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s-E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noLast</a:t>
            </a:r>
            <a:r>
              <a:rPr lang="es-E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s-ES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nums.Take</a:t>
            </a:r>
            <a:r>
              <a:rPr lang="es-E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nums.Length</a:t>
            </a:r>
            <a:r>
              <a:rPr lang="es-E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s-ES" sz="2000" dirty="0" smtClean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E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s-E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2000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//solo con los dos primeros y los dos últimos</a:t>
            </a:r>
            <a:r>
              <a:rPr lang="es-E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s-E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2000" dirty="0" err="1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s-ES" sz="2000" dirty="0" err="1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s-E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noMiddle</a:t>
            </a:r>
            <a:r>
              <a:rPr lang="es-E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s-ES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nums.Take</a:t>
            </a:r>
            <a:r>
              <a:rPr lang="es-E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sz="2000" dirty="0" smtClean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s-ES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r>
              <a:rPr lang="es-E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nums.Skip</a:t>
            </a:r>
            <a:r>
              <a:rPr lang="es-E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(nums.Length-</a:t>
            </a:r>
            <a:r>
              <a:rPr lang="es-ES" sz="2000" dirty="0" smtClean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</p:txBody>
      </p:sp>
      <p:sp>
        <p:nvSpPr>
          <p:cNvPr id="9" name="Shape 160"/>
          <p:cNvSpPr txBox="1"/>
          <p:nvPr/>
        </p:nvSpPr>
        <p:spPr>
          <a:xfrm>
            <a:off x="155611" y="2011070"/>
            <a:ext cx="5539336" cy="78025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spcAft>
                <a:spcPts val="1599"/>
              </a:spcAft>
            </a:pPr>
            <a:r>
              <a:rPr lang="es-ES" sz="20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sz="2000" spc="-1" dirty="0" err="1" smtClean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IEnumerable</a:t>
            </a:r>
            <a:r>
              <a:rPr lang="es-ES" sz="2000" spc="-1" dirty="0" smtClean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s-ES" sz="2000" spc="-1" dirty="0" err="1" smtClean="0">
                <a:solidFill>
                  <a:srgbClr val="47E9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s-ES" sz="2000" spc="-1" dirty="0" smtClean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s-ES" sz="20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s-ES" sz="2000" spc="-1" dirty="0" smtClean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spc="-1" dirty="0" err="1" smtClean="0">
                <a:solidFill>
                  <a:srgbClr val="47E9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s-ES" sz="20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) =&gt; </a:t>
            </a:r>
            <a:r>
              <a:rPr lang="es-ES" sz="2000" spc="-1" dirty="0" err="1" smtClean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IEnumerable</a:t>
            </a:r>
            <a:r>
              <a:rPr lang="es-ES" sz="2000" spc="-1" dirty="0" smtClean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s-ES" sz="2000" spc="-1" dirty="0" err="1" smtClean="0">
                <a:solidFill>
                  <a:srgbClr val="47E9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s-ES" sz="2000" spc="-1" dirty="0" smtClean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s-AR" sz="2000" spc="-1" dirty="0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865780" y="2976664"/>
            <a:ext cx="5758773" cy="5739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65780" y="4442298"/>
            <a:ext cx="6099243" cy="7551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069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/>
        </p:nvSpPr>
        <p:spPr>
          <a:xfrm>
            <a:off x="155611" y="145090"/>
            <a:ext cx="4649853" cy="36000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Inteligencia Artificial II - Dazza, Emilio Esteban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2888" y="1011861"/>
            <a:ext cx="7023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</a:t>
            </a:r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(5) sobre una colección de 10 elementos =&gt;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85466" y="1011861"/>
            <a:ext cx="4429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Colección de 5 elementos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2888" y="2119857"/>
            <a:ext cx="7023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</a:t>
            </a:r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(5) sobre una colección de 5 elementos =&gt;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85465" y="2119857"/>
            <a:ext cx="4429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Colección 5 elementos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2887" y="3227852"/>
            <a:ext cx="7023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</a:t>
            </a:r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(5) sobre una colección de 3 elementos =&gt;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85464" y="3227851"/>
            <a:ext cx="4429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Colección de 3 elementos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2887" y="4335845"/>
            <a:ext cx="7023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</a:t>
            </a:r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(5) sobre una colección de 0 elementos =&gt;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85464" y="4335845"/>
            <a:ext cx="4429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Colección vacía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3712" y="5443838"/>
            <a:ext cx="7023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</a:t>
            </a:r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(-1) sobre una colección de 5 elementos =&gt;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276289" y="5443838"/>
            <a:ext cx="4429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Colección vacía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3712" y="6090166"/>
            <a:ext cx="7023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tira error con negativos, redondea a 0</a:t>
            </a:r>
          </a:p>
        </p:txBody>
      </p:sp>
    </p:spTree>
    <p:extLst>
      <p:ext uri="{BB962C8B-B14F-4D97-AF65-F5344CB8AC3E}">
        <p14:creationId xmlns:p14="http://schemas.microsoft.com/office/powerpoint/2010/main" val="1224810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/>
        </p:nvSpPr>
        <p:spPr>
          <a:xfrm>
            <a:off x="155611" y="145090"/>
            <a:ext cx="3793819" cy="36000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Inteligencia Artificial II - Dazza, Emilio Esteban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459" y="1515098"/>
            <a:ext cx="7490297" cy="500001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65202" y="708544"/>
            <a:ext cx="11312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EJERCICIO:</a:t>
            </a:r>
          </a:p>
        </p:txBody>
      </p:sp>
    </p:spTree>
    <p:extLst>
      <p:ext uri="{BB962C8B-B14F-4D97-AF65-F5344CB8AC3E}">
        <p14:creationId xmlns:p14="http://schemas.microsoft.com/office/powerpoint/2010/main" val="328766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/>
        </p:nvSpPr>
        <p:spPr>
          <a:xfrm>
            <a:off x="155611" y="145090"/>
            <a:ext cx="3793819" cy="36000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Inteligencia Artificial II - Dazza, Emilio Esteban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384604" y="3647873"/>
            <a:ext cx="807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s-AR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418323" y="1436452"/>
            <a:ext cx="807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s-AR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59621" y="325093"/>
            <a:ext cx="807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s-AR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30230" y="1258112"/>
            <a:ext cx="807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22315" y="3971038"/>
            <a:ext cx="807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s-ES" sz="3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7830766" y="5029200"/>
            <a:ext cx="2431915" cy="2042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519481" y="2944238"/>
            <a:ext cx="1669916" cy="11316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044120" y="1759617"/>
            <a:ext cx="51880" cy="19758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898843" y="2944238"/>
            <a:ext cx="1866089" cy="11997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120630" y="5233481"/>
            <a:ext cx="2406785" cy="2150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165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3" grpId="0"/>
      <p:bldP spid="14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/>
        </p:nvSpPr>
        <p:spPr>
          <a:xfrm>
            <a:off x="155611" y="145090"/>
            <a:ext cx="9440034" cy="36000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Inteligencia Artificial II - Dazza, Emilio Esteban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6671" y="720466"/>
            <a:ext cx="1111278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 err="1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s-ES" sz="1600" dirty="0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 err="1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s-ES" sz="1600" dirty="0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EnemyManager</a:t>
            </a:r>
            <a:endParaRPr lang="es-ES" sz="1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E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just"/>
            <a:r>
              <a:rPr lang="es-E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ES" sz="1600" dirty="0" err="1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s-E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EnemySpawner</a:t>
            </a:r>
            <a:r>
              <a:rPr lang="es-E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  <a:r>
              <a:rPr lang="es-E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spawnPoints</a:t>
            </a:r>
            <a:r>
              <a:rPr lang="es-E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es-E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ES" sz="1600" dirty="0" err="1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s-E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s-ES" sz="1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s-ES" sz="1600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Moles</a:t>
            </a:r>
            <a:r>
              <a:rPr lang="es-ES" sz="1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s-E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spawned</a:t>
            </a:r>
            <a:r>
              <a:rPr lang="es-E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es-E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ES" sz="1600" dirty="0" err="1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s-E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 err="1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</a:t>
            </a:r>
            <a:r>
              <a:rPr lang="es-E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playerPos</a:t>
            </a:r>
            <a:r>
              <a:rPr lang="es-E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es-E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algn="just"/>
            <a:r>
              <a:rPr lang="es-E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ES" sz="1600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//selecciona un punto de </a:t>
            </a:r>
            <a:r>
              <a:rPr lang="es-ES" sz="1600" dirty="0" err="1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spawn</a:t>
            </a:r>
            <a:r>
              <a:rPr lang="es-ES" sz="1600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 err="1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es-ES" sz="1600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los topos</a:t>
            </a:r>
          </a:p>
          <a:p>
            <a:pPr algn="just"/>
            <a:r>
              <a:rPr lang="es-ES" sz="1600" dirty="0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s-ES" sz="1600" dirty="0" err="1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s-E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EnemySpawner</a:t>
            </a:r>
            <a:r>
              <a:rPr lang="es-E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SelectRandomSpawnPoint</a:t>
            </a:r>
            <a:r>
              <a:rPr lang="es-E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algn="just"/>
            <a:r>
              <a:rPr lang="es-E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{</a:t>
            </a:r>
          </a:p>
          <a:p>
            <a:pPr algn="just"/>
            <a:r>
              <a:rPr lang="es-E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s-ES" sz="1600" dirty="0" err="1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endParaRPr lang="es-ES" sz="1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E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algn="just"/>
            <a:endParaRPr lang="es-E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ES" sz="1600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//Consigue los primeros 10 topos que se encuentren en un radio de 5 unidades desde el </a:t>
            </a:r>
            <a:r>
              <a:rPr lang="es-ES" sz="1600" dirty="0" err="1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player</a:t>
            </a:r>
            <a:r>
              <a:rPr lang="es-E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s-ES" sz="1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E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{ </a:t>
            </a:r>
          </a:p>
          <a:p>
            <a:pPr algn="just"/>
            <a:r>
              <a:rPr lang="es-E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</a:p>
          <a:p>
            <a:pPr algn="just"/>
            <a:r>
              <a:rPr lang="es-E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</a:p>
          <a:p>
            <a:pPr algn="just"/>
            <a:r>
              <a:rPr lang="es-E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60493" y="2890291"/>
            <a:ext cx="85576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spawnPoints.Skip</a:t>
            </a:r>
            <a:r>
              <a:rPr lang="es-E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s-E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Random.Range</a:t>
            </a:r>
            <a:r>
              <a:rPr lang="es-E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( 0, </a:t>
            </a:r>
            <a:r>
              <a:rPr lang="es-E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spawnPoints.Length</a:t>
            </a:r>
            <a:r>
              <a:rPr lang="es-E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s-ES" sz="1600" dirty="0" smtClean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s-E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).</a:t>
            </a:r>
            <a:r>
              <a:rPr lang="es-E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s-E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60493" y="4417698"/>
            <a:ext cx="9050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s-E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pawned.Where</a:t>
            </a:r>
            <a:r>
              <a:rPr lang="es-E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 =&gt; (</a:t>
            </a:r>
            <a:r>
              <a:rPr lang="es-E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x.transform.position</a:t>
            </a:r>
            <a:r>
              <a:rPr lang="es-E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s-E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playerPos.position</a:t>
            </a:r>
            <a:r>
              <a:rPr lang="es-E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s-E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sqrMagnitude</a:t>
            </a:r>
            <a:r>
              <a:rPr lang="es-E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&lt;= (5f * 5f) ) .</a:t>
            </a:r>
            <a:r>
              <a:rPr lang="es-E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</a:t>
            </a:r>
            <a:r>
              <a:rPr lang="es-E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(10);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8994" y="4417698"/>
            <a:ext cx="1222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endParaRPr lang="es-ES" sz="1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0399" y="3873503"/>
            <a:ext cx="9050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 err="1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s-ES" sz="1600" dirty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?   </a:t>
            </a:r>
            <a:r>
              <a:rPr lang="es-E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GottaCatchThemAll</a:t>
            </a:r>
            <a:r>
              <a:rPr lang="es-E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0399" y="3879100"/>
            <a:ext cx="9050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 err="1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s-ES" sz="1600" dirty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s-ES" sz="16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IEnumerable</a:t>
            </a:r>
            <a:r>
              <a:rPr lang="es-ES" sz="1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s-ES" sz="1600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Mole</a:t>
            </a:r>
            <a:r>
              <a:rPr lang="es-ES" sz="1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s-ES" sz="1600" dirty="0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s-E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GottaCatchThemAll</a:t>
            </a:r>
            <a:r>
              <a:rPr lang="es-E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8705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2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ctrTitle"/>
          </p:nvPr>
        </p:nvSpPr>
        <p:spPr>
          <a:xfrm>
            <a:off x="1370693" y="505097"/>
            <a:ext cx="9440034" cy="93652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Lustria"/>
              <a:buNone/>
            </a:pPr>
            <a:r>
              <a:rPr lang="es-ES" sz="5400" b="0" i="0" u="none" strike="noStrike" cap="none" dirty="0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.</a:t>
            </a:r>
            <a:r>
              <a:rPr lang="es-ES" sz="5400" b="0" i="0" u="none" strike="noStrike" cap="none" dirty="0" err="1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Count</a:t>
            </a:r>
            <a:r>
              <a:rPr lang="es-ES" sz="5400" b="0" i="0" u="none" strike="noStrike" cap="none" dirty="0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()</a:t>
            </a:r>
            <a:endParaRPr sz="5400" b="1" i="0" u="none" strike="noStrike" cap="none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158" name="Shape 158"/>
          <p:cNvSpPr txBox="1"/>
          <p:nvPr/>
        </p:nvSpPr>
        <p:spPr>
          <a:xfrm>
            <a:off x="155611" y="145090"/>
            <a:ext cx="9440034" cy="36000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Inteligencia Artificial II - Dazza, Emilio Esteban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Shape 160"/>
          <p:cNvSpPr txBox="1"/>
          <p:nvPr/>
        </p:nvSpPr>
        <p:spPr>
          <a:xfrm>
            <a:off x="2948419" y="1772919"/>
            <a:ext cx="6284581" cy="56931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spcAft>
                <a:spcPts val="1599"/>
              </a:spcAft>
            </a:pPr>
            <a:r>
              <a:rPr lang="es-ES" sz="2400" spc="-1" dirty="0" err="1" smtClean="0">
                <a:solidFill>
                  <a:srgbClr val="47E9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s-ES" sz="2400" spc="-1" dirty="0" smtClean="0">
                <a:solidFill>
                  <a:srgbClr val="47E9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spc="-1" dirty="0" err="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s-ES" sz="24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s-ES" sz="2400" spc="-1" dirty="0" smtClean="0">
                <a:solidFill>
                  <a:srgbClr val="47E9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s-ES" sz="24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&gt; (</a:t>
            </a:r>
            <a:r>
              <a:rPr lang="es-ES" sz="2400" spc="-1" dirty="0" err="1" smtClean="0">
                <a:solidFill>
                  <a:srgbClr val="47E9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s-ES" sz="2400" spc="-1" dirty="0" smtClean="0">
                <a:solidFill>
                  <a:srgbClr val="47E9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spc="-1" dirty="0" err="1" smtClean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IEnumerable</a:t>
            </a:r>
            <a:r>
              <a:rPr lang="es-ES" sz="2400" spc="-1" dirty="0" smtClean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s-ES" sz="2400" spc="-1" dirty="0" smtClean="0">
                <a:solidFill>
                  <a:srgbClr val="47E9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s-ES" sz="2400" spc="-1" dirty="0" smtClean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s-ES" sz="2400" spc="-1" dirty="0" smtClean="0">
                <a:solidFill>
                  <a:srgbClr val="47E9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col)</a:t>
            </a:r>
            <a:endParaRPr lang="es-AR" sz="24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1223" y="2673531"/>
            <a:ext cx="11312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Devuelve la cantidad de elementos de una colección.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1223" y="3446637"/>
            <a:ext cx="1131243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CUIDADO:</a:t>
            </a:r>
          </a:p>
          <a:p>
            <a:endParaRPr lang="es-ES" sz="2400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&lt;T&gt; </a:t>
            </a:r>
            <a:r>
              <a:rPr lang="es-E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miLista</a:t>
            </a:r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s-ES" sz="24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miLista.Count</a:t>
            </a:r>
            <a:r>
              <a:rPr lang="es-E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s-E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IEnumerable</a:t>
            </a:r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&lt;T&gt; </a:t>
            </a:r>
            <a:r>
              <a:rPr lang="es-E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miColeccion</a:t>
            </a:r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s-ES" sz="24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miColección.Count</a:t>
            </a:r>
            <a:r>
              <a:rPr lang="es-E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3871609" y="6118698"/>
            <a:ext cx="1585608" cy="9727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90644" y="5754309"/>
            <a:ext cx="1962300" cy="46166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Más lento</a:t>
            </a:r>
          </a:p>
        </p:txBody>
      </p:sp>
    </p:spTree>
    <p:extLst>
      <p:ext uri="{BB962C8B-B14F-4D97-AF65-F5344CB8AC3E}">
        <p14:creationId xmlns:p14="http://schemas.microsoft.com/office/powerpoint/2010/main" val="842090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ctrTitle"/>
          </p:nvPr>
        </p:nvSpPr>
        <p:spPr>
          <a:xfrm>
            <a:off x="1370693" y="505097"/>
            <a:ext cx="9440034" cy="93652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Lustria"/>
              <a:buNone/>
            </a:pPr>
            <a:r>
              <a:rPr lang="es-ES" sz="5400" b="0" i="0" u="none" strike="noStrike" cap="none" dirty="0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.</a:t>
            </a:r>
            <a:r>
              <a:rPr lang="es-ES" sz="5400" b="0" i="0" u="none" strike="noStrike" cap="none" dirty="0" err="1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Count</a:t>
            </a:r>
            <a:r>
              <a:rPr lang="es-ES" sz="5400" b="0" i="0" u="none" strike="noStrike" cap="none" dirty="0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() –&gt; sobrecarga</a:t>
            </a:r>
            <a:endParaRPr sz="5400" b="1" i="0" u="none" strike="noStrike" cap="none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158" name="Shape 158"/>
          <p:cNvSpPr txBox="1"/>
          <p:nvPr/>
        </p:nvSpPr>
        <p:spPr>
          <a:xfrm>
            <a:off x="155611" y="145090"/>
            <a:ext cx="9440034" cy="36000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Inteligencia Artificial II - Dazza, Emilio Esteban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1223" y="2673531"/>
            <a:ext cx="11312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Devuelve la cantidad de elementos de una colección </a:t>
            </a:r>
            <a:r>
              <a:rPr lang="es-ES" sz="2400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 cumplen con el predicado</a:t>
            </a:r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0" name="Shape 160"/>
          <p:cNvSpPr txBox="1"/>
          <p:nvPr/>
        </p:nvSpPr>
        <p:spPr>
          <a:xfrm>
            <a:off x="1940591" y="1772919"/>
            <a:ext cx="8493698" cy="56931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spcAft>
                <a:spcPts val="1599"/>
              </a:spcAft>
            </a:pPr>
            <a:r>
              <a:rPr lang="es-ES" sz="2400" spc="-1" dirty="0" err="1" smtClean="0">
                <a:solidFill>
                  <a:srgbClr val="47E9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s-ES" sz="2400" spc="-1" dirty="0" smtClean="0">
                <a:solidFill>
                  <a:srgbClr val="47E9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spc="-1" dirty="0" err="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s-ES" sz="24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s-ES" sz="2400" spc="-1" dirty="0" smtClean="0">
                <a:solidFill>
                  <a:srgbClr val="47E9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s-ES" sz="24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&gt; (</a:t>
            </a:r>
            <a:r>
              <a:rPr lang="es-ES" sz="2400" spc="-1" dirty="0" err="1" smtClean="0">
                <a:solidFill>
                  <a:srgbClr val="47E9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s-ES" sz="2400" spc="-1" dirty="0" smtClean="0">
                <a:solidFill>
                  <a:srgbClr val="47E9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spc="-1" dirty="0" err="1" smtClean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IEnumerable</a:t>
            </a:r>
            <a:r>
              <a:rPr lang="es-ES" sz="2400" spc="-1" dirty="0" smtClean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s-ES" sz="2400" spc="-1" dirty="0" smtClean="0">
                <a:solidFill>
                  <a:srgbClr val="47E9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s-ES" sz="2400" spc="-1" dirty="0" smtClean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s-ES" sz="2400" spc="-1" dirty="0" smtClean="0">
                <a:solidFill>
                  <a:srgbClr val="47E9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col, </a:t>
            </a:r>
            <a:r>
              <a:rPr lang="es-ES" sz="2400" spc="-1" dirty="0" err="1" smtClean="0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s-ES" sz="2400" spc="-1" dirty="0" smtClean="0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s-ES" sz="2400" spc="-1" dirty="0" smtClean="0">
                <a:solidFill>
                  <a:srgbClr val="47E9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s-ES" sz="2400" spc="-1" dirty="0" smtClean="0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2400" spc="-1" dirty="0" err="1" smtClean="0">
                <a:solidFill>
                  <a:srgbClr val="47E9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es-ES" sz="2400" spc="-1" dirty="0" smtClean="0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s-ES" sz="2400" spc="-1" dirty="0" err="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predicate</a:t>
            </a:r>
            <a:r>
              <a:rPr lang="es-ES" sz="24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s-AR" sz="24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82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/>
        </p:nvSpPr>
        <p:spPr>
          <a:xfrm>
            <a:off x="155611" y="145090"/>
            <a:ext cx="9440034" cy="36000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Inteligencia Artificial II - Dazza, Emilio Esteban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3674" y="893369"/>
            <a:ext cx="11312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¿Cómo programo una extensión para </a:t>
            </a:r>
            <a:r>
              <a:rPr lang="es-E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IEnumerable</a:t>
            </a:r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&lt;T&gt;, que reciba por parámetro un </a:t>
            </a:r>
            <a:r>
              <a:rPr lang="es-E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y me devuelva un booleano que indique si la colección tiene “por lo menos” esa cantidad de elementos? </a:t>
            </a:r>
            <a:r>
              <a:rPr lang="es-ES" sz="2400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(Ha de tener mejor performance que solo </a:t>
            </a:r>
            <a:r>
              <a:rPr lang="es-ES" sz="2400" u="sng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s-ES" sz="2400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3674" y="3483918"/>
            <a:ext cx="113124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 err="1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s-ES" sz="2400" dirty="0" err="1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ublic</a:t>
            </a:r>
            <a:r>
              <a:rPr lang="es-ES" sz="2400" dirty="0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err="1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s-ES" sz="2400" dirty="0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err="1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es-ES" sz="2400" dirty="0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AtLeast</a:t>
            </a:r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sz="2400" dirty="0" err="1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IEnumerable</a:t>
            </a:r>
            <a:r>
              <a:rPr lang="es-E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s-ES" sz="2400" dirty="0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s-E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col, </a:t>
            </a:r>
            <a:r>
              <a:rPr lang="es-ES" sz="2400" dirty="0" err="1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am)</a:t>
            </a:r>
          </a:p>
          <a:p>
            <a:pPr algn="just"/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just"/>
            <a:endParaRPr lang="es-E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3674" y="3483918"/>
            <a:ext cx="113124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 err="1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s-ES" sz="2400" dirty="0" err="1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ublic</a:t>
            </a:r>
            <a:r>
              <a:rPr lang="es-ES" sz="2400" dirty="0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err="1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s-ES" sz="2400" dirty="0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err="1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es-ES" sz="2400" dirty="0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AtLeast</a:t>
            </a:r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sz="2400" dirty="0" err="1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IEnumerable</a:t>
            </a:r>
            <a:r>
              <a:rPr lang="es-E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s-ES" sz="2400" dirty="0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s-E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col, </a:t>
            </a:r>
            <a:r>
              <a:rPr lang="es-ES" sz="2400" dirty="0" err="1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am)</a:t>
            </a:r>
          </a:p>
          <a:p>
            <a:pPr algn="just"/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just"/>
            <a:r>
              <a:rPr lang="es-E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s-ES" sz="2400" dirty="0" err="1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col.Take</a:t>
            </a:r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(am).</a:t>
            </a:r>
            <a:r>
              <a:rPr lang="es-E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== am;</a:t>
            </a:r>
          </a:p>
          <a:p>
            <a:pPr algn="just"/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4469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ctrTitle"/>
          </p:nvPr>
        </p:nvSpPr>
        <p:spPr>
          <a:xfrm>
            <a:off x="1370693" y="505097"/>
            <a:ext cx="9440034" cy="93652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Lustria"/>
              <a:buNone/>
            </a:pPr>
            <a:r>
              <a:rPr lang="es-ES" sz="5400" b="0" i="0" u="none" strike="noStrike" cap="none" dirty="0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.</a:t>
            </a:r>
            <a:r>
              <a:rPr lang="es-ES" sz="5400" b="0" i="0" u="none" strike="noStrike" cap="none" dirty="0" err="1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Concat</a:t>
            </a:r>
            <a:r>
              <a:rPr lang="es-ES" sz="5400" b="0" i="0" u="none" strike="noStrike" cap="none" dirty="0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()</a:t>
            </a:r>
            <a:endParaRPr sz="5400" b="1" i="0" u="none" strike="noStrike" cap="none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158" name="Shape 158"/>
          <p:cNvSpPr txBox="1"/>
          <p:nvPr/>
        </p:nvSpPr>
        <p:spPr>
          <a:xfrm>
            <a:off x="155611" y="145090"/>
            <a:ext cx="9440034" cy="36000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Inteligencia Artificial II - Dazza, Emilio Esteban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Shape 160"/>
          <p:cNvSpPr txBox="1"/>
          <p:nvPr/>
        </p:nvSpPr>
        <p:spPr>
          <a:xfrm>
            <a:off x="2923183" y="1782791"/>
            <a:ext cx="6335054" cy="56931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spcAft>
                <a:spcPts val="1599"/>
              </a:spcAft>
            </a:pPr>
            <a:r>
              <a:rPr lang="es-AR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(</a:t>
            </a:r>
            <a:r>
              <a:rPr lang="es-AR" sz="2400" spc="-1" dirty="0" err="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IEnum</a:t>
            </a:r>
            <a:r>
              <a:rPr lang="es-AR" sz="2400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&lt;</a:t>
            </a:r>
            <a:r>
              <a:rPr lang="es-AR" sz="2400" spc="-1" dirty="0">
                <a:solidFill>
                  <a:srgbClr val="47E9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T</a:t>
            </a:r>
            <a:r>
              <a:rPr lang="es-AR" sz="2400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&gt;</a:t>
            </a:r>
            <a:r>
              <a:rPr lang="es-AR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, </a:t>
            </a:r>
            <a:r>
              <a:rPr lang="es-AR" sz="2400" spc="-1" dirty="0" err="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IEnum</a:t>
            </a:r>
            <a:r>
              <a:rPr lang="es-AR" sz="2400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&lt;</a:t>
            </a:r>
            <a:r>
              <a:rPr lang="es-AR" sz="2400" spc="-1" dirty="0">
                <a:solidFill>
                  <a:srgbClr val="47E9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T</a:t>
            </a:r>
            <a:r>
              <a:rPr lang="es-AR" sz="2400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&gt;</a:t>
            </a:r>
            <a:r>
              <a:rPr lang="es-AR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) =&gt; </a:t>
            </a:r>
            <a:r>
              <a:rPr lang="es-AR" sz="2400" spc="-1" dirty="0" err="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IEnum</a:t>
            </a:r>
            <a:r>
              <a:rPr lang="es-AR" sz="2400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&lt;</a:t>
            </a:r>
            <a:r>
              <a:rPr lang="es-AR" sz="2400" spc="-1" dirty="0">
                <a:solidFill>
                  <a:srgbClr val="47E9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T</a:t>
            </a:r>
            <a:r>
              <a:rPr lang="es-AR" sz="2400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&gt;</a:t>
            </a:r>
            <a:endParaRPr lang="es-AR" sz="2400" spc="-1" dirty="0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0693" y="3080451"/>
            <a:ext cx="9880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599"/>
              </a:spcAft>
            </a:pPr>
            <a:r>
              <a:rPr lang="es-AR" sz="2800" spc="-1" dirty="0" err="1" smtClean="0">
                <a:solidFill>
                  <a:srgbClr val="47E9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var</a:t>
            </a:r>
            <a:r>
              <a:rPr lang="es-AR" sz="28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 </a:t>
            </a:r>
            <a:r>
              <a:rPr lang="es-AR" sz="28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ambos = </a:t>
            </a:r>
            <a:r>
              <a:rPr lang="es-AR" sz="2800" spc="-1" dirty="0" err="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lero.Concat</a:t>
            </a:r>
            <a:r>
              <a:rPr lang="es-AR" sz="28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(mero);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3628417" y="2264229"/>
            <a:ext cx="246899" cy="9167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719864" y="2264229"/>
            <a:ext cx="248925" cy="8162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39589" y="4220393"/>
            <a:ext cx="10302241" cy="1159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599"/>
              </a:spcAft>
            </a:pPr>
            <a:endParaRPr lang="es-AR" sz="2800" spc="-1" dirty="0" smtClean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599"/>
              </a:spcAft>
            </a:pPr>
            <a:r>
              <a:rPr lang="es-AR" sz="28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Concatena </a:t>
            </a:r>
            <a:r>
              <a:rPr lang="es-AR" sz="28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dos </a:t>
            </a:r>
            <a:r>
              <a:rPr lang="es-AR" sz="2800" spc="-1" dirty="0" err="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IEnumerable</a:t>
            </a:r>
            <a:r>
              <a:rPr lang="es-AR" sz="2800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s-AR" sz="2800" spc="-1" dirty="0">
                <a:solidFill>
                  <a:srgbClr val="47E9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s-AR" sz="2800" spc="-1" dirty="0" smtClean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s-AR" sz="28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, creando una lista conjunta.</a:t>
            </a:r>
            <a:endParaRPr lang="es-AR" sz="28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ctrTitle"/>
          </p:nvPr>
        </p:nvSpPr>
        <p:spPr>
          <a:xfrm>
            <a:off x="1370693" y="505097"/>
            <a:ext cx="9440034" cy="93652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Lustria"/>
              <a:buNone/>
            </a:pPr>
            <a:r>
              <a:rPr lang="es-ES" sz="5400" b="0" i="0" u="none" strike="noStrike" cap="none" dirty="0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.</a:t>
            </a:r>
            <a:r>
              <a:rPr lang="es-ES" sz="5400" b="0" i="0" u="none" strike="noStrike" cap="none" dirty="0" err="1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Any</a:t>
            </a:r>
            <a:r>
              <a:rPr lang="es-ES" sz="5400" b="0" i="0" u="none" strike="noStrike" cap="none" dirty="0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()</a:t>
            </a:r>
            <a:endParaRPr sz="5400" b="1" i="0" u="none" strike="noStrike" cap="none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158" name="Shape 158"/>
          <p:cNvSpPr txBox="1"/>
          <p:nvPr/>
        </p:nvSpPr>
        <p:spPr>
          <a:xfrm>
            <a:off x="155611" y="145090"/>
            <a:ext cx="9440034" cy="36000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Inteligencia Artificial II - Dazza, Emilio Esteban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Shape 160"/>
          <p:cNvSpPr txBox="1"/>
          <p:nvPr/>
        </p:nvSpPr>
        <p:spPr>
          <a:xfrm>
            <a:off x="1878667" y="1792774"/>
            <a:ext cx="8180246" cy="56931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spcAft>
                <a:spcPts val="1599"/>
              </a:spcAft>
            </a:pPr>
            <a:r>
              <a:rPr lang="es-ES" sz="24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sz="2400" spc="-1" dirty="0" err="1" smtClean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IEnumerable</a:t>
            </a:r>
            <a:r>
              <a:rPr lang="es-ES" sz="2400" spc="-1" dirty="0" smtClean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s-ES" sz="2400" spc="-1" dirty="0" smtClean="0">
                <a:solidFill>
                  <a:srgbClr val="47E9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s-ES" sz="2400" spc="-1" dirty="0" smtClean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s-ES" sz="24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) =&gt; </a:t>
            </a:r>
            <a:r>
              <a:rPr lang="es-ES" sz="2400" spc="-1" dirty="0" err="1" smtClean="0">
                <a:solidFill>
                  <a:srgbClr val="47E9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endParaRPr lang="es-AR" sz="2400" spc="-1" dirty="0">
              <a:solidFill>
                <a:srgbClr val="47E9FF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1223" y="2673531"/>
            <a:ext cx="113124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Permite saber </a:t>
            </a:r>
            <a:r>
              <a:rPr lang="es-ES" sz="2400" b="1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 la colección tiene algo, o está vacía</a:t>
            </a:r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Corta APENAS encuentra algo.</a:t>
            </a:r>
          </a:p>
          <a:p>
            <a:endParaRPr lang="es-E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24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IEnumerable</a:t>
            </a:r>
            <a:r>
              <a:rPr lang="es-E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s-ES" sz="2400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Money</a:t>
            </a:r>
            <a:r>
              <a:rPr lang="es-E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myWallet</a:t>
            </a:r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s-E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2400" dirty="0" err="1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s-ES" sz="2400" dirty="0" err="1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myWallet.Any</a:t>
            </a:r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r>
              <a:rPr lang="es-E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E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BuyGames</a:t>
            </a:r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s-ES" sz="2400" dirty="0" err="1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lang="es-ES" sz="2400" dirty="0" smtClean="0">
              <a:solidFill>
                <a:srgbClr val="47E9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E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GoToWork</a:t>
            </a:r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07882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ctrTitle"/>
          </p:nvPr>
        </p:nvSpPr>
        <p:spPr>
          <a:xfrm>
            <a:off x="1370693" y="505097"/>
            <a:ext cx="9440034" cy="93652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Lustria"/>
              <a:buNone/>
            </a:pPr>
            <a:r>
              <a:rPr lang="es-ES" sz="5400" b="0" i="0" u="none" strike="noStrike" cap="none" dirty="0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.</a:t>
            </a:r>
            <a:r>
              <a:rPr lang="es-ES" sz="5400" b="0" i="0" u="none" strike="noStrike" cap="none" dirty="0" err="1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Any</a:t>
            </a:r>
            <a:r>
              <a:rPr lang="es-ES" sz="5400" b="0" i="0" u="none" strike="noStrike" cap="none" dirty="0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() -&gt; sobrecarga</a:t>
            </a:r>
            <a:endParaRPr sz="5400" b="1" i="0" u="none" strike="noStrike" cap="none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158" name="Shape 158"/>
          <p:cNvSpPr txBox="1"/>
          <p:nvPr/>
        </p:nvSpPr>
        <p:spPr>
          <a:xfrm>
            <a:off x="155611" y="145090"/>
            <a:ext cx="9440034" cy="36000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Inteligencia Artificial II - Dazza, Emilio Esteban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Shape 160"/>
          <p:cNvSpPr txBox="1"/>
          <p:nvPr/>
        </p:nvSpPr>
        <p:spPr>
          <a:xfrm>
            <a:off x="1878667" y="1792774"/>
            <a:ext cx="8180246" cy="56931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spcAft>
                <a:spcPts val="1599"/>
              </a:spcAft>
            </a:pPr>
            <a:r>
              <a:rPr lang="es-ES" sz="24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sz="2400" spc="-1" dirty="0" err="1" smtClean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IEnumerable</a:t>
            </a:r>
            <a:r>
              <a:rPr lang="es-ES" sz="2400" spc="-1" dirty="0" smtClean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s-ES" sz="2400" spc="-1" dirty="0" smtClean="0">
                <a:solidFill>
                  <a:srgbClr val="47E9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s-ES" sz="2400" spc="-1" dirty="0" smtClean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s-ES" sz="24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s-ES" sz="2400" spc="-1" dirty="0" smtClean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s-ES" sz="2400" spc="-1" dirty="0" smtClean="0">
                <a:solidFill>
                  <a:srgbClr val="47E9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s-ES" sz="2400" spc="-1" dirty="0" smtClean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s-ES" sz="2400" spc="-1" dirty="0" err="1" smtClean="0">
                <a:solidFill>
                  <a:srgbClr val="47E9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es-ES" sz="2400" spc="-1" dirty="0" smtClean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s-ES" sz="24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) =&gt; </a:t>
            </a:r>
            <a:r>
              <a:rPr lang="es-ES" sz="2400" spc="-1" dirty="0" err="1" smtClean="0">
                <a:solidFill>
                  <a:srgbClr val="47E9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endParaRPr lang="es-AR" sz="2400" spc="-1" dirty="0">
              <a:solidFill>
                <a:srgbClr val="47E9FF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1223" y="2673531"/>
            <a:ext cx="113124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Permite saber si la colección tiene </a:t>
            </a:r>
            <a:r>
              <a:rPr lang="es-ES" sz="2400" b="1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algún elemento que cumpla el predicado</a:t>
            </a:r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Corta cuando encuentre uno.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1046" y="4600192"/>
            <a:ext cx="6602269" cy="3693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s-ES" sz="1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s-E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something</a:t>
            </a:r>
            <a:r>
              <a:rPr lang="es-E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s-ES" sz="1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myGames.Any</a:t>
            </a:r>
            <a:r>
              <a:rPr lang="es-E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 =&gt; </a:t>
            </a:r>
            <a:r>
              <a:rPr lang="es-ES" sz="1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x.HoursPlayed</a:t>
            </a:r>
            <a:r>
              <a:rPr lang="es-E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50)</a:t>
            </a:r>
            <a:endParaRPr lang="es-E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046" y="5540570"/>
            <a:ext cx="6602269" cy="92333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s-ES" sz="1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s-E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something</a:t>
            </a:r>
            <a:r>
              <a:rPr lang="es-E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s-ES" sz="1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myGames</a:t>
            </a:r>
            <a:endParaRPr lang="es-ES" sz="1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E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.</a:t>
            </a:r>
            <a:r>
              <a:rPr lang="es-ES" sz="1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s-E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=&gt; </a:t>
            </a:r>
            <a:r>
              <a:rPr lang="es-E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x.HoursPlayed</a:t>
            </a:r>
            <a:r>
              <a:rPr lang="es-E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50</a:t>
            </a:r>
            <a:r>
              <a:rPr lang="es-E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s-E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E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.</a:t>
            </a:r>
            <a:r>
              <a:rPr lang="es-ES" sz="1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es-E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s-E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039497" y="4969524"/>
            <a:ext cx="2460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Equivalentes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7036526" y="4784858"/>
            <a:ext cx="1889760" cy="32091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8" idx="1"/>
          </p:cNvCxnSpPr>
          <p:nvPr/>
        </p:nvCxnSpPr>
        <p:spPr>
          <a:xfrm flipH="1">
            <a:off x="7036526" y="5200357"/>
            <a:ext cx="2002971" cy="63438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5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/>
        </p:nvSpPr>
        <p:spPr>
          <a:xfrm>
            <a:off x="155611" y="145090"/>
            <a:ext cx="9440034" cy="36000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Inteligencia Artificial II - Dazza, Emilio Esteban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3674" y="3483918"/>
            <a:ext cx="113124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 err="1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s-ES" sz="2400" dirty="0" err="1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ublic</a:t>
            </a:r>
            <a:r>
              <a:rPr lang="es-ES" sz="2400" dirty="0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err="1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s-ES" sz="2400" dirty="0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err="1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es-ES" sz="2400" dirty="0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AtLeast</a:t>
            </a:r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sz="2400" dirty="0" err="1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IEnumerable</a:t>
            </a:r>
            <a:r>
              <a:rPr lang="es-E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s-ES" sz="2400" dirty="0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s-E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col, </a:t>
            </a:r>
            <a:r>
              <a:rPr lang="es-ES" sz="2400" dirty="0" err="1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am)</a:t>
            </a:r>
          </a:p>
          <a:p>
            <a:pPr algn="just"/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just"/>
            <a:endParaRPr lang="es-E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3674" y="893369"/>
            <a:ext cx="113124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¿Cómo programo una extensión para </a:t>
            </a:r>
            <a:r>
              <a:rPr lang="es-E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IEnumerable</a:t>
            </a:r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&lt;T&gt;, que reciba por parámetro un </a:t>
            </a:r>
            <a:r>
              <a:rPr lang="es-E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y me devuelva un booleano correspondiendo a si la colección tiene “por lo menos” esa cantidad de elementos? </a:t>
            </a:r>
            <a:endParaRPr lang="es-ES" sz="2400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ES" sz="2400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sin usar </a:t>
            </a:r>
            <a:r>
              <a:rPr lang="es-ES" sz="2400" u="sng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s-ES" sz="2400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834" y="4268748"/>
            <a:ext cx="11312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 err="1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col.Skip</a:t>
            </a:r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(am-1).</a:t>
            </a:r>
            <a:r>
              <a:rPr lang="es-E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02253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ctrTitle"/>
          </p:nvPr>
        </p:nvSpPr>
        <p:spPr>
          <a:xfrm>
            <a:off x="1370693" y="505097"/>
            <a:ext cx="9440034" cy="93652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Lustria"/>
              <a:buNone/>
            </a:pPr>
            <a:r>
              <a:rPr lang="es-ES" sz="5400" b="0" i="0" u="none" strike="noStrike" cap="none" dirty="0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.Zip()</a:t>
            </a:r>
            <a:endParaRPr sz="5400" b="1" i="0" u="none" strike="noStrike" cap="none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158" name="Shape 158"/>
          <p:cNvSpPr txBox="1"/>
          <p:nvPr/>
        </p:nvSpPr>
        <p:spPr>
          <a:xfrm>
            <a:off x="155611" y="145090"/>
            <a:ext cx="9440034" cy="36000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Inteligencia Artificial II - Dazza, Emilio Esteban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hape 160"/>
          <p:cNvSpPr txBox="1"/>
          <p:nvPr/>
        </p:nvSpPr>
        <p:spPr>
          <a:xfrm>
            <a:off x="593388" y="1801630"/>
            <a:ext cx="11179641" cy="101852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spcAft>
                <a:spcPts val="1599"/>
              </a:spcAft>
            </a:pPr>
            <a:r>
              <a:rPr lang="es-ES" sz="24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sz="2400" spc="-1" dirty="0" err="1" smtClean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IEnumerable</a:t>
            </a:r>
            <a:r>
              <a:rPr lang="es-ES" sz="2400" spc="-1" dirty="0" smtClean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s-ES" sz="2400" spc="-1" dirty="0" smtClean="0">
                <a:solidFill>
                  <a:srgbClr val="47E9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s-ES" sz="2400" spc="-1" dirty="0" smtClean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s-ES" sz="24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s-ES" sz="2400" spc="-1" dirty="0" smtClean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spc="-1" dirty="0" err="1" smtClean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IEnumerable</a:t>
            </a:r>
            <a:r>
              <a:rPr lang="es-ES" sz="2400" spc="-1" dirty="0" smtClean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s-ES" sz="2400" spc="-1" dirty="0" smtClean="0">
                <a:solidFill>
                  <a:srgbClr val="47E9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s-ES" sz="2400" spc="-1" dirty="0" smtClean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&gt;, </a:t>
            </a:r>
            <a:r>
              <a:rPr lang="es-ES" sz="2400" spc="-1" dirty="0" err="1" smtClean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s-ES" sz="2400" spc="-1" dirty="0" smtClean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s-ES" sz="2400" spc="-1" dirty="0" smtClean="0">
                <a:solidFill>
                  <a:srgbClr val="47E9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s-ES" sz="2400" spc="-1" dirty="0" smtClean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2400" spc="-1" dirty="0" smtClean="0">
                <a:solidFill>
                  <a:srgbClr val="47E9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s-ES" sz="2400" spc="-1" dirty="0" smtClean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2400" spc="-1" dirty="0" smtClean="0">
                <a:solidFill>
                  <a:srgbClr val="47E9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s-ES" sz="2400" spc="-1" dirty="0" smtClean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s-ES" sz="24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) =&gt; </a:t>
            </a:r>
            <a:r>
              <a:rPr lang="es-ES" sz="2400" spc="-1" dirty="0" err="1" smtClean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IEnumerable</a:t>
            </a:r>
            <a:r>
              <a:rPr lang="es-ES" sz="2400" spc="-1" dirty="0" smtClean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s-ES" sz="2400" spc="-1" dirty="0" smtClean="0">
                <a:solidFill>
                  <a:srgbClr val="47E9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s-ES" sz="2400" spc="-1" dirty="0" smtClean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s-AR" sz="2400" spc="-1" dirty="0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0344" y="3014638"/>
            <a:ext cx="113257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 una única colección a partir de las colecciones pasadas por parámetro, utilizando la función pasada.</a:t>
            </a:r>
            <a:endParaRPr lang="es-E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A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637" y="5200693"/>
            <a:ext cx="11312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ZIP </a:t>
            </a:r>
            <a:r>
              <a:rPr lang="es-ES" sz="2400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corta con la colección mas corta.</a:t>
            </a:r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s-ES" sz="24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72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69"/>
          <p:cNvSpPr/>
          <p:nvPr/>
        </p:nvSpPr>
        <p:spPr>
          <a:xfrm>
            <a:off x="220444" y="187090"/>
            <a:ext cx="11880766" cy="6410738"/>
          </a:xfrm>
          <a:prstGeom prst="roundRect">
            <a:avLst>
              <a:gd name="adj" fmla="val 5629"/>
            </a:avLst>
          </a:prstGeom>
          <a:solidFill>
            <a:srgbClr val="000000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8910" y="3567681"/>
            <a:ext cx="115678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personajes = [ “A” , “B” , “C” ]</a:t>
            </a:r>
          </a:p>
          <a:p>
            <a:r>
              <a:rPr lang="es-E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armas = [ “</a:t>
            </a:r>
            <a:r>
              <a:rPr lang="es-E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ironPipe</a:t>
            </a:r>
            <a:r>
              <a:rPr lang="es-E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, “</a:t>
            </a:r>
            <a:r>
              <a:rPr lang="es-E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BeastCutter</a:t>
            </a:r>
            <a:r>
              <a:rPr lang="es-E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, “</a:t>
            </a:r>
            <a:r>
              <a:rPr lang="es-E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VirtuousDignity</a:t>
            </a:r>
            <a:r>
              <a:rPr lang="es-E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]</a:t>
            </a:r>
          </a:p>
          <a:p>
            <a:r>
              <a:rPr lang="es-E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destreza = [ “High” , “Medium” , “</a:t>
            </a:r>
            <a:r>
              <a:rPr lang="es-E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es-E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]</a:t>
            </a:r>
          </a:p>
          <a:p>
            <a:endParaRPr lang="es-ES" sz="1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personajesPosibles</a:t>
            </a:r>
            <a:r>
              <a:rPr lang="es-E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s-E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personajes.Zip</a:t>
            </a:r>
            <a:r>
              <a:rPr lang="es-E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(armas, </a:t>
            </a:r>
            <a:r>
              <a:rPr lang="es-E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(p, </a:t>
            </a:r>
            <a:r>
              <a:rPr lang="es-E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=&gt; </a:t>
            </a:r>
            <a:r>
              <a:rPr lang="es-ES" sz="1600" dirty="0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s-E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per = p, </a:t>
            </a:r>
            <a:r>
              <a:rPr lang="es-E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wp</a:t>
            </a:r>
            <a:r>
              <a:rPr lang="es-E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a })</a:t>
            </a:r>
          </a:p>
          <a:p>
            <a:r>
              <a:rPr lang="es-E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E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 .Zip(destreza, (</a:t>
            </a:r>
            <a:r>
              <a:rPr lang="es-E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</a:t>
            </a:r>
            <a:r>
              <a:rPr lang="es-E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d) =&gt; </a:t>
            </a:r>
            <a:r>
              <a:rPr lang="es-ES" sz="1600" dirty="0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s-E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 err="1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r>
              <a:rPr lang="es-ES" sz="1600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s-ES" sz="1600" dirty="0" err="1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s-ES" sz="1600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1600" dirty="0" err="1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s-ES" sz="1600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1600" dirty="0" err="1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s-ES" sz="1600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&gt;(</a:t>
            </a:r>
            <a:r>
              <a:rPr lang="es-E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pa.per</a:t>
            </a:r>
            <a:r>
              <a:rPr lang="es-E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pa.wp</a:t>
            </a:r>
            <a:r>
              <a:rPr lang="es-E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d));</a:t>
            </a:r>
          </a:p>
          <a:p>
            <a:endParaRPr lang="es-ES" sz="1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1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 ( “A”, “</a:t>
            </a:r>
            <a:r>
              <a:rPr lang="es-E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IronPipe</a:t>
            </a:r>
            <a:r>
              <a:rPr lang="es-E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“High”), ( “B”, “</a:t>
            </a:r>
            <a:r>
              <a:rPr lang="es-E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BeastCutter</a:t>
            </a:r>
            <a:r>
              <a:rPr lang="es-E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“Medium”), ( “C”, “</a:t>
            </a:r>
            <a:r>
              <a:rPr lang="es-E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VirtuousDignity</a:t>
            </a:r>
            <a:r>
              <a:rPr lang="es-E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</a:t>
            </a:r>
            <a:r>
              <a:rPr lang="es-E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es-E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) ]</a:t>
            </a:r>
            <a:endParaRPr lang="es-E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A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8910" y="616462"/>
            <a:ext cx="1065345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nombres = </a:t>
            </a:r>
            <a:r>
              <a:rPr lang="es-E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 </a:t>
            </a:r>
            <a:r>
              <a:rPr lang="es-E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“Emilio” </a:t>
            </a:r>
            <a:r>
              <a:rPr lang="es-E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“Daniel” </a:t>
            </a:r>
            <a:r>
              <a:rPr lang="es-E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“Marcos”, “Esteban” ]</a:t>
            </a:r>
          </a:p>
          <a:p>
            <a:r>
              <a:rPr lang="es-E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apellidos = [ “Dazza” , “</a:t>
            </a:r>
            <a:r>
              <a:rPr lang="es-E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Perez</a:t>
            </a:r>
            <a:r>
              <a:rPr lang="es-E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, “</a:t>
            </a:r>
            <a:r>
              <a:rPr lang="es-E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Zigueña</a:t>
            </a:r>
            <a:r>
              <a:rPr lang="es-E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“Quito” ]</a:t>
            </a:r>
          </a:p>
          <a:p>
            <a:endParaRPr lang="es-ES" sz="1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personajesPosibles</a:t>
            </a:r>
            <a:r>
              <a:rPr lang="es-E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s-E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nombres.Zip</a:t>
            </a:r>
            <a:r>
              <a:rPr lang="es-E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(apellidos, (n, a) </a:t>
            </a:r>
            <a:r>
              <a:rPr lang="es-E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es-E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+ “ “ + a);</a:t>
            </a:r>
          </a:p>
          <a:p>
            <a:endParaRPr lang="es-ES" sz="1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1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 “Emilio Dazza”, “Daniel </a:t>
            </a:r>
            <a:r>
              <a:rPr lang="es-E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Perez</a:t>
            </a:r>
            <a:r>
              <a:rPr lang="es-E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“Marcos </a:t>
            </a:r>
            <a:r>
              <a:rPr lang="es-E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Zigueña</a:t>
            </a:r>
            <a:r>
              <a:rPr lang="es-E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“Esteban Quito” ]</a:t>
            </a:r>
            <a:endParaRPr lang="es-E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A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86383" y="3171007"/>
            <a:ext cx="1120626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88910" y="5091175"/>
            <a:ext cx="10164029" cy="12698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05028" y="4718901"/>
            <a:ext cx="8266440" cy="12698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hape 269"/>
          <p:cNvSpPr/>
          <p:nvPr/>
        </p:nvSpPr>
        <p:spPr>
          <a:xfrm>
            <a:off x="272178" y="2865633"/>
            <a:ext cx="11420469" cy="3562798"/>
          </a:xfrm>
          <a:prstGeom prst="roundRect">
            <a:avLst>
              <a:gd name="adj" fmla="val 5629"/>
            </a:avLst>
          </a:prstGeom>
          <a:solidFill>
            <a:srgbClr val="000000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9089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69"/>
          <p:cNvSpPr/>
          <p:nvPr/>
        </p:nvSpPr>
        <p:spPr>
          <a:xfrm>
            <a:off x="220444" y="187090"/>
            <a:ext cx="11880766" cy="6410738"/>
          </a:xfrm>
          <a:prstGeom prst="roundRect">
            <a:avLst>
              <a:gd name="adj" fmla="val 5629"/>
            </a:avLst>
          </a:prstGeom>
          <a:solidFill>
            <a:srgbClr val="000000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8910" y="616462"/>
            <a:ext cx="106534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Century" panose="02040604050505020304" pitchFamily="18" charset="0"/>
              </a:rPr>
              <a:t>i</a:t>
            </a:r>
            <a:r>
              <a:rPr lang="es-ES" sz="1600" dirty="0" smtClean="0">
                <a:solidFill>
                  <a:schemeClr val="bg1"/>
                </a:solidFill>
                <a:latin typeface="Century" panose="02040604050505020304" pitchFamily="18" charset="0"/>
              </a:rPr>
              <a:t>niciales = </a:t>
            </a:r>
            <a:r>
              <a:rPr lang="es-ES" sz="1600" dirty="0">
                <a:solidFill>
                  <a:schemeClr val="bg1"/>
                </a:solidFill>
                <a:latin typeface="Century" panose="02040604050505020304" pitchFamily="18" charset="0"/>
              </a:rPr>
              <a:t>[ 1</a:t>
            </a:r>
            <a:r>
              <a:rPr lang="es-ES" sz="1600" dirty="0" smtClean="0">
                <a:solidFill>
                  <a:schemeClr val="bg1"/>
                </a:solidFill>
                <a:latin typeface="Century" panose="02040604050505020304" pitchFamily="18" charset="0"/>
              </a:rPr>
              <a:t> </a:t>
            </a:r>
            <a:r>
              <a:rPr lang="es-ES" sz="1600" dirty="0">
                <a:solidFill>
                  <a:schemeClr val="bg1"/>
                </a:solidFill>
                <a:latin typeface="Century" panose="02040604050505020304" pitchFamily="18" charset="0"/>
              </a:rPr>
              <a:t>, </a:t>
            </a:r>
            <a:r>
              <a:rPr lang="es-ES" sz="1600" dirty="0" smtClean="0">
                <a:solidFill>
                  <a:schemeClr val="bg1"/>
                </a:solidFill>
                <a:latin typeface="Century" panose="02040604050505020304" pitchFamily="18" charset="0"/>
              </a:rPr>
              <a:t>2, 3, ]</a:t>
            </a:r>
          </a:p>
          <a:p>
            <a:r>
              <a:rPr lang="es-ES" sz="1600" dirty="0" smtClean="0">
                <a:solidFill>
                  <a:schemeClr val="bg1"/>
                </a:solidFill>
                <a:latin typeface="Century" panose="02040604050505020304" pitchFamily="18" charset="0"/>
              </a:rPr>
              <a:t>multiplicadores = [ 2, 2, 2, 2, 2 ]</a:t>
            </a:r>
          </a:p>
          <a:p>
            <a:endParaRPr lang="es-ES" sz="1600" dirty="0" smtClean="0">
              <a:solidFill>
                <a:schemeClr val="bg1"/>
              </a:solidFill>
              <a:latin typeface="Century" panose="02040604050505020304" pitchFamily="18" charset="0"/>
            </a:endParaRPr>
          </a:p>
          <a:p>
            <a:endParaRPr lang="es-ES" sz="1600" dirty="0">
              <a:solidFill>
                <a:schemeClr val="bg1"/>
              </a:solidFill>
              <a:latin typeface="Century" panose="02040604050505020304" pitchFamily="18" charset="0"/>
            </a:endParaRPr>
          </a:p>
          <a:p>
            <a:r>
              <a:rPr lang="es-ES" sz="1600" dirty="0">
                <a:solidFill>
                  <a:schemeClr val="bg1"/>
                </a:solidFill>
                <a:latin typeface="Century" panose="02040604050505020304" pitchFamily="18" charset="0"/>
              </a:rPr>
              <a:t>r</a:t>
            </a:r>
            <a:r>
              <a:rPr lang="es-ES" sz="1600" dirty="0" smtClean="0">
                <a:solidFill>
                  <a:schemeClr val="bg1"/>
                </a:solidFill>
                <a:latin typeface="Century" panose="02040604050505020304" pitchFamily="18" charset="0"/>
              </a:rPr>
              <a:t>esultado = </a:t>
            </a:r>
            <a:r>
              <a:rPr lang="es-ES" sz="1600" dirty="0" err="1" smtClean="0">
                <a:solidFill>
                  <a:schemeClr val="bg1"/>
                </a:solidFill>
                <a:latin typeface="Century" panose="02040604050505020304" pitchFamily="18" charset="0"/>
              </a:rPr>
              <a:t>iniciales.Zip</a:t>
            </a:r>
            <a:r>
              <a:rPr lang="es-ES" sz="1600" dirty="0" smtClean="0">
                <a:solidFill>
                  <a:schemeClr val="bg1"/>
                </a:solidFill>
                <a:latin typeface="Century" panose="02040604050505020304" pitchFamily="18" charset="0"/>
              </a:rPr>
              <a:t>(multiplicadores, (i, m) =&gt; i * m);</a:t>
            </a:r>
          </a:p>
          <a:p>
            <a:endParaRPr lang="es-ES" sz="1600" dirty="0" smtClean="0">
              <a:solidFill>
                <a:schemeClr val="bg1"/>
              </a:solidFill>
              <a:latin typeface="Century" panose="02040604050505020304" pitchFamily="18" charset="0"/>
            </a:endParaRPr>
          </a:p>
          <a:p>
            <a:endParaRPr lang="es-ES" sz="1600" dirty="0" smtClean="0">
              <a:solidFill>
                <a:schemeClr val="bg1"/>
              </a:solidFill>
              <a:latin typeface="Century" panose="02040604050505020304" pitchFamily="18" charset="0"/>
            </a:endParaRPr>
          </a:p>
          <a:p>
            <a:r>
              <a:rPr lang="es-ES" sz="1600" dirty="0" smtClean="0">
                <a:solidFill>
                  <a:schemeClr val="bg1"/>
                </a:solidFill>
                <a:latin typeface="Century" panose="02040604050505020304" pitchFamily="18" charset="0"/>
              </a:rPr>
              <a:t>[ 2, 4, 6 ]</a:t>
            </a:r>
            <a:endParaRPr lang="es-ES" sz="1600" dirty="0">
              <a:solidFill>
                <a:schemeClr val="bg1"/>
              </a:solidFill>
              <a:latin typeface="Century" panose="02040604050505020304" pitchFamily="18" charset="0"/>
            </a:endParaRPr>
          </a:p>
          <a:p>
            <a:endParaRPr lang="es-AR" sz="1600" dirty="0">
              <a:latin typeface="Century" panose="020406040505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86383" y="3171007"/>
            <a:ext cx="1120626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97963" y="3607145"/>
            <a:ext cx="1132572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chemeClr val="bg1"/>
                </a:solidFill>
                <a:latin typeface="Century" panose="02040604050505020304" pitchFamily="18" charset="0"/>
              </a:rPr>
              <a:t>personajes = [ “A” , “B” , “C” </a:t>
            </a:r>
            <a:r>
              <a:rPr lang="es-ES" sz="2000" dirty="0" smtClean="0">
                <a:solidFill>
                  <a:schemeClr val="bg1"/>
                </a:solidFill>
                <a:latin typeface="Century" panose="02040604050505020304" pitchFamily="18" charset="0"/>
              </a:rPr>
              <a:t>]</a:t>
            </a:r>
          </a:p>
          <a:p>
            <a:r>
              <a:rPr lang="es-ES" sz="2000" dirty="0" smtClean="0">
                <a:solidFill>
                  <a:schemeClr val="bg1"/>
                </a:solidFill>
                <a:latin typeface="Century" panose="02040604050505020304" pitchFamily="18" charset="0"/>
              </a:rPr>
              <a:t> destreza </a:t>
            </a:r>
            <a:r>
              <a:rPr lang="es-ES" sz="2000" dirty="0">
                <a:solidFill>
                  <a:schemeClr val="bg1"/>
                </a:solidFill>
                <a:latin typeface="Century" panose="02040604050505020304" pitchFamily="18" charset="0"/>
              </a:rPr>
              <a:t>= [ “High” , “Medium” , “</a:t>
            </a:r>
            <a:r>
              <a:rPr lang="es-ES" sz="2000" dirty="0" err="1">
                <a:solidFill>
                  <a:schemeClr val="bg1"/>
                </a:solidFill>
                <a:latin typeface="Century" panose="02040604050505020304" pitchFamily="18" charset="0"/>
              </a:rPr>
              <a:t>Low</a:t>
            </a:r>
            <a:r>
              <a:rPr lang="es-ES" sz="2000" dirty="0" smtClean="0">
                <a:solidFill>
                  <a:schemeClr val="bg1"/>
                </a:solidFill>
                <a:latin typeface="Century" panose="02040604050505020304" pitchFamily="18" charset="0"/>
              </a:rPr>
              <a:t>”, “Horrible”, “</a:t>
            </a:r>
            <a:r>
              <a:rPr lang="es-ES" sz="2000" dirty="0" err="1" smtClean="0">
                <a:solidFill>
                  <a:schemeClr val="bg1"/>
                </a:solidFill>
                <a:latin typeface="Century" panose="02040604050505020304" pitchFamily="18" charset="0"/>
              </a:rPr>
              <a:t>VasALigar</a:t>
            </a:r>
            <a:r>
              <a:rPr lang="es-ES" sz="2000" dirty="0" smtClean="0">
                <a:solidFill>
                  <a:schemeClr val="bg1"/>
                </a:solidFill>
                <a:latin typeface="Century" panose="02040604050505020304" pitchFamily="18" charset="0"/>
              </a:rPr>
              <a:t>” ]</a:t>
            </a:r>
            <a:endParaRPr lang="es-ES" sz="2000" dirty="0">
              <a:solidFill>
                <a:schemeClr val="bg1"/>
              </a:solidFill>
              <a:latin typeface="Century" panose="02040604050505020304" pitchFamily="18" charset="0"/>
            </a:endParaRPr>
          </a:p>
          <a:p>
            <a:endParaRPr lang="es-ES" sz="2000" dirty="0">
              <a:solidFill>
                <a:schemeClr val="bg1"/>
              </a:solidFill>
              <a:latin typeface="Century" panose="02040604050505020304" pitchFamily="18" charset="0"/>
            </a:endParaRPr>
          </a:p>
          <a:p>
            <a:r>
              <a:rPr lang="es-ES" sz="2000" dirty="0" err="1">
                <a:solidFill>
                  <a:schemeClr val="bg1"/>
                </a:solidFill>
                <a:latin typeface="Century" panose="02040604050505020304" pitchFamily="18" charset="0"/>
              </a:rPr>
              <a:t>personajesPosibles</a:t>
            </a:r>
            <a:r>
              <a:rPr lang="es-ES" sz="2000" dirty="0">
                <a:solidFill>
                  <a:schemeClr val="bg1"/>
                </a:solidFill>
                <a:latin typeface="Century" panose="02040604050505020304" pitchFamily="18" charset="0"/>
              </a:rPr>
              <a:t> = </a:t>
            </a:r>
            <a:r>
              <a:rPr lang="es-ES" sz="2000" dirty="0" err="1" smtClean="0">
                <a:solidFill>
                  <a:schemeClr val="bg1"/>
                </a:solidFill>
                <a:latin typeface="Century" panose="02040604050505020304" pitchFamily="18" charset="0"/>
              </a:rPr>
              <a:t>personajes.Zip</a:t>
            </a:r>
            <a:r>
              <a:rPr lang="es-ES" sz="2000" dirty="0" smtClean="0">
                <a:solidFill>
                  <a:schemeClr val="bg1"/>
                </a:solidFill>
                <a:latin typeface="Century" panose="02040604050505020304" pitchFamily="18" charset="0"/>
              </a:rPr>
              <a:t>(armas, (p, a) =&gt; </a:t>
            </a:r>
            <a:r>
              <a:rPr lang="es-ES" sz="2000" dirty="0" smtClean="0">
                <a:solidFill>
                  <a:srgbClr val="47E9FF"/>
                </a:solidFill>
                <a:latin typeface="Century" panose="02040604050505020304" pitchFamily="18" charset="0"/>
              </a:rPr>
              <a:t>new</a:t>
            </a:r>
            <a:r>
              <a:rPr lang="es-ES" sz="2000" dirty="0" smtClean="0">
                <a:solidFill>
                  <a:schemeClr val="bg1"/>
                </a:solidFill>
                <a:latin typeface="Century" panose="02040604050505020304" pitchFamily="18" charset="0"/>
              </a:rPr>
              <a:t> </a:t>
            </a:r>
            <a:r>
              <a:rPr lang="es-ES" sz="2000" dirty="0" err="1" smtClean="0">
                <a:solidFill>
                  <a:srgbClr val="92D050"/>
                </a:solidFill>
                <a:latin typeface="Century" panose="02040604050505020304" pitchFamily="18" charset="0"/>
              </a:rPr>
              <a:t>Tuple</a:t>
            </a:r>
            <a:r>
              <a:rPr lang="es-ES" sz="2000" dirty="0" smtClean="0">
                <a:solidFill>
                  <a:schemeClr val="bg1"/>
                </a:solidFill>
                <a:latin typeface="Century" panose="02040604050505020304" pitchFamily="18" charset="0"/>
              </a:rPr>
              <a:t>(p, a));</a:t>
            </a:r>
          </a:p>
          <a:p>
            <a:endParaRPr lang="es-ES" sz="2000" dirty="0">
              <a:solidFill>
                <a:schemeClr val="bg1"/>
              </a:solidFill>
              <a:latin typeface="Century" panose="02040604050505020304" pitchFamily="18" charset="0"/>
            </a:endParaRPr>
          </a:p>
          <a:p>
            <a:endParaRPr lang="es-ES" sz="2000" dirty="0" smtClean="0">
              <a:solidFill>
                <a:schemeClr val="bg1"/>
              </a:solidFill>
              <a:latin typeface="Century" panose="02040604050505020304" pitchFamily="18" charset="0"/>
            </a:endParaRPr>
          </a:p>
          <a:p>
            <a:r>
              <a:rPr lang="es-ES" sz="2000" dirty="0" smtClean="0">
                <a:solidFill>
                  <a:schemeClr val="bg1"/>
                </a:solidFill>
                <a:latin typeface="Century" panose="02040604050505020304" pitchFamily="18" charset="0"/>
              </a:rPr>
              <a:t>[ ( “A”, “High”), ( “B”, “Medium”), ( “C”, “</a:t>
            </a:r>
            <a:r>
              <a:rPr lang="es-ES" sz="2000" dirty="0" err="1" smtClean="0">
                <a:solidFill>
                  <a:schemeClr val="bg1"/>
                </a:solidFill>
                <a:latin typeface="Century" panose="02040604050505020304" pitchFamily="18" charset="0"/>
              </a:rPr>
              <a:t>Low</a:t>
            </a:r>
            <a:r>
              <a:rPr lang="es-ES" sz="2000" dirty="0" smtClean="0">
                <a:solidFill>
                  <a:schemeClr val="bg1"/>
                </a:solidFill>
                <a:latin typeface="Century" panose="02040604050505020304" pitchFamily="18" charset="0"/>
              </a:rPr>
              <a:t>” ) ]</a:t>
            </a:r>
            <a:endParaRPr lang="es-ES" sz="2000" dirty="0">
              <a:solidFill>
                <a:schemeClr val="bg1"/>
              </a:solidFill>
              <a:latin typeface="Century" panose="02040604050505020304" pitchFamily="18" charset="0"/>
            </a:endParaRPr>
          </a:p>
          <a:p>
            <a:endParaRPr lang="es-AR" sz="2000" dirty="0">
              <a:latin typeface="Century" panose="02040604050505020304" pitchFamily="18" charset="0"/>
            </a:endParaRPr>
          </a:p>
        </p:txBody>
      </p:sp>
      <p:sp>
        <p:nvSpPr>
          <p:cNvPr id="11" name="Shape 269"/>
          <p:cNvSpPr/>
          <p:nvPr/>
        </p:nvSpPr>
        <p:spPr>
          <a:xfrm>
            <a:off x="379280" y="2905068"/>
            <a:ext cx="11420469" cy="3562798"/>
          </a:xfrm>
          <a:prstGeom prst="roundRect">
            <a:avLst>
              <a:gd name="adj" fmla="val 5629"/>
            </a:avLst>
          </a:prstGeom>
          <a:solidFill>
            <a:srgbClr val="000000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8910" y="5307496"/>
            <a:ext cx="6206347" cy="7354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Rectangle 13"/>
          <p:cNvSpPr/>
          <p:nvPr/>
        </p:nvSpPr>
        <p:spPr>
          <a:xfrm>
            <a:off x="220444" y="2039612"/>
            <a:ext cx="6206347" cy="7354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10646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" grpId="0" animBg="1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ctrTitle"/>
          </p:nvPr>
        </p:nvSpPr>
        <p:spPr>
          <a:xfrm>
            <a:off x="1370693" y="505097"/>
            <a:ext cx="9440034" cy="93652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Lustria"/>
              <a:buNone/>
            </a:pPr>
            <a:r>
              <a:rPr lang="es-ES" sz="5400" b="0" i="0" u="none" strike="noStrike" cap="none" dirty="0" smtClean="0">
                <a:solidFill>
                  <a:schemeClr val="lt1"/>
                </a:solidFill>
                <a:latin typeface="Century" panose="02040604050505020304" pitchFamily="18" charset="0"/>
                <a:sym typeface="Lustria"/>
              </a:rPr>
              <a:t>.Log()</a:t>
            </a:r>
            <a:endParaRPr sz="5400" b="1" i="0" u="none" strike="noStrike" cap="none" dirty="0">
              <a:solidFill>
                <a:schemeClr val="lt1"/>
              </a:solidFill>
              <a:latin typeface="Century" panose="02040604050505020304" pitchFamily="18" charset="0"/>
              <a:sym typeface="Lustria"/>
            </a:endParaRPr>
          </a:p>
        </p:txBody>
      </p:sp>
      <p:sp>
        <p:nvSpPr>
          <p:cNvPr id="158" name="Shape 158"/>
          <p:cNvSpPr txBox="1"/>
          <p:nvPr/>
        </p:nvSpPr>
        <p:spPr>
          <a:xfrm>
            <a:off x="155611" y="145090"/>
            <a:ext cx="9440034" cy="36000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Century" panose="02040604050505020304" pitchFamily="18" charset="0"/>
                <a:ea typeface="Lustria"/>
                <a:cs typeface="Lustria"/>
                <a:sym typeface="Lustria"/>
              </a:rPr>
              <a:t>Inteligencia Artificial II - Dazza, Emilio Esteban</a:t>
            </a:r>
            <a:endParaRPr dirty="0">
              <a:latin typeface="Century" panose="020406040505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4492" y="2285818"/>
            <a:ext cx="113124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bg1"/>
                </a:solidFill>
                <a:latin typeface="Century" panose="02040604050505020304" pitchFamily="18" charset="0"/>
              </a:rPr>
              <a:t>Recibe un parámetro con un mensaje opcional, y luego retorna el mismo parámetro sin modificar. </a:t>
            </a:r>
          </a:p>
          <a:p>
            <a:endParaRPr lang="es-ES" sz="2400" dirty="0">
              <a:solidFill>
                <a:schemeClr val="bg1"/>
              </a:solidFill>
              <a:latin typeface="Century" panose="02040604050505020304" pitchFamily="18" charset="0"/>
            </a:endParaRPr>
          </a:p>
          <a:p>
            <a:r>
              <a:rPr lang="es-ES" sz="2400" dirty="0" smtClean="0">
                <a:solidFill>
                  <a:schemeClr val="bg1"/>
                </a:solidFill>
                <a:latin typeface="Century" panose="02040604050505020304" pitchFamily="18" charset="0"/>
              </a:rPr>
              <a:t>Se ejecuta solamente al ejecutar la consulta.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4492" y="4347329"/>
            <a:ext cx="1132572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 smtClean="0">
                <a:solidFill>
                  <a:srgbClr val="47E9FF"/>
                </a:solidFill>
                <a:latin typeface="Century" panose="02040604050505020304" pitchFamily="18" charset="0"/>
              </a:rPr>
              <a:t>public</a:t>
            </a:r>
            <a:r>
              <a:rPr lang="es-ES" sz="2000" dirty="0" smtClean="0">
                <a:solidFill>
                  <a:srgbClr val="47E9FF"/>
                </a:solidFill>
                <a:latin typeface="Century" panose="02040604050505020304" pitchFamily="18" charset="0"/>
              </a:rPr>
              <a:t> </a:t>
            </a:r>
            <a:r>
              <a:rPr lang="es-ES" sz="2000" dirty="0" err="1" smtClean="0">
                <a:solidFill>
                  <a:srgbClr val="47E9FF"/>
                </a:solidFill>
                <a:latin typeface="Century" panose="02040604050505020304" pitchFamily="18" charset="0"/>
              </a:rPr>
              <a:t>static</a:t>
            </a:r>
            <a:r>
              <a:rPr lang="es-ES" sz="2000" dirty="0" smtClean="0">
                <a:solidFill>
                  <a:srgbClr val="47E9FF"/>
                </a:solidFill>
                <a:latin typeface="Century" panose="02040604050505020304" pitchFamily="18" charset="0"/>
              </a:rPr>
              <a:t> T</a:t>
            </a:r>
            <a:r>
              <a:rPr lang="es-ES" sz="2000" dirty="0" smtClean="0">
                <a:solidFill>
                  <a:schemeClr val="bg1"/>
                </a:solidFill>
                <a:latin typeface="Century" panose="02040604050505020304" pitchFamily="18" charset="0"/>
              </a:rPr>
              <a:t> Log(</a:t>
            </a:r>
            <a:r>
              <a:rPr lang="es-ES" sz="2000" dirty="0" smtClean="0">
                <a:solidFill>
                  <a:srgbClr val="47E9FF"/>
                </a:solidFill>
                <a:latin typeface="Century" panose="02040604050505020304" pitchFamily="18" charset="0"/>
              </a:rPr>
              <a:t>T</a:t>
            </a:r>
            <a:r>
              <a:rPr lang="es-ES" sz="2000" dirty="0" smtClean="0">
                <a:solidFill>
                  <a:schemeClr val="bg1"/>
                </a:solidFill>
                <a:latin typeface="Century" panose="02040604050505020304" pitchFamily="18" charset="0"/>
              </a:rPr>
              <a:t> </a:t>
            </a:r>
            <a:r>
              <a:rPr lang="es-ES" sz="2000" dirty="0" err="1" smtClean="0">
                <a:solidFill>
                  <a:schemeClr val="bg1"/>
                </a:solidFill>
                <a:latin typeface="Century" panose="02040604050505020304" pitchFamily="18" charset="0"/>
              </a:rPr>
              <a:t>element</a:t>
            </a:r>
            <a:r>
              <a:rPr lang="es-ES" sz="2000" dirty="0" smtClean="0">
                <a:solidFill>
                  <a:schemeClr val="bg1"/>
                </a:solidFill>
                <a:latin typeface="Century" panose="02040604050505020304" pitchFamily="18" charset="0"/>
              </a:rPr>
              <a:t>, </a:t>
            </a:r>
            <a:r>
              <a:rPr lang="es-ES" sz="2000" dirty="0" err="1" smtClean="0">
                <a:solidFill>
                  <a:srgbClr val="47E9FF"/>
                </a:solidFill>
                <a:latin typeface="Century" panose="02040604050505020304" pitchFamily="18" charset="0"/>
              </a:rPr>
              <a:t>string</a:t>
            </a:r>
            <a:r>
              <a:rPr lang="es-ES" sz="2000" dirty="0" smtClean="0">
                <a:solidFill>
                  <a:schemeClr val="bg1"/>
                </a:solidFill>
                <a:latin typeface="Century" panose="02040604050505020304" pitchFamily="18" charset="0"/>
              </a:rPr>
              <a:t> </a:t>
            </a:r>
            <a:r>
              <a:rPr lang="es-ES" sz="2000" dirty="0" err="1" smtClean="0">
                <a:solidFill>
                  <a:schemeClr val="bg1"/>
                </a:solidFill>
                <a:latin typeface="Century" panose="02040604050505020304" pitchFamily="18" charset="0"/>
              </a:rPr>
              <a:t>message</a:t>
            </a:r>
            <a:r>
              <a:rPr lang="es-ES" sz="2000" dirty="0" smtClean="0">
                <a:solidFill>
                  <a:schemeClr val="bg1"/>
                </a:solidFill>
                <a:latin typeface="Century" panose="02040604050505020304" pitchFamily="18" charset="0"/>
              </a:rPr>
              <a:t> = “”)</a:t>
            </a:r>
          </a:p>
          <a:p>
            <a:r>
              <a:rPr lang="es-ES" sz="2000" dirty="0" smtClean="0">
                <a:solidFill>
                  <a:schemeClr val="bg1"/>
                </a:solidFill>
                <a:latin typeface="Century" panose="02040604050505020304" pitchFamily="18" charset="0"/>
              </a:rPr>
              <a:t>{</a:t>
            </a:r>
          </a:p>
          <a:p>
            <a:r>
              <a:rPr lang="es-ES" sz="2000" dirty="0">
                <a:solidFill>
                  <a:schemeClr val="bg1"/>
                </a:solidFill>
                <a:latin typeface="Century" panose="02040604050505020304" pitchFamily="18" charset="0"/>
              </a:rPr>
              <a:t> </a:t>
            </a:r>
            <a:r>
              <a:rPr lang="es-ES" sz="2000" dirty="0" smtClean="0">
                <a:solidFill>
                  <a:schemeClr val="bg1"/>
                </a:solidFill>
                <a:latin typeface="Century" panose="02040604050505020304" pitchFamily="18" charset="0"/>
              </a:rPr>
              <a:t>    </a:t>
            </a:r>
            <a:r>
              <a:rPr lang="es-ES" sz="2000" dirty="0" err="1" smtClean="0">
                <a:solidFill>
                  <a:srgbClr val="92D050"/>
                </a:solidFill>
                <a:latin typeface="Century" panose="02040604050505020304" pitchFamily="18" charset="0"/>
              </a:rPr>
              <a:t>Debug</a:t>
            </a:r>
            <a:r>
              <a:rPr lang="es-ES" sz="2000" dirty="0" err="1" smtClean="0">
                <a:solidFill>
                  <a:schemeClr val="bg1"/>
                </a:solidFill>
                <a:latin typeface="Century" panose="02040604050505020304" pitchFamily="18" charset="0"/>
              </a:rPr>
              <a:t>.Log</a:t>
            </a:r>
            <a:r>
              <a:rPr lang="es-ES" sz="2000" dirty="0" smtClean="0">
                <a:solidFill>
                  <a:schemeClr val="bg1"/>
                </a:solidFill>
                <a:latin typeface="Century" panose="02040604050505020304" pitchFamily="18" charset="0"/>
              </a:rPr>
              <a:t>(</a:t>
            </a:r>
            <a:r>
              <a:rPr lang="es-ES" sz="2000" dirty="0" err="1" smtClean="0">
                <a:solidFill>
                  <a:schemeClr val="bg1"/>
                </a:solidFill>
                <a:latin typeface="Century" panose="02040604050505020304" pitchFamily="18" charset="0"/>
              </a:rPr>
              <a:t>element</a:t>
            </a:r>
            <a:r>
              <a:rPr lang="es-ES" sz="2000" dirty="0" smtClean="0">
                <a:solidFill>
                  <a:schemeClr val="bg1"/>
                </a:solidFill>
                <a:latin typeface="Century" panose="02040604050505020304" pitchFamily="18" charset="0"/>
              </a:rPr>
              <a:t> + </a:t>
            </a:r>
            <a:r>
              <a:rPr lang="es-ES" sz="2000" dirty="0" err="1" smtClean="0">
                <a:solidFill>
                  <a:schemeClr val="bg1"/>
                </a:solidFill>
                <a:latin typeface="Century" panose="02040604050505020304" pitchFamily="18" charset="0"/>
              </a:rPr>
              <a:t>message</a:t>
            </a:r>
            <a:r>
              <a:rPr lang="es-ES" sz="2000" dirty="0" smtClean="0">
                <a:solidFill>
                  <a:schemeClr val="bg1"/>
                </a:solidFill>
                <a:latin typeface="Century" panose="02040604050505020304" pitchFamily="18" charset="0"/>
              </a:rPr>
              <a:t>);</a:t>
            </a:r>
          </a:p>
          <a:p>
            <a:r>
              <a:rPr lang="es-ES" sz="2000" dirty="0">
                <a:solidFill>
                  <a:schemeClr val="bg1"/>
                </a:solidFill>
                <a:latin typeface="Century" panose="02040604050505020304" pitchFamily="18" charset="0"/>
              </a:rPr>
              <a:t> </a:t>
            </a:r>
            <a:r>
              <a:rPr lang="es-ES" sz="2000" dirty="0" smtClean="0">
                <a:solidFill>
                  <a:schemeClr val="bg1"/>
                </a:solidFill>
                <a:latin typeface="Century" panose="02040604050505020304" pitchFamily="18" charset="0"/>
              </a:rPr>
              <a:t>    </a:t>
            </a:r>
            <a:r>
              <a:rPr lang="es-ES" sz="2000" dirty="0" err="1" smtClean="0">
                <a:solidFill>
                  <a:srgbClr val="47E9FF"/>
                </a:solidFill>
                <a:latin typeface="Century" panose="02040604050505020304" pitchFamily="18" charset="0"/>
              </a:rPr>
              <a:t>return</a:t>
            </a:r>
            <a:r>
              <a:rPr lang="es-ES" sz="2000" dirty="0" smtClean="0">
                <a:solidFill>
                  <a:schemeClr val="bg1"/>
                </a:solidFill>
                <a:latin typeface="Century" panose="02040604050505020304" pitchFamily="18" charset="0"/>
              </a:rPr>
              <a:t> </a:t>
            </a:r>
            <a:r>
              <a:rPr lang="es-ES" sz="2000" dirty="0" err="1" smtClean="0">
                <a:solidFill>
                  <a:schemeClr val="bg1"/>
                </a:solidFill>
                <a:latin typeface="Century" panose="02040604050505020304" pitchFamily="18" charset="0"/>
              </a:rPr>
              <a:t>element</a:t>
            </a:r>
            <a:r>
              <a:rPr lang="es-ES" sz="2000" dirty="0" smtClean="0">
                <a:solidFill>
                  <a:schemeClr val="bg1"/>
                </a:solidFill>
                <a:latin typeface="Century" panose="02040604050505020304" pitchFamily="18" charset="0"/>
              </a:rPr>
              <a:t>;</a:t>
            </a:r>
          </a:p>
          <a:p>
            <a:r>
              <a:rPr lang="es-ES" sz="2000" dirty="0" smtClean="0">
                <a:solidFill>
                  <a:schemeClr val="bg1"/>
                </a:solidFill>
                <a:latin typeface="Century" panose="02040604050505020304" pitchFamily="18" charset="0"/>
              </a:rPr>
              <a:t>} </a:t>
            </a:r>
            <a:endParaRPr lang="es-AR" sz="2000" dirty="0">
              <a:solidFill>
                <a:schemeClr val="bg1"/>
              </a:solidFill>
              <a:latin typeface="Century" panose="020406040505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1979" y="1596156"/>
            <a:ext cx="11312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>
                <a:solidFill>
                  <a:srgbClr val="47E9FF"/>
                </a:solidFill>
                <a:latin typeface="Century" panose="02040604050505020304" pitchFamily="18" charset="0"/>
              </a:rPr>
              <a:t>T</a:t>
            </a:r>
            <a:r>
              <a:rPr lang="es-ES" sz="2400" dirty="0" smtClean="0">
                <a:solidFill>
                  <a:schemeClr val="bg1"/>
                </a:solidFill>
                <a:latin typeface="Century" panose="02040604050505020304" pitchFamily="18" charset="0"/>
              </a:rPr>
              <a:t> =&gt; </a:t>
            </a:r>
            <a:r>
              <a:rPr lang="es-ES" sz="2400" dirty="0" smtClean="0">
                <a:solidFill>
                  <a:srgbClr val="47E9FF"/>
                </a:solidFill>
                <a:latin typeface="Century" panose="02040604050505020304" pitchFamily="18" charset="0"/>
              </a:rPr>
              <a:t>T</a:t>
            </a:r>
            <a:r>
              <a:rPr lang="es-ES" sz="2400" dirty="0" smtClean="0">
                <a:solidFill>
                  <a:schemeClr val="bg1"/>
                </a:solidFill>
                <a:latin typeface="Century" panose="02040604050505020304" pitchFamily="18" charset="0"/>
              </a:rPr>
              <a:t>   </a:t>
            </a:r>
            <a:r>
              <a:rPr lang="es-ES" sz="2400" dirty="0" err="1" smtClean="0">
                <a:solidFill>
                  <a:schemeClr val="bg1"/>
                </a:solidFill>
                <a:latin typeface="Century" panose="02040604050505020304" pitchFamily="18" charset="0"/>
              </a:rPr>
              <a:t>ó</a:t>
            </a:r>
            <a:r>
              <a:rPr lang="es-ES" sz="2400" dirty="0" smtClean="0">
                <a:solidFill>
                  <a:schemeClr val="bg1"/>
                </a:solidFill>
                <a:latin typeface="Century" panose="02040604050505020304" pitchFamily="18" charset="0"/>
              </a:rPr>
              <a:t> (</a:t>
            </a:r>
            <a:r>
              <a:rPr lang="es-ES" sz="2400" dirty="0" smtClean="0">
                <a:solidFill>
                  <a:srgbClr val="47E9FF"/>
                </a:solidFill>
                <a:latin typeface="Century" panose="02040604050505020304" pitchFamily="18" charset="0"/>
              </a:rPr>
              <a:t>T</a:t>
            </a:r>
            <a:r>
              <a:rPr lang="es-ES" sz="2400" dirty="0" smtClean="0">
                <a:solidFill>
                  <a:schemeClr val="bg1"/>
                </a:solidFill>
                <a:latin typeface="Century" panose="02040604050505020304" pitchFamily="18" charset="0"/>
              </a:rPr>
              <a:t>, </a:t>
            </a:r>
            <a:r>
              <a:rPr lang="es-ES" sz="2400" dirty="0" err="1" smtClean="0">
                <a:solidFill>
                  <a:srgbClr val="47E9FF"/>
                </a:solidFill>
                <a:latin typeface="Century" panose="02040604050505020304" pitchFamily="18" charset="0"/>
              </a:rPr>
              <a:t>string</a:t>
            </a:r>
            <a:r>
              <a:rPr lang="es-ES" sz="2400" dirty="0" smtClean="0">
                <a:solidFill>
                  <a:schemeClr val="bg1"/>
                </a:solidFill>
                <a:latin typeface="Century" panose="02040604050505020304" pitchFamily="18" charset="0"/>
              </a:rPr>
              <a:t>) =&gt; </a:t>
            </a:r>
            <a:r>
              <a:rPr lang="es-ES" sz="2400" dirty="0" smtClean="0">
                <a:solidFill>
                  <a:srgbClr val="47E9FF"/>
                </a:solidFill>
                <a:latin typeface="Century" panose="02040604050505020304" pitchFamily="18" charset="0"/>
              </a:rPr>
              <a:t>T</a:t>
            </a:r>
            <a:endParaRPr lang="es-ES" sz="2400" b="1" dirty="0" smtClean="0">
              <a:solidFill>
                <a:srgbClr val="47E9FF"/>
              </a:solidFill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06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ctrTitle"/>
          </p:nvPr>
        </p:nvSpPr>
        <p:spPr>
          <a:xfrm>
            <a:off x="1370693" y="505097"/>
            <a:ext cx="9440034" cy="93652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Lustria"/>
              <a:buNone/>
            </a:pPr>
            <a:r>
              <a:rPr lang="es-ES" sz="5400" b="0" i="0" u="none" strike="noStrike" cap="none" dirty="0" smtClean="0">
                <a:solidFill>
                  <a:schemeClr val="lt1"/>
                </a:solidFill>
                <a:latin typeface="Century" panose="02040604050505020304" pitchFamily="18" charset="0"/>
                <a:sym typeface="Lustria"/>
              </a:rPr>
              <a:t>.</a:t>
            </a:r>
            <a:r>
              <a:rPr lang="es-ES" sz="5400" b="0" i="0" u="none" strike="noStrike" cap="none" dirty="0" err="1" smtClean="0">
                <a:solidFill>
                  <a:schemeClr val="lt1"/>
                </a:solidFill>
                <a:latin typeface="Century" panose="02040604050505020304" pitchFamily="18" charset="0"/>
                <a:sym typeface="Lustria"/>
              </a:rPr>
              <a:t>SelectMany</a:t>
            </a:r>
            <a:r>
              <a:rPr lang="es-ES" sz="5400" b="0" i="0" u="none" strike="noStrike" cap="none" dirty="0" smtClean="0">
                <a:solidFill>
                  <a:schemeClr val="lt1"/>
                </a:solidFill>
                <a:latin typeface="Century" panose="02040604050505020304" pitchFamily="18" charset="0"/>
                <a:sym typeface="Lustria"/>
              </a:rPr>
              <a:t>()</a:t>
            </a:r>
            <a:endParaRPr sz="5400" b="1" i="0" u="none" strike="noStrike" cap="none" dirty="0">
              <a:solidFill>
                <a:schemeClr val="lt1"/>
              </a:solidFill>
              <a:latin typeface="Century" panose="02040604050505020304" pitchFamily="18" charset="0"/>
              <a:sym typeface="Lustria"/>
            </a:endParaRPr>
          </a:p>
        </p:txBody>
      </p:sp>
      <p:sp>
        <p:nvSpPr>
          <p:cNvPr id="158" name="Shape 158"/>
          <p:cNvSpPr txBox="1"/>
          <p:nvPr/>
        </p:nvSpPr>
        <p:spPr>
          <a:xfrm>
            <a:off x="155611" y="145090"/>
            <a:ext cx="9440034" cy="36000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Century" panose="02040604050505020304" pitchFamily="18" charset="0"/>
                <a:ea typeface="Lustria"/>
                <a:cs typeface="Lustria"/>
                <a:sym typeface="Lustria"/>
              </a:rPr>
              <a:t>Inteligencia Artificial II - Dazza, Emilio Esteban</a:t>
            </a:r>
            <a:endParaRPr dirty="0">
              <a:latin typeface="Century" panose="02040604050505020304" pitchFamily="18" charset="0"/>
            </a:endParaRPr>
          </a:p>
        </p:txBody>
      </p:sp>
      <p:sp>
        <p:nvSpPr>
          <p:cNvPr id="160" name="Shape 160"/>
          <p:cNvSpPr txBox="1"/>
          <p:nvPr/>
        </p:nvSpPr>
        <p:spPr>
          <a:xfrm>
            <a:off x="1878667" y="1792774"/>
            <a:ext cx="8180246" cy="56931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spcAft>
                <a:spcPts val="1599"/>
              </a:spcAft>
            </a:pPr>
            <a:r>
              <a:rPr lang="es-AR" sz="24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" panose="02040604050505020304" pitchFamily="18" charset="0"/>
                <a:ea typeface="Roboto Mono"/>
              </a:rPr>
              <a:t>(</a:t>
            </a:r>
            <a:r>
              <a:rPr lang="es-AR" sz="2400" spc="-1" dirty="0" err="1" smtClean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Century" panose="02040604050505020304" pitchFamily="18" charset="0"/>
                <a:ea typeface="Roboto Mono"/>
              </a:rPr>
              <a:t>IEnum</a:t>
            </a:r>
            <a:r>
              <a:rPr lang="es-AR" sz="2400" spc="-1" dirty="0" smtClean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Century" panose="02040604050505020304" pitchFamily="18" charset="0"/>
                <a:ea typeface="Roboto Mono"/>
              </a:rPr>
              <a:t>&lt;</a:t>
            </a:r>
            <a:r>
              <a:rPr lang="es-AR" sz="2400" spc="-1" dirty="0" err="1" smtClean="0">
                <a:solidFill>
                  <a:srgbClr val="47E9FF"/>
                </a:solidFill>
                <a:uFill>
                  <a:solidFill>
                    <a:srgbClr val="FFFFFF"/>
                  </a:solidFill>
                </a:uFill>
                <a:latin typeface="Century" panose="02040604050505020304" pitchFamily="18" charset="0"/>
                <a:ea typeface="Roboto Mono"/>
              </a:rPr>
              <a:t>Src</a:t>
            </a:r>
            <a:r>
              <a:rPr lang="es-AR" sz="2400" spc="-1" dirty="0" smtClean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Century" panose="02040604050505020304" pitchFamily="18" charset="0"/>
                <a:ea typeface="Roboto Mono"/>
              </a:rPr>
              <a:t>&gt;</a:t>
            </a:r>
            <a:r>
              <a:rPr lang="es-AR" sz="24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" panose="02040604050505020304" pitchFamily="18" charset="0"/>
                <a:ea typeface="Roboto Mono"/>
              </a:rPr>
              <a:t>, (</a:t>
            </a:r>
            <a:r>
              <a:rPr lang="es-AR" sz="2400" spc="-1" dirty="0" err="1" smtClean="0">
                <a:solidFill>
                  <a:srgbClr val="47E9FF"/>
                </a:solidFill>
                <a:uFill>
                  <a:solidFill>
                    <a:srgbClr val="FFFFFF"/>
                  </a:solidFill>
                </a:uFill>
                <a:latin typeface="Century" panose="02040604050505020304" pitchFamily="18" charset="0"/>
                <a:ea typeface="Roboto Mono"/>
              </a:rPr>
              <a:t>Src</a:t>
            </a:r>
            <a:r>
              <a:rPr lang="es-AR" sz="24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" panose="02040604050505020304" pitchFamily="18" charset="0"/>
                <a:ea typeface="Roboto Mono"/>
              </a:rPr>
              <a:t> =&gt; </a:t>
            </a:r>
            <a:r>
              <a:rPr lang="es-AR" sz="2400" spc="-1" dirty="0" err="1" smtClean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Century" panose="02040604050505020304" pitchFamily="18" charset="0"/>
                <a:ea typeface="Roboto Mono"/>
              </a:rPr>
              <a:t>IEnum</a:t>
            </a:r>
            <a:r>
              <a:rPr lang="es-AR" sz="2400" spc="-1" dirty="0" smtClean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Century" panose="02040604050505020304" pitchFamily="18" charset="0"/>
                <a:ea typeface="Roboto Mono"/>
              </a:rPr>
              <a:t>&lt;</a:t>
            </a:r>
            <a:r>
              <a:rPr lang="es-AR" sz="2400" spc="-1" dirty="0" err="1" smtClean="0">
                <a:solidFill>
                  <a:srgbClr val="47E9FF"/>
                </a:solidFill>
                <a:uFill>
                  <a:solidFill>
                    <a:srgbClr val="FFFFFF"/>
                  </a:solidFill>
                </a:uFill>
                <a:latin typeface="Century" panose="02040604050505020304" pitchFamily="18" charset="0"/>
                <a:ea typeface="Roboto Mono"/>
              </a:rPr>
              <a:t>Dst</a:t>
            </a:r>
            <a:r>
              <a:rPr lang="es-AR" sz="2400" spc="-1" dirty="0" smtClean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Century" panose="02040604050505020304" pitchFamily="18" charset="0"/>
                <a:ea typeface="Roboto Mono"/>
              </a:rPr>
              <a:t>&gt;</a:t>
            </a:r>
            <a:r>
              <a:rPr lang="es-AR" sz="24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" panose="02040604050505020304" pitchFamily="18" charset="0"/>
                <a:ea typeface="Roboto Mono"/>
              </a:rPr>
              <a:t>)) =&gt;</a:t>
            </a:r>
            <a:r>
              <a:rPr lang="es-AR" sz="2400" spc="-1" dirty="0" smtClean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Century" panose="02040604050505020304" pitchFamily="18" charset="0"/>
                <a:ea typeface="Roboto Mono"/>
              </a:rPr>
              <a:t> </a:t>
            </a:r>
            <a:r>
              <a:rPr lang="es-AR" sz="2400" spc="-1" dirty="0" err="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Century" panose="02040604050505020304" pitchFamily="18" charset="0"/>
                <a:ea typeface="Roboto Mono"/>
              </a:rPr>
              <a:t>IEnum</a:t>
            </a:r>
            <a:r>
              <a:rPr lang="es-AR" sz="2400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Century" panose="02040604050505020304" pitchFamily="18" charset="0"/>
                <a:ea typeface="Roboto Mono"/>
              </a:rPr>
              <a:t>&lt;</a:t>
            </a:r>
            <a:r>
              <a:rPr lang="es-AR" sz="2400" spc="-1" dirty="0" err="1">
                <a:solidFill>
                  <a:srgbClr val="47E9FF"/>
                </a:solidFill>
                <a:uFill>
                  <a:solidFill>
                    <a:srgbClr val="FFFFFF"/>
                  </a:solidFill>
                </a:uFill>
                <a:latin typeface="Century" panose="02040604050505020304" pitchFamily="18" charset="0"/>
                <a:ea typeface="Roboto Mono"/>
              </a:rPr>
              <a:t>Dst</a:t>
            </a:r>
            <a:r>
              <a:rPr lang="es-AR" sz="2400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Century" panose="02040604050505020304" pitchFamily="18" charset="0"/>
                <a:ea typeface="Roboto Mono"/>
              </a:rPr>
              <a:t>&gt;</a:t>
            </a:r>
            <a:endParaRPr lang="es-AR" sz="2400" spc="-1" dirty="0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Century" panose="020406040505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8011" y="2682240"/>
            <a:ext cx="112427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>
                <a:solidFill>
                  <a:schemeClr val="bg1"/>
                </a:solidFill>
                <a:latin typeface="Century" panose="02040604050505020304" pitchFamily="18" charset="0"/>
              </a:rPr>
              <a:t>-</a:t>
            </a:r>
            <a:r>
              <a:rPr lang="es-ES" sz="2000" u="sng" dirty="0" smtClean="0">
                <a:solidFill>
                  <a:schemeClr val="bg1"/>
                </a:solidFill>
                <a:latin typeface="Century" panose="02040604050505020304" pitchFamily="18" charset="0"/>
              </a:rPr>
              <a:t>La </a:t>
            </a:r>
            <a:r>
              <a:rPr lang="es-ES" sz="2000" i="1" u="sng" dirty="0" smtClean="0">
                <a:solidFill>
                  <a:schemeClr val="bg1"/>
                </a:solidFill>
                <a:latin typeface="Century" panose="02040604050505020304" pitchFamily="18" charset="0"/>
              </a:rPr>
              <a:t>lambda </a:t>
            </a:r>
            <a:r>
              <a:rPr lang="es-ES" sz="2000" u="sng" dirty="0" smtClean="0">
                <a:solidFill>
                  <a:schemeClr val="bg1"/>
                </a:solidFill>
                <a:latin typeface="Century" panose="02040604050505020304" pitchFamily="18" charset="0"/>
              </a:rPr>
              <a:t> que pasamos </a:t>
            </a:r>
            <a:r>
              <a:rPr lang="es-ES" sz="2000" dirty="0" smtClean="0">
                <a:solidFill>
                  <a:schemeClr val="bg1"/>
                </a:solidFill>
                <a:latin typeface="Century" panose="02040604050505020304" pitchFamily="18" charset="0"/>
              </a:rPr>
              <a:t>devuelve un </a:t>
            </a:r>
            <a:r>
              <a:rPr lang="es-ES" sz="2000" dirty="0" err="1" smtClean="0">
                <a:solidFill>
                  <a:srgbClr val="FFFF00"/>
                </a:solidFill>
                <a:latin typeface="Century" panose="02040604050505020304" pitchFamily="18" charset="0"/>
              </a:rPr>
              <a:t>IEnumerable</a:t>
            </a:r>
            <a:r>
              <a:rPr lang="es-ES" sz="2000" dirty="0" smtClean="0">
                <a:solidFill>
                  <a:srgbClr val="FFFF00"/>
                </a:solidFill>
                <a:latin typeface="Century" panose="02040604050505020304" pitchFamily="18" charset="0"/>
              </a:rPr>
              <a:t>&lt;</a:t>
            </a:r>
            <a:r>
              <a:rPr lang="es-ES" sz="2000" dirty="0" err="1" smtClean="0">
                <a:solidFill>
                  <a:srgbClr val="47E9FF"/>
                </a:solidFill>
                <a:latin typeface="Century" panose="02040604050505020304" pitchFamily="18" charset="0"/>
              </a:rPr>
              <a:t>Dst</a:t>
            </a:r>
            <a:r>
              <a:rPr lang="es-ES" sz="2000" dirty="0" smtClean="0">
                <a:solidFill>
                  <a:srgbClr val="FFFF00"/>
                </a:solidFill>
                <a:latin typeface="Century" panose="02040604050505020304" pitchFamily="18" charset="0"/>
              </a:rPr>
              <a:t>&gt;</a:t>
            </a:r>
            <a:r>
              <a:rPr lang="es-ES" sz="2000" dirty="0" smtClean="0">
                <a:solidFill>
                  <a:schemeClr val="bg1"/>
                </a:solidFill>
                <a:latin typeface="Century" panose="02040604050505020304" pitchFamily="18" charset="0"/>
              </a:rPr>
              <a:t>, creado a partir del </a:t>
            </a:r>
            <a:r>
              <a:rPr lang="es-ES" sz="2000" dirty="0" err="1" smtClean="0">
                <a:solidFill>
                  <a:srgbClr val="47E9FF"/>
                </a:solidFill>
                <a:latin typeface="Century" panose="02040604050505020304" pitchFamily="18" charset="0"/>
              </a:rPr>
              <a:t>Src</a:t>
            </a:r>
            <a:r>
              <a:rPr lang="es-ES" sz="2000" dirty="0" smtClean="0">
                <a:solidFill>
                  <a:schemeClr val="bg1"/>
                </a:solidFill>
                <a:latin typeface="Century" panose="02040604050505020304" pitchFamily="18" charset="0"/>
              </a:rPr>
              <a:t> de la colección original.</a:t>
            </a:r>
          </a:p>
          <a:p>
            <a:endParaRPr lang="es-ES" sz="2000" dirty="0" smtClean="0">
              <a:solidFill>
                <a:schemeClr val="bg1"/>
              </a:solidFill>
              <a:latin typeface="Century" panose="02040604050505020304" pitchFamily="18" charset="0"/>
            </a:endParaRPr>
          </a:p>
          <a:p>
            <a:r>
              <a:rPr lang="es-ES" sz="2000" dirty="0" smtClean="0">
                <a:solidFill>
                  <a:schemeClr val="bg1"/>
                </a:solidFill>
                <a:latin typeface="Century" panose="02040604050505020304" pitchFamily="18" charset="0"/>
              </a:rPr>
              <a:t>-Todas las colecciones resultantes se </a:t>
            </a:r>
            <a:r>
              <a:rPr lang="es-ES" sz="2000" i="1" u="sng" dirty="0" smtClean="0">
                <a:solidFill>
                  <a:schemeClr val="bg1"/>
                </a:solidFill>
                <a:latin typeface="Century" panose="02040604050505020304" pitchFamily="18" charset="0"/>
              </a:rPr>
              <a:t>concatenan en una sola colección</a:t>
            </a:r>
            <a:r>
              <a:rPr lang="es-ES" sz="2000" i="1" dirty="0" smtClean="0">
                <a:solidFill>
                  <a:schemeClr val="bg1"/>
                </a:solidFill>
                <a:latin typeface="Century" panose="02040604050505020304" pitchFamily="18" charset="0"/>
              </a:rPr>
              <a:t> </a:t>
            </a:r>
            <a:r>
              <a:rPr lang="es-ES" sz="2000" dirty="0" err="1" smtClean="0">
                <a:solidFill>
                  <a:srgbClr val="FFFF00"/>
                </a:solidFill>
                <a:latin typeface="Century" panose="02040604050505020304" pitchFamily="18" charset="0"/>
              </a:rPr>
              <a:t>IEnumerable</a:t>
            </a:r>
            <a:r>
              <a:rPr lang="es-ES" sz="2000" dirty="0" smtClean="0">
                <a:solidFill>
                  <a:srgbClr val="FFFF00"/>
                </a:solidFill>
                <a:latin typeface="Century" panose="02040604050505020304" pitchFamily="18" charset="0"/>
              </a:rPr>
              <a:t>&lt;</a:t>
            </a:r>
            <a:r>
              <a:rPr lang="es-ES" sz="2000" dirty="0" err="1" smtClean="0">
                <a:solidFill>
                  <a:srgbClr val="47E9FF"/>
                </a:solidFill>
                <a:latin typeface="Century" panose="02040604050505020304" pitchFamily="18" charset="0"/>
              </a:rPr>
              <a:t>Dst</a:t>
            </a:r>
            <a:r>
              <a:rPr lang="es-ES" sz="2000" dirty="0" smtClean="0">
                <a:solidFill>
                  <a:srgbClr val="FFFF00"/>
                </a:solidFill>
                <a:latin typeface="Century" panose="02040604050505020304" pitchFamily="18" charset="0"/>
              </a:rPr>
              <a:t>&gt;</a:t>
            </a:r>
            <a:endParaRPr lang="es-AR" sz="2000" dirty="0">
              <a:solidFill>
                <a:srgbClr val="FFFF00"/>
              </a:solidFill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13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69"/>
          <p:cNvSpPr/>
          <p:nvPr/>
        </p:nvSpPr>
        <p:spPr>
          <a:xfrm>
            <a:off x="220443" y="187090"/>
            <a:ext cx="4468289" cy="4589191"/>
          </a:xfrm>
          <a:prstGeom prst="roundRect">
            <a:avLst>
              <a:gd name="adj" fmla="val 5629"/>
            </a:avLst>
          </a:prstGeom>
          <a:solidFill>
            <a:srgbClr val="000000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8911" y="616462"/>
            <a:ext cx="39982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 smtClean="0">
                <a:solidFill>
                  <a:srgbClr val="47E9FF"/>
                </a:solidFill>
                <a:latin typeface="Century" panose="02040604050505020304" pitchFamily="18" charset="0"/>
              </a:rPr>
              <a:t>public</a:t>
            </a:r>
            <a:r>
              <a:rPr lang="es-ES" sz="1600" dirty="0" smtClean="0">
                <a:solidFill>
                  <a:srgbClr val="47E9FF"/>
                </a:solidFill>
                <a:latin typeface="Century" panose="02040604050505020304" pitchFamily="18" charset="0"/>
              </a:rPr>
              <a:t> </a:t>
            </a:r>
            <a:r>
              <a:rPr lang="es-ES" sz="1600" dirty="0" err="1" smtClean="0">
                <a:solidFill>
                  <a:srgbClr val="47E9FF"/>
                </a:solidFill>
                <a:latin typeface="Century" panose="02040604050505020304" pitchFamily="18" charset="0"/>
              </a:rPr>
              <a:t>class</a:t>
            </a:r>
            <a:r>
              <a:rPr lang="es-ES" sz="1600" dirty="0" smtClean="0">
                <a:solidFill>
                  <a:srgbClr val="47E9FF"/>
                </a:solidFill>
                <a:latin typeface="Century" panose="02040604050505020304" pitchFamily="18" charset="0"/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  <a:latin typeface="Century" panose="02040604050505020304" pitchFamily="18" charset="0"/>
              </a:rPr>
              <a:t>Enemy</a:t>
            </a:r>
            <a:endParaRPr lang="es-ES" sz="1600" dirty="0" smtClean="0">
              <a:solidFill>
                <a:schemeClr val="bg1"/>
              </a:solidFill>
              <a:latin typeface="Century" panose="02040604050505020304" pitchFamily="18" charset="0"/>
            </a:endParaRPr>
          </a:p>
          <a:p>
            <a:r>
              <a:rPr lang="es-ES" sz="1600" dirty="0" smtClean="0">
                <a:solidFill>
                  <a:schemeClr val="bg1"/>
                </a:solidFill>
                <a:latin typeface="Century" panose="02040604050505020304" pitchFamily="18" charset="0"/>
              </a:rPr>
              <a:t>{</a:t>
            </a:r>
          </a:p>
          <a:p>
            <a:r>
              <a:rPr lang="es-ES" sz="1600" dirty="0">
                <a:solidFill>
                  <a:schemeClr val="bg1"/>
                </a:solidFill>
                <a:latin typeface="Century" panose="02040604050505020304" pitchFamily="18" charset="0"/>
              </a:rPr>
              <a:t> </a:t>
            </a:r>
            <a:r>
              <a:rPr lang="es-ES" sz="1600" dirty="0" smtClean="0">
                <a:solidFill>
                  <a:schemeClr val="bg1"/>
                </a:solidFill>
                <a:latin typeface="Century" panose="02040604050505020304" pitchFamily="18" charset="0"/>
              </a:rPr>
              <a:t>    </a:t>
            </a:r>
            <a:r>
              <a:rPr lang="es-ES" sz="1600" dirty="0" err="1" smtClean="0">
                <a:solidFill>
                  <a:srgbClr val="47E9FF"/>
                </a:solidFill>
                <a:latin typeface="Century" panose="02040604050505020304" pitchFamily="18" charset="0"/>
              </a:rPr>
              <a:t>public</a:t>
            </a:r>
            <a:r>
              <a:rPr lang="es-ES" sz="1600" dirty="0" smtClean="0">
                <a:solidFill>
                  <a:schemeClr val="bg1"/>
                </a:solidFill>
                <a:latin typeface="Century" panose="02040604050505020304" pitchFamily="18" charset="0"/>
              </a:rPr>
              <a:t> </a:t>
            </a:r>
            <a:r>
              <a:rPr lang="es-ES" sz="1600" dirty="0" err="1" smtClean="0">
                <a:solidFill>
                  <a:srgbClr val="92D050"/>
                </a:solidFill>
                <a:latin typeface="Century" panose="02040604050505020304" pitchFamily="18" charset="0"/>
              </a:rPr>
              <a:t>List</a:t>
            </a:r>
            <a:r>
              <a:rPr lang="es-ES" sz="1600" dirty="0" smtClean="0">
                <a:solidFill>
                  <a:srgbClr val="92D050"/>
                </a:solidFill>
                <a:latin typeface="Century" panose="02040604050505020304" pitchFamily="18" charset="0"/>
              </a:rPr>
              <a:t>&lt;</a:t>
            </a:r>
            <a:r>
              <a:rPr lang="es-ES" sz="1600" dirty="0" err="1" smtClean="0">
                <a:solidFill>
                  <a:srgbClr val="FFFF00"/>
                </a:solidFill>
                <a:latin typeface="Century" panose="02040604050505020304" pitchFamily="18" charset="0"/>
              </a:rPr>
              <a:t>Minion</a:t>
            </a:r>
            <a:r>
              <a:rPr lang="es-ES" sz="1600" dirty="0" smtClean="0">
                <a:solidFill>
                  <a:srgbClr val="92D050"/>
                </a:solidFill>
                <a:latin typeface="Century" panose="02040604050505020304" pitchFamily="18" charset="0"/>
              </a:rPr>
              <a:t>&gt;</a:t>
            </a:r>
            <a:r>
              <a:rPr lang="es-ES" sz="1600" dirty="0" smtClean="0">
                <a:solidFill>
                  <a:schemeClr val="bg1"/>
                </a:solidFill>
                <a:latin typeface="Century" panose="02040604050505020304" pitchFamily="18" charset="0"/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  <a:latin typeface="Century" panose="02040604050505020304" pitchFamily="18" charset="0"/>
              </a:rPr>
              <a:t>myMinions</a:t>
            </a:r>
            <a:r>
              <a:rPr lang="es-ES" sz="1600" dirty="0" smtClean="0">
                <a:solidFill>
                  <a:schemeClr val="bg1"/>
                </a:solidFill>
                <a:latin typeface="Century" panose="02040604050505020304" pitchFamily="18" charset="0"/>
              </a:rPr>
              <a:t>;</a:t>
            </a:r>
          </a:p>
          <a:p>
            <a:r>
              <a:rPr lang="es-ES" sz="1600" dirty="0" smtClean="0">
                <a:solidFill>
                  <a:schemeClr val="bg1"/>
                </a:solidFill>
                <a:latin typeface="Century" panose="02040604050505020304" pitchFamily="18" charset="0"/>
              </a:rPr>
              <a:t>}</a:t>
            </a:r>
          </a:p>
          <a:p>
            <a:endParaRPr lang="es-ES" sz="1600" dirty="0">
              <a:solidFill>
                <a:schemeClr val="bg1"/>
              </a:solidFill>
              <a:latin typeface="Century" panose="02040604050505020304" pitchFamily="18" charset="0"/>
            </a:endParaRPr>
          </a:p>
          <a:p>
            <a:r>
              <a:rPr lang="es-ES" sz="1600" dirty="0" err="1" smtClean="0">
                <a:solidFill>
                  <a:srgbClr val="47E9FF"/>
                </a:solidFill>
                <a:latin typeface="Century" panose="02040604050505020304" pitchFamily="18" charset="0"/>
              </a:rPr>
              <a:t>Public</a:t>
            </a:r>
            <a:r>
              <a:rPr lang="es-ES" sz="1600" dirty="0" smtClean="0">
                <a:solidFill>
                  <a:srgbClr val="47E9FF"/>
                </a:solidFill>
                <a:latin typeface="Century" panose="02040604050505020304" pitchFamily="18" charset="0"/>
              </a:rPr>
              <a:t> </a:t>
            </a:r>
            <a:r>
              <a:rPr lang="es-ES" sz="1600" dirty="0" err="1" smtClean="0">
                <a:solidFill>
                  <a:srgbClr val="47E9FF"/>
                </a:solidFill>
                <a:latin typeface="Century" panose="02040604050505020304" pitchFamily="18" charset="0"/>
              </a:rPr>
              <a:t>class</a:t>
            </a:r>
            <a:r>
              <a:rPr lang="es-ES" sz="1600" dirty="0" smtClean="0">
                <a:solidFill>
                  <a:srgbClr val="47E9FF"/>
                </a:solidFill>
                <a:latin typeface="Century" panose="02040604050505020304" pitchFamily="18" charset="0"/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  <a:latin typeface="Century" panose="02040604050505020304" pitchFamily="18" charset="0"/>
              </a:rPr>
              <a:t>Example</a:t>
            </a:r>
            <a:endParaRPr lang="es-ES" sz="1600" dirty="0" smtClean="0">
              <a:solidFill>
                <a:schemeClr val="bg1"/>
              </a:solidFill>
              <a:latin typeface="Century" panose="02040604050505020304" pitchFamily="18" charset="0"/>
            </a:endParaRPr>
          </a:p>
          <a:p>
            <a:r>
              <a:rPr lang="es-ES" sz="1600" dirty="0" smtClean="0">
                <a:solidFill>
                  <a:schemeClr val="bg1"/>
                </a:solidFill>
                <a:latin typeface="Century" panose="02040604050505020304" pitchFamily="18" charset="0"/>
              </a:rPr>
              <a:t>{</a:t>
            </a:r>
          </a:p>
          <a:p>
            <a:r>
              <a:rPr lang="es-ES" sz="1600" dirty="0">
                <a:solidFill>
                  <a:schemeClr val="bg1"/>
                </a:solidFill>
                <a:latin typeface="Century" panose="02040604050505020304" pitchFamily="18" charset="0"/>
              </a:rPr>
              <a:t> </a:t>
            </a:r>
            <a:r>
              <a:rPr lang="es-ES" sz="1600" dirty="0" smtClean="0">
                <a:solidFill>
                  <a:schemeClr val="bg1"/>
                </a:solidFill>
                <a:latin typeface="Century" panose="02040604050505020304" pitchFamily="18" charset="0"/>
              </a:rPr>
              <a:t>    </a:t>
            </a:r>
            <a:r>
              <a:rPr lang="es-ES" sz="1600" dirty="0" err="1" smtClean="0">
                <a:solidFill>
                  <a:srgbClr val="47E9FF"/>
                </a:solidFill>
                <a:latin typeface="Century" panose="02040604050505020304" pitchFamily="18" charset="0"/>
              </a:rPr>
              <a:t>private</a:t>
            </a:r>
            <a:r>
              <a:rPr lang="es-ES" sz="1600" dirty="0" smtClean="0">
                <a:solidFill>
                  <a:schemeClr val="bg1"/>
                </a:solidFill>
                <a:latin typeface="Century" panose="02040604050505020304" pitchFamily="18" charset="0"/>
              </a:rPr>
              <a:t> </a:t>
            </a:r>
            <a:r>
              <a:rPr lang="es-ES" sz="1600" dirty="0" err="1" smtClean="0">
                <a:solidFill>
                  <a:srgbClr val="92D050"/>
                </a:solidFill>
                <a:latin typeface="Century" panose="02040604050505020304" pitchFamily="18" charset="0"/>
              </a:rPr>
              <a:t>List</a:t>
            </a:r>
            <a:r>
              <a:rPr lang="es-ES" sz="1600" dirty="0" smtClean="0">
                <a:solidFill>
                  <a:srgbClr val="92D050"/>
                </a:solidFill>
                <a:latin typeface="Century" panose="02040604050505020304" pitchFamily="18" charset="0"/>
              </a:rPr>
              <a:t>&lt;</a:t>
            </a:r>
            <a:r>
              <a:rPr lang="es-ES" sz="1600" dirty="0" err="1" smtClean="0">
                <a:solidFill>
                  <a:srgbClr val="FFC000"/>
                </a:solidFill>
                <a:latin typeface="Century" panose="02040604050505020304" pitchFamily="18" charset="0"/>
              </a:rPr>
              <a:t>Enemy</a:t>
            </a:r>
            <a:r>
              <a:rPr lang="es-ES" sz="1600" dirty="0" smtClean="0">
                <a:solidFill>
                  <a:srgbClr val="92D050"/>
                </a:solidFill>
                <a:latin typeface="Century" panose="02040604050505020304" pitchFamily="18" charset="0"/>
              </a:rPr>
              <a:t>&gt;</a:t>
            </a:r>
            <a:r>
              <a:rPr lang="es-ES" sz="1600" dirty="0" smtClean="0">
                <a:solidFill>
                  <a:schemeClr val="bg1"/>
                </a:solidFill>
                <a:latin typeface="Century" panose="02040604050505020304" pitchFamily="18" charset="0"/>
              </a:rPr>
              <a:t> enemigos;</a:t>
            </a:r>
          </a:p>
          <a:p>
            <a:endParaRPr lang="es-ES" sz="1600" dirty="0" smtClean="0">
              <a:solidFill>
                <a:schemeClr val="bg1"/>
              </a:solidFill>
              <a:latin typeface="Century" panose="02040604050505020304" pitchFamily="18" charset="0"/>
            </a:endParaRPr>
          </a:p>
          <a:p>
            <a:r>
              <a:rPr lang="es-ES" sz="1600" dirty="0">
                <a:solidFill>
                  <a:schemeClr val="bg1"/>
                </a:solidFill>
                <a:latin typeface="Century" panose="02040604050505020304" pitchFamily="18" charset="0"/>
              </a:rPr>
              <a:t> </a:t>
            </a:r>
            <a:r>
              <a:rPr lang="es-ES" sz="1600" dirty="0" smtClean="0">
                <a:solidFill>
                  <a:schemeClr val="bg1"/>
                </a:solidFill>
                <a:latin typeface="Century" panose="02040604050505020304" pitchFamily="18" charset="0"/>
              </a:rPr>
              <a:t>    </a:t>
            </a:r>
            <a:r>
              <a:rPr lang="es-ES" sz="1600" dirty="0" err="1" smtClean="0">
                <a:solidFill>
                  <a:srgbClr val="47E9FF"/>
                </a:solidFill>
                <a:latin typeface="Century" panose="02040604050505020304" pitchFamily="18" charset="0"/>
              </a:rPr>
              <a:t>public</a:t>
            </a:r>
            <a:r>
              <a:rPr lang="es-ES" sz="1600" dirty="0" smtClean="0">
                <a:solidFill>
                  <a:srgbClr val="47E9FF"/>
                </a:solidFill>
                <a:latin typeface="Century" panose="02040604050505020304" pitchFamily="18" charset="0"/>
              </a:rPr>
              <a:t> </a:t>
            </a:r>
            <a:r>
              <a:rPr lang="es-ES" sz="1600" dirty="0" err="1" smtClean="0">
                <a:solidFill>
                  <a:srgbClr val="47E9FF"/>
                </a:solidFill>
                <a:latin typeface="Century" panose="02040604050505020304" pitchFamily="18" charset="0"/>
              </a:rPr>
              <a:t>void</a:t>
            </a:r>
            <a:r>
              <a:rPr lang="es-ES" sz="1600" dirty="0" smtClean="0">
                <a:solidFill>
                  <a:srgbClr val="47E9FF"/>
                </a:solidFill>
                <a:latin typeface="Century" panose="02040604050505020304" pitchFamily="18" charset="0"/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  <a:latin typeface="Century" panose="02040604050505020304" pitchFamily="18" charset="0"/>
              </a:rPr>
              <a:t>FuncionEj</a:t>
            </a:r>
            <a:r>
              <a:rPr lang="es-ES" sz="1600" dirty="0" smtClean="0">
                <a:solidFill>
                  <a:schemeClr val="bg1"/>
                </a:solidFill>
                <a:latin typeface="Century" panose="02040604050505020304" pitchFamily="18" charset="0"/>
              </a:rPr>
              <a:t>()</a:t>
            </a:r>
          </a:p>
          <a:p>
            <a:r>
              <a:rPr lang="es-ES" sz="1600" dirty="0" smtClean="0">
                <a:solidFill>
                  <a:schemeClr val="bg1"/>
                </a:solidFill>
                <a:latin typeface="Century" panose="02040604050505020304" pitchFamily="18" charset="0"/>
              </a:rPr>
              <a:t>     {</a:t>
            </a:r>
          </a:p>
          <a:p>
            <a:r>
              <a:rPr lang="es-ES" sz="1600" dirty="0">
                <a:solidFill>
                  <a:srgbClr val="92D050"/>
                </a:solidFill>
                <a:latin typeface="Century" panose="02040604050505020304" pitchFamily="18" charset="0"/>
              </a:rPr>
              <a:t> </a:t>
            </a:r>
            <a:r>
              <a:rPr lang="es-ES" sz="1600" dirty="0" smtClean="0">
                <a:solidFill>
                  <a:srgbClr val="92D050"/>
                </a:solidFill>
                <a:latin typeface="Century" panose="02040604050505020304" pitchFamily="18" charset="0"/>
              </a:rPr>
              <a:t>         //???</a:t>
            </a:r>
          </a:p>
          <a:p>
            <a:r>
              <a:rPr lang="es-ES" sz="1600" dirty="0" smtClean="0">
                <a:solidFill>
                  <a:schemeClr val="bg1"/>
                </a:solidFill>
                <a:latin typeface="Century" panose="02040604050505020304" pitchFamily="18" charset="0"/>
              </a:rPr>
              <a:t>     }</a:t>
            </a:r>
          </a:p>
          <a:p>
            <a:r>
              <a:rPr lang="es-ES" sz="1600" dirty="0" smtClean="0">
                <a:solidFill>
                  <a:schemeClr val="bg1"/>
                </a:solidFill>
                <a:latin typeface="Century" panose="02040604050505020304" pitchFamily="18" charset="0"/>
              </a:rPr>
              <a:t>}</a:t>
            </a:r>
          </a:p>
          <a:p>
            <a:endParaRPr lang="es-AR" sz="1600" dirty="0">
              <a:solidFill>
                <a:schemeClr val="bg1"/>
              </a:solidFill>
              <a:latin typeface="Century" panose="02040604050505020304" pitchFamily="18" charset="0"/>
            </a:endParaRPr>
          </a:p>
        </p:txBody>
      </p:sp>
      <p:sp>
        <p:nvSpPr>
          <p:cNvPr id="9" name="Shape 269"/>
          <p:cNvSpPr/>
          <p:nvPr/>
        </p:nvSpPr>
        <p:spPr>
          <a:xfrm>
            <a:off x="4857200" y="214692"/>
            <a:ext cx="7205098" cy="6439027"/>
          </a:xfrm>
          <a:prstGeom prst="roundRect">
            <a:avLst>
              <a:gd name="adj" fmla="val 5629"/>
            </a:avLst>
          </a:prstGeom>
          <a:solidFill>
            <a:srgbClr val="000000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45218" y="418666"/>
            <a:ext cx="6773888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 smtClean="0">
                <a:solidFill>
                  <a:srgbClr val="47E9FF"/>
                </a:solidFill>
                <a:latin typeface="Century" panose="02040604050505020304" pitchFamily="18" charset="0"/>
              </a:rPr>
              <a:t>public</a:t>
            </a:r>
            <a:r>
              <a:rPr lang="es-ES" sz="1600" dirty="0" smtClean="0">
                <a:solidFill>
                  <a:srgbClr val="47E9FF"/>
                </a:solidFill>
                <a:latin typeface="Century" panose="02040604050505020304" pitchFamily="18" charset="0"/>
              </a:rPr>
              <a:t> </a:t>
            </a:r>
            <a:r>
              <a:rPr lang="es-ES" sz="1600" dirty="0" err="1">
                <a:solidFill>
                  <a:srgbClr val="47E9FF"/>
                </a:solidFill>
                <a:latin typeface="Century" panose="02040604050505020304" pitchFamily="18" charset="0"/>
              </a:rPr>
              <a:t>void</a:t>
            </a:r>
            <a:r>
              <a:rPr lang="es-ES" sz="1600" dirty="0">
                <a:solidFill>
                  <a:srgbClr val="47E9FF"/>
                </a:solidFill>
                <a:latin typeface="Century" panose="02040604050505020304" pitchFamily="18" charset="0"/>
              </a:rPr>
              <a:t> </a:t>
            </a:r>
            <a:r>
              <a:rPr lang="es-ES" sz="1600" dirty="0" err="1">
                <a:solidFill>
                  <a:schemeClr val="bg1"/>
                </a:solidFill>
                <a:latin typeface="Century" panose="02040604050505020304" pitchFamily="18" charset="0"/>
              </a:rPr>
              <a:t>FuncionEj</a:t>
            </a:r>
            <a:r>
              <a:rPr lang="es-ES" sz="1600" dirty="0">
                <a:solidFill>
                  <a:schemeClr val="bg1"/>
                </a:solidFill>
                <a:latin typeface="Century" panose="02040604050505020304" pitchFamily="18" charset="0"/>
              </a:rPr>
              <a:t>()</a:t>
            </a:r>
          </a:p>
          <a:p>
            <a:r>
              <a:rPr lang="es-ES" sz="1600" dirty="0" smtClean="0">
                <a:solidFill>
                  <a:schemeClr val="bg1"/>
                </a:solidFill>
                <a:latin typeface="Century" panose="02040604050505020304" pitchFamily="18" charset="0"/>
              </a:rPr>
              <a:t>{</a:t>
            </a:r>
            <a:endParaRPr lang="es-ES" sz="1600" dirty="0">
              <a:solidFill>
                <a:schemeClr val="bg1"/>
              </a:solidFill>
              <a:latin typeface="Century" panose="02040604050505020304" pitchFamily="18" charset="0"/>
            </a:endParaRPr>
          </a:p>
          <a:p>
            <a:r>
              <a:rPr lang="es-ES" sz="1600" dirty="0">
                <a:solidFill>
                  <a:schemeClr val="bg1"/>
                </a:solidFill>
                <a:latin typeface="Century" panose="02040604050505020304" pitchFamily="18" charset="0"/>
              </a:rPr>
              <a:t> </a:t>
            </a:r>
            <a:r>
              <a:rPr lang="es-ES" sz="1600" dirty="0" smtClean="0">
                <a:solidFill>
                  <a:schemeClr val="bg1"/>
                </a:solidFill>
                <a:latin typeface="Century" panose="02040604050505020304" pitchFamily="18" charset="0"/>
              </a:rPr>
              <a:t>    </a:t>
            </a:r>
            <a:r>
              <a:rPr lang="es-ES" sz="1600" dirty="0" err="1" smtClean="0">
                <a:solidFill>
                  <a:srgbClr val="47E9FF"/>
                </a:solidFill>
                <a:latin typeface="Century" panose="02040604050505020304" pitchFamily="18" charset="0"/>
              </a:rPr>
              <a:t>var</a:t>
            </a:r>
            <a:r>
              <a:rPr lang="es-ES" sz="1600" dirty="0" smtClean="0">
                <a:solidFill>
                  <a:schemeClr val="bg1"/>
                </a:solidFill>
                <a:latin typeface="Century" panose="02040604050505020304" pitchFamily="18" charset="0"/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  <a:latin typeface="Century" panose="02040604050505020304" pitchFamily="18" charset="0"/>
              </a:rPr>
              <a:t>conUnSelectNormal</a:t>
            </a:r>
            <a:r>
              <a:rPr lang="es-ES" sz="1600" dirty="0" smtClean="0">
                <a:solidFill>
                  <a:schemeClr val="bg1"/>
                </a:solidFill>
                <a:latin typeface="Century" panose="02040604050505020304" pitchFamily="18" charset="0"/>
              </a:rPr>
              <a:t> = </a:t>
            </a:r>
            <a:r>
              <a:rPr lang="es-ES" sz="1600" dirty="0" err="1" smtClean="0">
                <a:solidFill>
                  <a:schemeClr val="bg1"/>
                </a:solidFill>
                <a:latin typeface="Century" panose="02040604050505020304" pitchFamily="18" charset="0"/>
              </a:rPr>
              <a:t>enemigos.Select</a:t>
            </a:r>
            <a:r>
              <a:rPr lang="es-ES" sz="1600" dirty="0" smtClean="0">
                <a:solidFill>
                  <a:schemeClr val="bg1"/>
                </a:solidFill>
                <a:latin typeface="Century" panose="02040604050505020304" pitchFamily="18" charset="0"/>
              </a:rPr>
              <a:t>(x =&gt; </a:t>
            </a:r>
            <a:r>
              <a:rPr lang="es-ES" sz="1600" dirty="0" err="1" smtClean="0">
                <a:solidFill>
                  <a:schemeClr val="bg1"/>
                </a:solidFill>
                <a:latin typeface="Century" panose="02040604050505020304" pitchFamily="18" charset="0"/>
              </a:rPr>
              <a:t>x.myMinions</a:t>
            </a:r>
            <a:r>
              <a:rPr lang="es-ES" sz="1600" dirty="0" smtClean="0">
                <a:solidFill>
                  <a:schemeClr val="bg1"/>
                </a:solidFill>
                <a:latin typeface="Century" panose="02040604050505020304" pitchFamily="18" charset="0"/>
              </a:rPr>
              <a:t>);</a:t>
            </a:r>
          </a:p>
          <a:p>
            <a:endParaRPr lang="es-ES" sz="1600" dirty="0">
              <a:solidFill>
                <a:schemeClr val="bg1"/>
              </a:solidFill>
              <a:latin typeface="Century" panose="02040604050505020304" pitchFamily="18" charset="0"/>
            </a:endParaRPr>
          </a:p>
          <a:p>
            <a:r>
              <a:rPr lang="es-ES" sz="1600" dirty="0" smtClean="0">
                <a:solidFill>
                  <a:schemeClr val="bg1"/>
                </a:solidFill>
                <a:latin typeface="Century" panose="02040604050505020304" pitchFamily="18" charset="0"/>
              </a:rPr>
              <a:t>     </a:t>
            </a:r>
          </a:p>
          <a:p>
            <a:endParaRPr lang="es-ES" sz="1600" dirty="0">
              <a:solidFill>
                <a:schemeClr val="bg1"/>
              </a:solidFill>
              <a:latin typeface="Century" panose="02040604050505020304" pitchFamily="18" charset="0"/>
            </a:endParaRPr>
          </a:p>
          <a:p>
            <a:endParaRPr lang="es-ES" sz="1600" dirty="0" smtClean="0">
              <a:solidFill>
                <a:schemeClr val="bg1"/>
              </a:solidFill>
              <a:latin typeface="Century" panose="02040604050505020304" pitchFamily="18" charset="0"/>
            </a:endParaRPr>
          </a:p>
          <a:p>
            <a:endParaRPr lang="es-ES" sz="1600" dirty="0">
              <a:solidFill>
                <a:schemeClr val="bg1"/>
              </a:solidFill>
              <a:latin typeface="Century" panose="02040604050505020304" pitchFamily="18" charset="0"/>
            </a:endParaRPr>
          </a:p>
          <a:p>
            <a:endParaRPr lang="es-ES" sz="1600" dirty="0" smtClean="0">
              <a:solidFill>
                <a:schemeClr val="bg1"/>
              </a:solidFill>
              <a:latin typeface="Century" panose="02040604050505020304" pitchFamily="18" charset="0"/>
            </a:endParaRPr>
          </a:p>
          <a:p>
            <a:endParaRPr lang="es-ES" sz="1600" dirty="0">
              <a:solidFill>
                <a:schemeClr val="bg1"/>
              </a:solidFill>
              <a:latin typeface="Century" panose="02040604050505020304" pitchFamily="18" charset="0"/>
            </a:endParaRPr>
          </a:p>
          <a:p>
            <a:endParaRPr lang="es-ES" sz="1600" dirty="0" smtClean="0">
              <a:solidFill>
                <a:schemeClr val="bg1"/>
              </a:solidFill>
              <a:latin typeface="Century" panose="02040604050505020304" pitchFamily="18" charset="0"/>
            </a:endParaRPr>
          </a:p>
          <a:p>
            <a:r>
              <a:rPr lang="es-ES" sz="1600" dirty="0" err="1">
                <a:solidFill>
                  <a:srgbClr val="47E9FF"/>
                </a:solidFill>
                <a:latin typeface="Century" panose="02040604050505020304" pitchFamily="18" charset="0"/>
              </a:rPr>
              <a:t>var</a:t>
            </a:r>
            <a:r>
              <a:rPr lang="es-ES" sz="1600" dirty="0">
                <a:solidFill>
                  <a:schemeClr val="bg1"/>
                </a:solidFill>
                <a:latin typeface="Century" panose="02040604050505020304" pitchFamily="18" charset="0"/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  <a:latin typeface="Century" panose="02040604050505020304" pitchFamily="18" charset="0"/>
              </a:rPr>
              <a:t>conSM</a:t>
            </a:r>
            <a:r>
              <a:rPr lang="es-ES" sz="1600" dirty="0" smtClean="0">
                <a:solidFill>
                  <a:schemeClr val="bg1"/>
                </a:solidFill>
                <a:latin typeface="Century" panose="02040604050505020304" pitchFamily="18" charset="0"/>
              </a:rPr>
              <a:t> </a:t>
            </a:r>
            <a:r>
              <a:rPr lang="es-ES" sz="1600" dirty="0">
                <a:solidFill>
                  <a:schemeClr val="bg1"/>
                </a:solidFill>
                <a:latin typeface="Century" panose="02040604050505020304" pitchFamily="18" charset="0"/>
              </a:rPr>
              <a:t>= </a:t>
            </a:r>
            <a:r>
              <a:rPr lang="es-ES" sz="1600" dirty="0" err="1" smtClean="0">
                <a:solidFill>
                  <a:schemeClr val="bg1"/>
                </a:solidFill>
                <a:latin typeface="Century" panose="02040604050505020304" pitchFamily="18" charset="0"/>
              </a:rPr>
              <a:t>enemigos.SelectMany</a:t>
            </a:r>
            <a:r>
              <a:rPr lang="es-ES" sz="1600" dirty="0" smtClean="0">
                <a:solidFill>
                  <a:schemeClr val="bg1"/>
                </a:solidFill>
                <a:latin typeface="Century" panose="02040604050505020304" pitchFamily="18" charset="0"/>
              </a:rPr>
              <a:t>(x </a:t>
            </a:r>
            <a:r>
              <a:rPr lang="es-ES" sz="1600" dirty="0">
                <a:solidFill>
                  <a:schemeClr val="bg1"/>
                </a:solidFill>
                <a:latin typeface="Century" panose="02040604050505020304" pitchFamily="18" charset="0"/>
              </a:rPr>
              <a:t>=&gt; </a:t>
            </a:r>
            <a:r>
              <a:rPr lang="es-ES" sz="1600" dirty="0" err="1">
                <a:solidFill>
                  <a:schemeClr val="bg1"/>
                </a:solidFill>
                <a:latin typeface="Century" panose="02040604050505020304" pitchFamily="18" charset="0"/>
              </a:rPr>
              <a:t>x.myMinions</a:t>
            </a:r>
            <a:r>
              <a:rPr lang="es-ES" sz="1600" dirty="0" smtClean="0">
                <a:solidFill>
                  <a:schemeClr val="bg1"/>
                </a:solidFill>
                <a:latin typeface="Century" panose="02040604050505020304" pitchFamily="18" charset="0"/>
              </a:rPr>
              <a:t>);</a:t>
            </a:r>
            <a:endParaRPr lang="es-ES" sz="1600" dirty="0">
              <a:solidFill>
                <a:schemeClr val="bg1"/>
              </a:solidFill>
              <a:latin typeface="Century" panose="02040604050505020304" pitchFamily="18" charset="0"/>
            </a:endParaRPr>
          </a:p>
          <a:p>
            <a:endParaRPr lang="es-ES" sz="1600" dirty="0" smtClean="0">
              <a:solidFill>
                <a:schemeClr val="bg1"/>
              </a:solidFill>
              <a:latin typeface="Century" panose="02040604050505020304" pitchFamily="18" charset="0"/>
            </a:endParaRPr>
          </a:p>
          <a:p>
            <a:r>
              <a:rPr lang="es-ES" sz="1600" dirty="0" smtClean="0">
                <a:solidFill>
                  <a:srgbClr val="47E9FF"/>
                </a:solidFill>
                <a:latin typeface="Century" panose="02040604050505020304" pitchFamily="18" charset="0"/>
              </a:rPr>
              <a:t>     </a:t>
            </a:r>
            <a:endParaRPr lang="es-ES" sz="1600" dirty="0">
              <a:solidFill>
                <a:schemeClr val="bg1"/>
              </a:solidFill>
              <a:latin typeface="Century" panose="02040604050505020304" pitchFamily="18" charset="0"/>
            </a:endParaRPr>
          </a:p>
          <a:p>
            <a:endParaRPr lang="es-ES" sz="1600" dirty="0" smtClean="0">
              <a:solidFill>
                <a:schemeClr val="bg1"/>
              </a:solidFill>
              <a:latin typeface="Century" panose="02040604050505020304" pitchFamily="18" charset="0"/>
            </a:endParaRPr>
          </a:p>
          <a:p>
            <a:endParaRPr lang="es-ES" sz="1600" dirty="0">
              <a:solidFill>
                <a:schemeClr val="bg1"/>
              </a:solidFill>
              <a:latin typeface="Century" panose="02040604050505020304" pitchFamily="18" charset="0"/>
            </a:endParaRPr>
          </a:p>
          <a:p>
            <a:endParaRPr lang="es-ES" sz="1600" dirty="0" smtClean="0">
              <a:solidFill>
                <a:schemeClr val="bg1"/>
              </a:solidFill>
              <a:latin typeface="Century" panose="02040604050505020304" pitchFamily="18" charset="0"/>
            </a:endParaRPr>
          </a:p>
          <a:p>
            <a:endParaRPr lang="es-ES" sz="1600" dirty="0">
              <a:solidFill>
                <a:schemeClr val="bg1"/>
              </a:solidFill>
              <a:latin typeface="Century" panose="02040604050505020304" pitchFamily="18" charset="0"/>
            </a:endParaRPr>
          </a:p>
          <a:p>
            <a:endParaRPr lang="es-ES" sz="1600" dirty="0" smtClean="0">
              <a:solidFill>
                <a:schemeClr val="bg1"/>
              </a:solidFill>
              <a:latin typeface="Century" panose="02040604050505020304" pitchFamily="18" charset="0"/>
            </a:endParaRPr>
          </a:p>
          <a:p>
            <a:endParaRPr lang="es-ES" sz="1600" dirty="0">
              <a:solidFill>
                <a:schemeClr val="bg1"/>
              </a:solidFill>
              <a:latin typeface="Century" panose="02040604050505020304" pitchFamily="18" charset="0"/>
            </a:endParaRPr>
          </a:p>
          <a:p>
            <a:endParaRPr lang="es-ES" sz="1600" dirty="0" smtClean="0">
              <a:solidFill>
                <a:schemeClr val="bg1"/>
              </a:solidFill>
              <a:latin typeface="Century" panose="02040604050505020304" pitchFamily="18" charset="0"/>
            </a:endParaRPr>
          </a:p>
          <a:p>
            <a:endParaRPr lang="es-ES" sz="1600" dirty="0">
              <a:solidFill>
                <a:schemeClr val="bg1"/>
              </a:solidFill>
              <a:latin typeface="Century" panose="02040604050505020304" pitchFamily="18" charset="0"/>
            </a:endParaRPr>
          </a:p>
          <a:p>
            <a:r>
              <a:rPr lang="es-ES" sz="1600" dirty="0" smtClean="0">
                <a:solidFill>
                  <a:schemeClr val="bg1"/>
                </a:solidFill>
                <a:latin typeface="Century" panose="02040604050505020304" pitchFamily="18" charset="0"/>
              </a:rPr>
              <a:t>}</a:t>
            </a:r>
            <a:endParaRPr lang="es-AR" sz="1600" dirty="0">
              <a:solidFill>
                <a:schemeClr val="bg1"/>
              </a:solidFill>
              <a:latin typeface="Century" panose="020406040505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57200" y="1517531"/>
            <a:ext cx="72050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>
                    <a:lumMod val="75000"/>
                  </a:schemeClr>
                </a:solidFill>
                <a:latin typeface="Century" panose="02040604050505020304" pitchFamily="18" charset="0"/>
              </a:rPr>
              <a:t>// colección de colecciones</a:t>
            </a:r>
          </a:p>
          <a:p>
            <a:endParaRPr lang="es-ES" dirty="0">
              <a:solidFill>
                <a:schemeClr val="bg1">
                  <a:lumMod val="75000"/>
                </a:schemeClr>
              </a:solidFill>
              <a:latin typeface="Century" panose="02040604050505020304" pitchFamily="18" charset="0"/>
            </a:endParaRPr>
          </a:p>
          <a:p>
            <a:r>
              <a:rPr lang="es-ES" dirty="0" smtClean="0">
                <a:solidFill>
                  <a:schemeClr val="bg1">
                    <a:lumMod val="75000"/>
                  </a:schemeClr>
                </a:solidFill>
                <a:latin typeface="Century" panose="02040604050505020304" pitchFamily="18" charset="0"/>
              </a:rPr>
              <a:t>{ </a:t>
            </a:r>
            <a:r>
              <a:rPr lang="es-ES" dirty="0" err="1" smtClean="0">
                <a:solidFill>
                  <a:schemeClr val="bg1">
                    <a:lumMod val="75000"/>
                  </a:schemeClr>
                </a:solidFill>
                <a:latin typeface="Century" panose="02040604050505020304" pitchFamily="18" charset="0"/>
              </a:rPr>
              <a:t>IEnumerable</a:t>
            </a:r>
            <a:r>
              <a:rPr lang="es-ES" dirty="0" smtClean="0">
                <a:solidFill>
                  <a:schemeClr val="bg1">
                    <a:lumMod val="75000"/>
                  </a:schemeClr>
                </a:solidFill>
                <a:latin typeface="Century" panose="02040604050505020304" pitchFamily="18" charset="0"/>
              </a:rPr>
              <a:t>&lt;</a:t>
            </a:r>
            <a:r>
              <a:rPr lang="es-ES" dirty="0" err="1" smtClean="0">
                <a:solidFill>
                  <a:schemeClr val="bg1">
                    <a:lumMod val="75000"/>
                  </a:schemeClr>
                </a:solidFill>
                <a:latin typeface="Century" panose="02040604050505020304" pitchFamily="18" charset="0"/>
              </a:rPr>
              <a:t>Minion</a:t>
            </a:r>
            <a:r>
              <a:rPr lang="es-ES" dirty="0" smtClean="0">
                <a:solidFill>
                  <a:schemeClr val="bg1">
                    <a:lumMod val="75000"/>
                  </a:schemeClr>
                </a:solidFill>
                <a:latin typeface="Century" panose="02040604050505020304" pitchFamily="18" charset="0"/>
              </a:rPr>
              <a:t>&gt;, </a:t>
            </a:r>
            <a:r>
              <a:rPr lang="es-ES" dirty="0" err="1" smtClean="0">
                <a:solidFill>
                  <a:schemeClr val="bg1">
                    <a:lumMod val="75000"/>
                  </a:schemeClr>
                </a:solidFill>
                <a:latin typeface="Century" panose="02040604050505020304" pitchFamily="18" charset="0"/>
              </a:rPr>
              <a:t>IEnumerable</a:t>
            </a:r>
            <a:r>
              <a:rPr lang="es-ES" dirty="0" smtClean="0">
                <a:solidFill>
                  <a:schemeClr val="bg1">
                    <a:lumMod val="75000"/>
                  </a:schemeClr>
                </a:solidFill>
                <a:latin typeface="Century" panose="02040604050505020304" pitchFamily="18" charset="0"/>
              </a:rPr>
              <a:t>&lt;</a:t>
            </a:r>
            <a:r>
              <a:rPr lang="es-ES" dirty="0" err="1" smtClean="0">
                <a:solidFill>
                  <a:schemeClr val="bg1">
                    <a:lumMod val="75000"/>
                  </a:schemeClr>
                </a:solidFill>
                <a:latin typeface="Century" panose="02040604050505020304" pitchFamily="18" charset="0"/>
              </a:rPr>
              <a:t>Minion</a:t>
            </a:r>
            <a:r>
              <a:rPr lang="es-ES" dirty="0" smtClean="0">
                <a:solidFill>
                  <a:schemeClr val="bg1">
                    <a:lumMod val="75000"/>
                  </a:schemeClr>
                </a:solidFill>
                <a:latin typeface="Century" panose="02040604050505020304" pitchFamily="18" charset="0"/>
              </a:rPr>
              <a:t>&gt;, </a:t>
            </a:r>
            <a:r>
              <a:rPr lang="es-ES" dirty="0" err="1" smtClean="0">
                <a:solidFill>
                  <a:schemeClr val="bg1">
                    <a:lumMod val="75000"/>
                  </a:schemeClr>
                </a:solidFill>
                <a:latin typeface="Century" panose="02040604050505020304" pitchFamily="18" charset="0"/>
              </a:rPr>
              <a:t>IEnumerable</a:t>
            </a:r>
            <a:r>
              <a:rPr lang="es-ES" dirty="0" smtClean="0">
                <a:solidFill>
                  <a:schemeClr val="bg1">
                    <a:lumMod val="75000"/>
                  </a:schemeClr>
                </a:solidFill>
                <a:latin typeface="Century" panose="02040604050505020304" pitchFamily="18" charset="0"/>
              </a:rPr>
              <a:t>&lt;</a:t>
            </a:r>
            <a:r>
              <a:rPr lang="es-ES" dirty="0" err="1" smtClean="0">
                <a:solidFill>
                  <a:schemeClr val="bg1">
                    <a:lumMod val="75000"/>
                  </a:schemeClr>
                </a:solidFill>
                <a:latin typeface="Century" panose="02040604050505020304" pitchFamily="18" charset="0"/>
              </a:rPr>
              <a:t>Minion</a:t>
            </a:r>
            <a:r>
              <a:rPr lang="es-ES" dirty="0" smtClean="0">
                <a:solidFill>
                  <a:schemeClr val="bg1">
                    <a:lumMod val="75000"/>
                  </a:schemeClr>
                </a:solidFill>
                <a:latin typeface="Century" panose="02040604050505020304" pitchFamily="18" charset="0"/>
              </a:rPr>
              <a:t>&gt; }</a:t>
            </a:r>
            <a:endParaRPr lang="es-ES" dirty="0">
              <a:solidFill>
                <a:schemeClr val="bg1">
                  <a:lumMod val="75000"/>
                </a:schemeClr>
              </a:solidFill>
              <a:latin typeface="Century" panose="020406040505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86902" y="3716293"/>
            <a:ext cx="69781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>
                    <a:lumMod val="75000"/>
                  </a:schemeClr>
                </a:solidFill>
                <a:latin typeface="Century" panose="02040604050505020304" pitchFamily="18" charset="0"/>
              </a:rPr>
              <a:t>// concatena todas las colecciones internas en una sola colección</a:t>
            </a:r>
          </a:p>
          <a:p>
            <a:endParaRPr lang="es-ES" dirty="0">
              <a:solidFill>
                <a:schemeClr val="bg1">
                  <a:lumMod val="75000"/>
                </a:schemeClr>
              </a:solidFill>
              <a:latin typeface="Century" panose="02040604050505020304" pitchFamily="18" charset="0"/>
            </a:endParaRPr>
          </a:p>
          <a:p>
            <a:r>
              <a:rPr lang="es-ES" dirty="0" smtClean="0">
                <a:solidFill>
                  <a:schemeClr val="bg1">
                    <a:lumMod val="75000"/>
                  </a:schemeClr>
                </a:solidFill>
                <a:latin typeface="Century" panose="02040604050505020304" pitchFamily="18" charset="0"/>
              </a:rPr>
              <a:t>{ </a:t>
            </a:r>
            <a:r>
              <a:rPr lang="es-ES" dirty="0" err="1" smtClean="0">
                <a:solidFill>
                  <a:schemeClr val="bg1">
                    <a:lumMod val="75000"/>
                  </a:schemeClr>
                </a:solidFill>
                <a:latin typeface="Century" panose="02040604050505020304" pitchFamily="18" charset="0"/>
              </a:rPr>
              <a:t>Minion</a:t>
            </a:r>
            <a:r>
              <a:rPr lang="es-ES" dirty="0" smtClean="0">
                <a:solidFill>
                  <a:schemeClr val="bg1">
                    <a:lumMod val="75000"/>
                  </a:schemeClr>
                </a:solidFill>
                <a:latin typeface="Century" panose="02040604050505020304" pitchFamily="18" charset="0"/>
              </a:rPr>
              <a:t>, </a:t>
            </a:r>
            <a:r>
              <a:rPr lang="es-ES" dirty="0" err="1" smtClean="0">
                <a:solidFill>
                  <a:schemeClr val="bg1">
                    <a:lumMod val="75000"/>
                  </a:schemeClr>
                </a:solidFill>
                <a:latin typeface="Century" panose="02040604050505020304" pitchFamily="18" charset="0"/>
              </a:rPr>
              <a:t>Minion</a:t>
            </a:r>
            <a:r>
              <a:rPr lang="es-ES" dirty="0" smtClean="0">
                <a:solidFill>
                  <a:schemeClr val="bg1">
                    <a:lumMod val="75000"/>
                  </a:schemeClr>
                </a:solidFill>
                <a:latin typeface="Century" panose="02040604050505020304" pitchFamily="18" charset="0"/>
              </a:rPr>
              <a:t>, </a:t>
            </a:r>
            <a:r>
              <a:rPr lang="es-ES" dirty="0" err="1" smtClean="0">
                <a:solidFill>
                  <a:schemeClr val="bg1">
                    <a:lumMod val="75000"/>
                  </a:schemeClr>
                </a:solidFill>
                <a:latin typeface="Century" panose="02040604050505020304" pitchFamily="18" charset="0"/>
              </a:rPr>
              <a:t>Minion</a:t>
            </a:r>
            <a:r>
              <a:rPr lang="es-ES" dirty="0" smtClean="0">
                <a:solidFill>
                  <a:schemeClr val="bg1">
                    <a:lumMod val="75000"/>
                  </a:schemeClr>
                </a:solidFill>
                <a:latin typeface="Century" panose="02040604050505020304" pitchFamily="18" charset="0"/>
              </a:rPr>
              <a:t>, </a:t>
            </a:r>
            <a:r>
              <a:rPr lang="es-ES" dirty="0" err="1" smtClean="0">
                <a:solidFill>
                  <a:schemeClr val="bg1">
                    <a:lumMod val="75000"/>
                  </a:schemeClr>
                </a:solidFill>
                <a:latin typeface="Century" panose="02040604050505020304" pitchFamily="18" charset="0"/>
              </a:rPr>
              <a:t>Minion</a:t>
            </a:r>
            <a:r>
              <a:rPr lang="es-ES" dirty="0" smtClean="0">
                <a:solidFill>
                  <a:schemeClr val="bg1">
                    <a:lumMod val="75000"/>
                  </a:schemeClr>
                </a:solidFill>
                <a:latin typeface="Century" panose="02040604050505020304" pitchFamily="18" charset="0"/>
              </a:rPr>
              <a:t> }</a:t>
            </a:r>
            <a:endParaRPr lang="es-ES" dirty="0">
              <a:solidFill>
                <a:schemeClr val="bg1">
                  <a:lumMod val="75000"/>
                </a:schemeClr>
              </a:solidFill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488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69"/>
          <p:cNvSpPr/>
          <p:nvPr/>
        </p:nvSpPr>
        <p:spPr>
          <a:xfrm>
            <a:off x="220443" y="187090"/>
            <a:ext cx="4468289" cy="6213710"/>
          </a:xfrm>
          <a:prstGeom prst="roundRect">
            <a:avLst>
              <a:gd name="adj" fmla="val 5629"/>
            </a:avLst>
          </a:prstGeom>
          <a:solidFill>
            <a:srgbClr val="000000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0443" y="214692"/>
            <a:ext cx="439356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 smtClean="0">
                <a:solidFill>
                  <a:srgbClr val="47E9FF"/>
                </a:solidFill>
                <a:latin typeface="Century" panose="02040604050505020304" pitchFamily="18" charset="0"/>
              </a:rPr>
              <a:t>public</a:t>
            </a:r>
            <a:r>
              <a:rPr lang="es-ES" sz="1600" dirty="0" smtClean="0">
                <a:solidFill>
                  <a:srgbClr val="47E9FF"/>
                </a:solidFill>
                <a:latin typeface="Century" panose="02040604050505020304" pitchFamily="18" charset="0"/>
              </a:rPr>
              <a:t> </a:t>
            </a:r>
            <a:r>
              <a:rPr lang="es-ES" sz="1600" dirty="0" err="1" smtClean="0">
                <a:solidFill>
                  <a:srgbClr val="47E9FF"/>
                </a:solidFill>
                <a:latin typeface="Century" panose="02040604050505020304" pitchFamily="18" charset="0"/>
              </a:rPr>
              <a:t>class</a:t>
            </a:r>
            <a:r>
              <a:rPr lang="es-ES" sz="1600" dirty="0" smtClean="0">
                <a:solidFill>
                  <a:srgbClr val="47E9FF"/>
                </a:solidFill>
                <a:latin typeface="Century" panose="02040604050505020304" pitchFamily="18" charset="0"/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  <a:latin typeface="Century" panose="02040604050505020304" pitchFamily="18" charset="0"/>
              </a:rPr>
              <a:t>FactoryBuilding</a:t>
            </a:r>
            <a:endParaRPr lang="es-ES" sz="1600" dirty="0" smtClean="0">
              <a:solidFill>
                <a:schemeClr val="bg1"/>
              </a:solidFill>
              <a:latin typeface="Century" panose="02040604050505020304" pitchFamily="18" charset="0"/>
            </a:endParaRPr>
          </a:p>
          <a:p>
            <a:r>
              <a:rPr lang="es-ES" sz="1600" dirty="0" smtClean="0">
                <a:solidFill>
                  <a:schemeClr val="bg1"/>
                </a:solidFill>
                <a:latin typeface="Century" panose="02040604050505020304" pitchFamily="18" charset="0"/>
              </a:rPr>
              <a:t>{</a:t>
            </a:r>
          </a:p>
          <a:p>
            <a:r>
              <a:rPr lang="es-ES" sz="1600" dirty="0">
                <a:solidFill>
                  <a:schemeClr val="bg1"/>
                </a:solidFill>
                <a:latin typeface="Century" panose="02040604050505020304" pitchFamily="18" charset="0"/>
              </a:rPr>
              <a:t> </a:t>
            </a:r>
            <a:r>
              <a:rPr lang="es-ES" sz="1600" dirty="0" smtClean="0">
                <a:solidFill>
                  <a:schemeClr val="bg1"/>
                </a:solidFill>
                <a:latin typeface="Century" panose="02040604050505020304" pitchFamily="18" charset="0"/>
              </a:rPr>
              <a:t>    </a:t>
            </a:r>
            <a:r>
              <a:rPr lang="es-ES" sz="1600" dirty="0" err="1" smtClean="0">
                <a:solidFill>
                  <a:srgbClr val="47E9FF"/>
                </a:solidFill>
                <a:latin typeface="Century" panose="02040604050505020304" pitchFamily="18" charset="0"/>
              </a:rPr>
              <a:t>public</a:t>
            </a:r>
            <a:r>
              <a:rPr lang="es-ES" sz="1600" dirty="0" smtClean="0">
                <a:solidFill>
                  <a:schemeClr val="bg1"/>
                </a:solidFill>
                <a:latin typeface="Century" panose="02040604050505020304" pitchFamily="18" charset="0"/>
              </a:rPr>
              <a:t> </a:t>
            </a:r>
            <a:r>
              <a:rPr lang="es-ES" sz="1600" dirty="0" err="1" smtClean="0">
                <a:solidFill>
                  <a:srgbClr val="92D050"/>
                </a:solidFill>
                <a:latin typeface="Century" panose="02040604050505020304" pitchFamily="18" charset="0"/>
              </a:rPr>
              <a:t>List</a:t>
            </a:r>
            <a:r>
              <a:rPr lang="es-ES" sz="1600" dirty="0" smtClean="0">
                <a:solidFill>
                  <a:srgbClr val="92D050"/>
                </a:solidFill>
                <a:latin typeface="Century" panose="02040604050505020304" pitchFamily="18" charset="0"/>
              </a:rPr>
              <a:t>&lt;</a:t>
            </a:r>
            <a:r>
              <a:rPr lang="es-ES" sz="1600" dirty="0" err="1" smtClean="0">
                <a:solidFill>
                  <a:srgbClr val="FFFF00"/>
                </a:solidFill>
                <a:latin typeface="Century" panose="02040604050505020304" pitchFamily="18" charset="0"/>
              </a:rPr>
              <a:t>Enemy</a:t>
            </a:r>
            <a:r>
              <a:rPr lang="es-ES" sz="1600" dirty="0" smtClean="0">
                <a:solidFill>
                  <a:srgbClr val="92D050"/>
                </a:solidFill>
                <a:latin typeface="Century" panose="02040604050505020304" pitchFamily="18" charset="0"/>
              </a:rPr>
              <a:t>&gt;</a:t>
            </a:r>
            <a:r>
              <a:rPr lang="es-ES" sz="1600" dirty="0" smtClean="0">
                <a:solidFill>
                  <a:schemeClr val="bg1"/>
                </a:solidFill>
                <a:latin typeface="Century" panose="02040604050505020304" pitchFamily="18" charset="0"/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  <a:latin typeface="Century" panose="02040604050505020304" pitchFamily="18" charset="0"/>
              </a:rPr>
              <a:t>inProduction</a:t>
            </a:r>
            <a:r>
              <a:rPr lang="es-ES" sz="1600" dirty="0" smtClean="0">
                <a:solidFill>
                  <a:schemeClr val="bg1"/>
                </a:solidFill>
                <a:latin typeface="Century" panose="02040604050505020304" pitchFamily="18" charset="0"/>
              </a:rPr>
              <a:t>;</a:t>
            </a:r>
          </a:p>
          <a:p>
            <a:r>
              <a:rPr lang="es-ES" sz="1600" dirty="0" smtClean="0">
                <a:solidFill>
                  <a:schemeClr val="bg1"/>
                </a:solidFill>
                <a:latin typeface="Century" panose="02040604050505020304" pitchFamily="18" charset="0"/>
              </a:rPr>
              <a:t>}</a:t>
            </a:r>
          </a:p>
          <a:p>
            <a:endParaRPr lang="es-ES" sz="1600" dirty="0" smtClean="0">
              <a:solidFill>
                <a:schemeClr val="bg1"/>
              </a:solidFill>
              <a:latin typeface="Century" panose="02040604050505020304" pitchFamily="18" charset="0"/>
            </a:endParaRPr>
          </a:p>
          <a:p>
            <a:r>
              <a:rPr lang="es-ES" sz="1600" dirty="0" err="1" smtClean="0">
                <a:solidFill>
                  <a:srgbClr val="47E9FF"/>
                </a:solidFill>
                <a:latin typeface="Century" panose="02040604050505020304" pitchFamily="18" charset="0"/>
              </a:rPr>
              <a:t>public</a:t>
            </a:r>
            <a:r>
              <a:rPr lang="es-ES" sz="1600" dirty="0" smtClean="0">
                <a:solidFill>
                  <a:srgbClr val="47E9FF"/>
                </a:solidFill>
                <a:latin typeface="Century" panose="02040604050505020304" pitchFamily="18" charset="0"/>
              </a:rPr>
              <a:t> </a:t>
            </a:r>
            <a:r>
              <a:rPr lang="es-ES" sz="1600" dirty="0" err="1" smtClean="0">
                <a:solidFill>
                  <a:srgbClr val="47E9FF"/>
                </a:solidFill>
                <a:latin typeface="Century" panose="02040604050505020304" pitchFamily="18" charset="0"/>
              </a:rPr>
              <a:t>class</a:t>
            </a:r>
            <a:r>
              <a:rPr lang="es-ES" sz="1600" dirty="0" smtClean="0">
                <a:solidFill>
                  <a:srgbClr val="47E9FF"/>
                </a:solidFill>
                <a:latin typeface="Century" panose="02040604050505020304" pitchFamily="18" charset="0"/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  <a:latin typeface="Century" panose="02040604050505020304" pitchFamily="18" charset="0"/>
              </a:rPr>
              <a:t>Enemy</a:t>
            </a:r>
            <a:endParaRPr lang="es-ES" sz="1600" dirty="0" smtClean="0">
              <a:solidFill>
                <a:schemeClr val="bg1"/>
              </a:solidFill>
              <a:latin typeface="Century" panose="02040604050505020304" pitchFamily="18" charset="0"/>
            </a:endParaRPr>
          </a:p>
          <a:p>
            <a:r>
              <a:rPr lang="es-ES" sz="1600" dirty="0" smtClean="0">
                <a:solidFill>
                  <a:schemeClr val="bg1"/>
                </a:solidFill>
                <a:latin typeface="Century" panose="02040604050505020304" pitchFamily="18" charset="0"/>
              </a:rPr>
              <a:t>{</a:t>
            </a:r>
          </a:p>
          <a:p>
            <a:r>
              <a:rPr lang="es-ES" sz="1600" dirty="0" smtClean="0">
                <a:solidFill>
                  <a:schemeClr val="bg1"/>
                </a:solidFill>
                <a:latin typeface="Century" panose="02040604050505020304" pitchFamily="18" charset="0"/>
              </a:rPr>
              <a:t>     </a:t>
            </a:r>
            <a:r>
              <a:rPr lang="es-ES" sz="1600" dirty="0" err="1" smtClean="0">
                <a:solidFill>
                  <a:srgbClr val="47E9FF"/>
                </a:solidFill>
                <a:latin typeface="Century" panose="02040604050505020304" pitchFamily="18" charset="0"/>
              </a:rPr>
              <a:t>public</a:t>
            </a:r>
            <a:r>
              <a:rPr lang="es-ES" sz="1600" dirty="0" smtClean="0">
                <a:solidFill>
                  <a:srgbClr val="47E9FF"/>
                </a:solidFill>
                <a:latin typeface="Century" panose="02040604050505020304" pitchFamily="18" charset="0"/>
              </a:rPr>
              <a:t> </a:t>
            </a:r>
            <a:r>
              <a:rPr lang="es-ES" sz="1600" dirty="0" err="1">
                <a:solidFill>
                  <a:srgbClr val="47E9FF"/>
                </a:solidFill>
                <a:latin typeface="Century" panose="02040604050505020304" pitchFamily="18" charset="0"/>
              </a:rPr>
              <a:t>float</a:t>
            </a:r>
            <a:r>
              <a:rPr lang="es-ES" sz="1600" dirty="0">
                <a:solidFill>
                  <a:schemeClr val="bg1"/>
                </a:solidFill>
                <a:latin typeface="Century" panose="02040604050505020304" pitchFamily="18" charset="0"/>
              </a:rPr>
              <a:t> </a:t>
            </a:r>
            <a:r>
              <a:rPr lang="es-ES" sz="1600" dirty="0" err="1">
                <a:solidFill>
                  <a:schemeClr val="bg1"/>
                </a:solidFill>
                <a:latin typeface="Century" panose="02040604050505020304" pitchFamily="18" charset="0"/>
              </a:rPr>
              <a:t>RemainingProductionTime</a:t>
            </a:r>
            <a:r>
              <a:rPr lang="es-ES" sz="1600" dirty="0" smtClean="0">
                <a:solidFill>
                  <a:schemeClr val="bg1"/>
                </a:solidFill>
                <a:latin typeface="Century" panose="02040604050505020304" pitchFamily="18" charset="0"/>
              </a:rPr>
              <a:t>;</a:t>
            </a:r>
          </a:p>
          <a:p>
            <a:r>
              <a:rPr lang="es-ES" sz="1600" dirty="0" smtClean="0">
                <a:solidFill>
                  <a:schemeClr val="bg1"/>
                </a:solidFill>
                <a:latin typeface="Century" panose="02040604050505020304" pitchFamily="18" charset="0"/>
              </a:rPr>
              <a:t>}</a:t>
            </a:r>
            <a:endParaRPr lang="es-ES" sz="1600" dirty="0">
              <a:solidFill>
                <a:schemeClr val="bg1"/>
              </a:solidFill>
              <a:latin typeface="Century" panose="02040604050505020304" pitchFamily="18" charset="0"/>
            </a:endParaRPr>
          </a:p>
          <a:p>
            <a:endParaRPr lang="es-ES" sz="1600" dirty="0" smtClean="0">
              <a:solidFill>
                <a:schemeClr val="bg1"/>
              </a:solidFill>
              <a:latin typeface="Century" panose="02040604050505020304" pitchFamily="18" charset="0"/>
            </a:endParaRPr>
          </a:p>
          <a:p>
            <a:r>
              <a:rPr lang="es-ES" sz="1600" dirty="0" err="1" smtClean="0">
                <a:solidFill>
                  <a:srgbClr val="47E9FF"/>
                </a:solidFill>
                <a:latin typeface="Century" panose="02040604050505020304" pitchFamily="18" charset="0"/>
              </a:rPr>
              <a:t>public</a:t>
            </a:r>
            <a:r>
              <a:rPr lang="es-ES" sz="1600" dirty="0" smtClean="0">
                <a:solidFill>
                  <a:srgbClr val="47E9FF"/>
                </a:solidFill>
                <a:latin typeface="Century" panose="02040604050505020304" pitchFamily="18" charset="0"/>
              </a:rPr>
              <a:t> </a:t>
            </a:r>
            <a:r>
              <a:rPr lang="es-ES" sz="1600" dirty="0" err="1" smtClean="0">
                <a:solidFill>
                  <a:srgbClr val="47E9FF"/>
                </a:solidFill>
                <a:latin typeface="Century" panose="02040604050505020304" pitchFamily="18" charset="0"/>
              </a:rPr>
              <a:t>class</a:t>
            </a:r>
            <a:r>
              <a:rPr lang="es-ES" sz="1600" dirty="0" smtClean="0">
                <a:solidFill>
                  <a:srgbClr val="47E9FF"/>
                </a:solidFill>
                <a:latin typeface="Century" panose="02040604050505020304" pitchFamily="18" charset="0"/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  <a:latin typeface="Century" panose="02040604050505020304" pitchFamily="18" charset="0"/>
              </a:rPr>
              <a:t>Minion</a:t>
            </a:r>
            <a:r>
              <a:rPr lang="es-ES" sz="1600" dirty="0" smtClean="0">
                <a:solidFill>
                  <a:schemeClr val="bg1"/>
                </a:solidFill>
                <a:latin typeface="Century" panose="02040604050505020304" pitchFamily="18" charset="0"/>
              </a:rPr>
              <a:t> : </a:t>
            </a:r>
            <a:r>
              <a:rPr lang="es-ES" sz="1600" dirty="0" err="1" smtClean="0">
                <a:solidFill>
                  <a:srgbClr val="FFFF00"/>
                </a:solidFill>
                <a:latin typeface="Century" panose="02040604050505020304" pitchFamily="18" charset="0"/>
              </a:rPr>
              <a:t>Enemy</a:t>
            </a:r>
            <a:r>
              <a:rPr lang="es-ES" sz="1600" dirty="0" smtClean="0">
                <a:solidFill>
                  <a:srgbClr val="FFFF00"/>
                </a:solidFill>
                <a:latin typeface="Century" panose="02040604050505020304" pitchFamily="18" charset="0"/>
              </a:rPr>
              <a:t> </a:t>
            </a:r>
            <a:r>
              <a:rPr lang="es-ES" sz="1600" dirty="0" smtClean="0">
                <a:solidFill>
                  <a:schemeClr val="bg1"/>
                </a:solidFill>
                <a:latin typeface="Century" panose="02040604050505020304" pitchFamily="18" charset="0"/>
              </a:rPr>
              <a:t>{ }</a:t>
            </a:r>
            <a:endParaRPr lang="es-ES" sz="1600" dirty="0">
              <a:solidFill>
                <a:schemeClr val="bg1"/>
              </a:solidFill>
              <a:latin typeface="Century" panose="02040604050505020304" pitchFamily="18" charset="0"/>
            </a:endParaRPr>
          </a:p>
          <a:p>
            <a:endParaRPr lang="es-ES" sz="1600" dirty="0" smtClean="0">
              <a:solidFill>
                <a:schemeClr val="bg1"/>
              </a:solidFill>
              <a:latin typeface="Century" panose="02040604050505020304" pitchFamily="18" charset="0"/>
            </a:endParaRPr>
          </a:p>
          <a:p>
            <a:endParaRPr lang="es-ES" sz="1600" dirty="0">
              <a:solidFill>
                <a:schemeClr val="bg1"/>
              </a:solidFill>
              <a:latin typeface="Century" panose="02040604050505020304" pitchFamily="18" charset="0"/>
            </a:endParaRPr>
          </a:p>
          <a:p>
            <a:r>
              <a:rPr lang="es-ES" sz="1600" dirty="0" err="1" smtClean="0">
                <a:solidFill>
                  <a:srgbClr val="47E9FF"/>
                </a:solidFill>
                <a:latin typeface="Century" panose="02040604050505020304" pitchFamily="18" charset="0"/>
              </a:rPr>
              <a:t>Public</a:t>
            </a:r>
            <a:r>
              <a:rPr lang="es-ES" sz="1600" dirty="0" smtClean="0">
                <a:solidFill>
                  <a:srgbClr val="47E9FF"/>
                </a:solidFill>
                <a:latin typeface="Century" panose="02040604050505020304" pitchFamily="18" charset="0"/>
              </a:rPr>
              <a:t> </a:t>
            </a:r>
            <a:r>
              <a:rPr lang="es-ES" sz="1600" dirty="0" err="1" smtClean="0">
                <a:solidFill>
                  <a:srgbClr val="47E9FF"/>
                </a:solidFill>
                <a:latin typeface="Century" panose="02040604050505020304" pitchFamily="18" charset="0"/>
              </a:rPr>
              <a:t>class</a:t>
            </a:r>
            <a:r>
              <a:rPr lang="es-ES" sz="1600" dirty="0" smtClean="0">
                <a:solidFill>
                  <a:srgbClr val="47E9FF"/>
                </a:solidFill>
                <a:latin typeface="Century" panose="02040604050505020304" pitchFamily="18" charset="0"/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  <a:latin typeface="Century" panose="02040604050505020304" pitchFamily="18" charset="0"/>
              </a:rPr>
              <a:t>Example</a:t>
            </a:r>
            <a:endParaRPr lang="es-ES" sz="1600" dirty="0" smtClean="0">
              <a:solidFill>
                <a:schemeClr val="bg1"/>
              </a:solidFill>
              <a:latin typeface="Century" panose="02040604050505020304" pitchFamily="18" charset="0"/>
            </a:endParaRPr>
          </a:p>
          <a:p>
            <a:r>
              <a:rPr lang="es-ES" sz="1600" dirty="0" smtClean="0">
                <a:solidFill>
                  <a:schemeClr val="bg1"/>
                </a:solidFill>
                <a:latin typeface="Century" panose="02040604050505020304" pitchFamily="18" charset="0"/>
              </a:rPr>
              <a:t>{</a:t>
            </a:r>
          </a:p>
          <a:p>
            <a:r>
              <a:rPr lang="es-ES" sz="1600" dirty="0">
                <a:solidFill>
                  <a:schemeClr val="bg1"/>
                </a:solidFill>
                <a:latin typeface="Century" panose="02040604050505020304" pitchFamily="18" charset="0"/>
              </a:rPr>
              <a:t> </a:t>
            </a:r>
            <a:r>
              <a:rPr lang="es-ES" sz="1600" dirty="0" smtClean="0">
                <a:solidFill>
                  <a:schemeClr val="bg1"/>
                </a:solidFill>
                <a:latin typeface="Century" panose="02040604050505020304" pitchFamily="18" charset="0"/>
              </a:rPr>
              <a:t>    </a:t>
            </a:r>
            <a:r>
              <a:rPr lang="es-ES" sz="1600" dirty="0" err="1" smtClean="0">
                <a:solidFill>
                  <a:srgbClr val="47E9FF"/>
                </a:solidFill>
                <a:latin typeface="Century" panose="02040604050505020304" pitchFamily="18" charset="0"/>
              </a:rPr>
              <a:t>private</a:t>
            </a:r>
            <a:r>
              <a:rPr lang="es-ES" sz="1600" dirty="0" smtClean="0">
                <a:solidFill>
                  <a:schemeClr val="bg1"/>
                </a:solidFill>
                <a:latin typeface="Century" panose="02040604050505020304" pitchFamily="18" charset="0"/>
              </a:rPr>
              <a:t> </a:t>
            </a:r>
            <a:r>
              <a:rPr lang="es-ES" sz="1600" dirty="0" err="1" smtClean="0">
                <a:solidFill>
                  <a:srgbClr val="92D050"/>
                </a:solidFill>
                <a:latin typeface="Century" panose="02040604050505020304" pitchFamily="18" charset="0"/>
              </a:rPr>
              <a:t>List</a:t>
            </a:r>
            <a:r>
              <a:rPr lang="es-ES" sz="1600" dirty="0" smtClean="0">
                <a:solidFill>
                  <a:srgbClr val="92D050"/>
                </a:solidFill>
                <a:latin typeface="Century" panose="02040604050505020304" pitchFamily="18" charset="0"/>
              </a:rPr>
              <a:t>&lt;</a:t>
            </a:r>
            <a:r>
              <a:rPr lang="es-ES" sz="1600" dirty="0" err="1" smtClean="0">
                <a:solidFill>
                  <a:srgbClr val="FFC000"/>
                </a:solidFill>
                <a:latin typeface="Century" panose="02040604050505020304" pitchFamily="18" charset="0"/>
              </a:rPr>
              <a:t>FactoryBuilding</a:t>
            </a:r>
            <a:r>
              <a:rPr lang="es-ES" sz="1600" dirty="0" smtClean="0">
                <a:solidFill>
                  <a:srgbClr val="92D050"/>
                </a:solidFill>
                <a:latin typeface="Century" panose="02040604050505020304" pitchFamily="18" charset="0"/>
              </a:rPr>
              <a:t>&gt;</a:t>
            </a:r>
            <a:r>
              <a:rPr lang="es-ES" sz="1600" dirty="0" smtClean="0">
                <a:solidFill>
                  <a:schemeClr val="bg1"/>
                </a:solidFill>
                <a:latin typeface="Century" panose="02040604050505020304" pitchFamily="18" charset="0"/>
              </a:rPr>
              <a:t> fabricas;</a:t>
            </a:r>
          </a:p>
          <a:p>
            <a:endParaRPr lang="es-ES" sz="1600" dirty="0" smtClean="0">
              <a:solidFill>
                <a:schemeClr val="bg1"/>
              </a:solidFill>
              <a:latin typeface="Century" panose="02040604050505020304" pitchFamily="18" charset="0"/>
            </a:endParaRPr>
          </a:p>
          <a:p>
            <a:r>
              <a:rPr lang="es-ES" sz="1600" dirty="0">
                <a:solidFill>
                  <a:schemeClr val="bg1"/>
                </a:solidFill>
                <a:latin typeface="Century" panose="02040604050505020304" pitchFamily="18" charset="0"/>
              </a:rPr>
              <a:t> </a:t>
            </a:r>
            <a:r>
              <a:rPr lang="es-ES" sz="1600" dirty="0" smtClean="0">
                <a:solidFill>
                  <a:schemeClr val="bg1"/>
                </a:solidFill>
                <a:latin typeface="Century" panose="02040604050505020304" pitchFamily="18" charset="0"/>
              </a:rPr>
              <a:t>    </a:t>
            </a:r>
            <a:r>
              <a:rPr lang="es-ES" sz="1600" dirty="0" err="1" smtClean="0">
                <a:solidFill>
                  <a:srgbClr val="47E9FF"/>
                </a:solidFill>
                <a:latin typeface="Century" panose="02040604050505020304" pitchFamily="18" charset="0"/>
              </a:rPr>
              <a:t>public</a:t>
            </a:r>
            <a:r>
              <a:rPr lang="es-ES" sz="1600" dirty="0" smtClean="0">
                <a:solidFill>
                  <a:srgbClr val="47E9FF"/>
                </a:solidFill>
                <a:latin typeface="Century" panose="02040604050505020304" pitchFamily="18" charset="0"/>
              </a:rPr>
              <a:t> </a:t>
            </a:r>
            <a:r>
              <a:rPr lang="es-ES" sz="1600" dirty="0" err="1" smtClean="0">
                <a:solidFill>
                  <a:srgbClr val="47E9FF"/>
                </a:solidFill>
                <a:latin typeface="Century" panose="02040604050505020304" pitchFamily="18" charset="0"/>
              </a:rPr>
              <a:t>void</a:t>
            </a:r>
            <a:r>
              <a:rPr lang="es-ES" sz="1600" dirty="0" smtClean="0">
                <a:solidFill>
                  <a:srgbClr val="47E9FF"/>
                </a:solidFill>
                <a:latin typeface="Century" panose="02040604050505020304" pitchFamily="18" charset="0"/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  <a:latin typeface="Century" panose="02040604050505020304" pitchFamily="18" charset="0"/>
              </a:rPr>
              <a:t>FuncionEj</a:t>
            </a:r>
            <a:r>
              <a:rPr lang="es-ES" sz="1600" dirty="0" smtClean="0">
                <a:solidFill>
                  <a:schemeClr val="bg1"/>
                </a:solidFill>
                <a:latin typeface="Century" panose="02040604050505020304" pitchFamily="18" charset="0"/>
              </a:rPr>
              <a:t>()</a:t>
            </a:r>
          </a:p>
          <a:p>
            <a:r>
              <a:rPr lang="es-ES" sz="1600" dirty="0" smtClean="0">
                <a:solidFill>
                  <a:schemeClr val="bg1"/>
                </a:solidFill>
                <a:latin typeface="Century" panose="02040604050505020304" pitchFamily="18" charset="0"/>
              </a:rPr>
              <a:t>     {</a:t>
            </a:r>
          </a:p>
          <a:p>
            <a:r>
              <a:rPr lang="es-ES" sz="1600" dirty="0">
                <a:solidFill>
                  <a:srgbClr val="92D050"/>
                </a:solidFill>
                <a:latin typeface="Century" panose="02040604050505020304" pitchFamily="18" charset="0"/>
              </a:rPr>
              <a:t> </a:t>
            </a:r>
            <a:r>
              <a:rPr lang="es-ES" sz="1600" dirty="0" smtClean="0">
                <a:solidFill>
                  <a:srgbClr val="92D050"/>
                </a:solidFill>
                <a:latin typeface="Century" panose="02040604050505020304" pitchFamily="18" charset="0"/>
              </a:rPr>
              <a:t>         //???</a:t>
            </a:r>
          </a:p>
          <a:p>
            <a:r>
              <a:rPr lang="es-ES" sz="1600" dirty="0" smtClean="0">
                <a:solidFill>
                  <a:schemeClr val="bg1"/>
                </a:solidFill>
                <a:latin typeface="Century" panose="02040604050505020304" pitchFamily="18" charset="0"/>
              </a:rPr>
              <a:t>     }</a:t>
            </a:r>
          </a:p>
          <a:p>
            <a:r>
              <a:rPr lang="es-ES" sz="1600" dirty="0" smtClean="0">
                <a:solidFill>
                  <a:schemeClr val="bg1"/>
                </a:solidFill>
                <a:latin typeface="Century" panose="02040604050505020304" pitchFamily="18" charset="0"/>
              </a:rPr>
              <a:t>}</a:t>
            </a:r>
            <a:endParaRPr lang="es-AR" sz="1600" dirty="0">
              <a:solidFill>
                <a:schemeClr val="bg1"/>
              </a:solidFill>
              <a:latin typeface="Century" panose="02040604050505020304" pitchFamily="18" charset="0"/>
            </a:endParaRPr>
          </a:p>
        </p:txBody>
      </p:sp>
      <p:sp>
        <p:nvSpPr>
          <p:cNvPr id="9" name="Shape 269"/>
          <p:cNvSpPr/>
          <p:nvPr/>
        </p:nvSpPr>
        <p:spPr>
          <a:xfrm>
            <a:off x="4857200" y="214692"/>
            <a:ext cx="7205098" cy="6439027"/>
          </a:xfrm>
          <a:prstGeom prst="roundRect">
            <a:avLst>
              <a:gd name="adj" fmla="val 5629"/>
            </a:avLst>
          </a:prstGeom>
          <a:solidFill>
            <a:srgbClr val="000000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45218" y="418666"/>
            <a:ext cx="6773888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 smtClean="0">
                <a:solidFill>
                  <a:srgbClr val="47E9FF"/>
                </a:solidFill>
                <a:latin typeface="Century" panose="02040604050505020304" pitchFamily="18" charset="0"/>
              </a:rPr>
              <a:t>public</a:t>
            </a:r>
            <a:r>
              <a:rPr lang="es-ES" sz="1600" dirty="0" smtClean="0">
                <a:solidFill>
                  <a:srgbClr val="47E9FF"/>
                </a:solidFill>
                <a:latin typeface="Century" panose="02040604050505020304" pitchFamily="18" charset="0"/>
              </a:rPr>
              <a:t> </a:t>
            </a:r>
            <a:r>
              <a:rPr lang="es-ES" sz="1600" dirty="0" err="1">
                <a:solidFill>
                  <a:srgbClr val="47E9FF"/>
                </a:solidFill>
                <a:latin typeface="Century" panose="02040604050505020304" pitchFamily="18" charset="0"/>
              </a:rPr>
              <a:t>void</a:t>
            </a:r>
            <a:r>
              <a:rPr lang="es-ES" sz="1600" dirty="0">
                <a:solidFill>
                  <a:srgbClr val="47E9FF"/>
                </a:solidFill>
                <a:latin typeface="Century" panose="02040604050505020304" pitchFamily="18" charset="0"/>
              </a:rPr>
              <a:t> </a:t>
            </a:r>
            <a:r>
              <a:rPr lang="es-ES" sz="1600" dirty="0" err="1">
                <a:solidFill>
                  <a:schemeClr val="bg1"/>
                </a:solidFill>
                <a:latin typeface="Century" panose="02040604050505020304" pitchFamily="18" charset="0"/>
              </a:rPr>
              <a:t>FuncionEj</a:t>
            </a:r>
            <a:r>
              <a:rPr lang="es-ES" sz="1600" dirty="0">
                <a:solidFill>
                  <a:schemeClr val="bg1"/>
                </a:solidFill>
                <a:latin typeface="Century" panose="02040604050505020304" pitchFamily="18" charset="0"/>
              </a:rPr>
              <a:t>()</a:t>
            </a:r>
          </a:p>
          <a:p>
            <a:r>
              <a:rPr lang="es-ES" sz="1600" dirty="0" smtClean="0">
                <a:solidFill>
                  <a:schemeClr val="bg1"/>
                </a:solidFill>
                <a:latin typeface="Century" panose="02040604050505020304" pitchFamily="18" charset="0"/>
              </a:rPr>
              <a:t>{</a:t>
            </a:r>
          </a:p>
          <a:p>
            <a:endParaRPr lang="es-ES" sz="1600" dirty="0" smtClean="0">
              <a:solidFill>
                <a:schemeClr val="bg1"/>
              </a:solidFill>
              <a:latin typeface="Century" panose="02040604050505020304" pitchFamily="18" charset="0"/>
            </a:endParaRPr>
          </a:p>
          <a:p>
            <a:endParaRPr lang="es-ES" sz="1600" dirty="0" smtClean="0">
              <a:solidFill>
                <a:schemeClr val="bg1"/>
              </a:solidFill>
              <a:latin typeface="Century" panose="02040604050505020304" pitchFamily="18" charset="0"/>
            </a:endParaRPr>
          </a:p>
          <a:p>
            <a:r>
              <a:rPr lang="es-ES" sz="1600" dirty="0">
                <a:solidFill>
                  <a:schemeClr val="bg1">
                    <a:lumMod val="75000"/>
                  </a:schemeClr>
                </a:solidFill>
                <a:latin typeface="Century" panose="02040604050505020304" pitchFamily="18" charset="0"/>
              </a:rPr>
              <a:t>//una colección con el tiempo de producción restante de los enemigos.</a:t>
            </a:r>
          </a:p>
          <a:p>
            <a:endParaRPr lang="es-ES" sz="1600" dirty="0">
              <a:solidFill>
                <a:schemeClr val="bg1"/>
              </a:solidFill>
              <a:latin typeface="Century" panose="02040604050505020304" pitchFamily="18" charset="0"/>
            </a:endParaRPr>
          </a:p>
          <a:p>
            <a:r>
              <a:rPr lang="es-ES" sz="1600" dirty="0" err="1">
                <a:solidFill>
                  <a:schemeClr val="bg1"/>
                </a:solidFill>
                <a:latin typeface="Century" panose="02040604050505020304" pitchFamily="18" charset="0"/>
              </a:rPr>
              <a:t>Fabricas.SelectMany</a:t>
            </a:r>
            <a:r>
              <a:rPr lang="es-ES" sz="1600" dirty="0">
                <a:solidFill>
                  <a:schemeClr val="bg1"/>
                </a:solidFill>
                <a:latin typeface="Century" panose="02040604050505020304" pitchFamily="18" charset="0"/>
              </a:rPr>
              <a:t>(x =&gt; </a:t>
            </a:r>
            <a:r>
              <a:rPr lang="es-ES" sz="1600" dirty="0" err="1">
                <a:solidFill>
                  <a:schemeClr val="bg1"/>
                </a:solidFill>
                <a:latin typeface="Century" panose="02040604050505020304" pitchFamily="18" charset="0"/>
              </a:rPr>
              <a:t>x.inProduction</a:t>
            </a:r>
            <a:r>
              <a:rPr lang="es-ES" sz="1600" dirty="0">
                <a:solidFill>
                  <a:schemeClr val="bg1"/>
                </a:solidFill>
                <a:latin typeface="Century" panose="02040604050505020304" pitchFamily="18" charset="0"/>
              </a:rPr>
              <a:t>).</a:t>
            </a:r>
            <a:r>
              <a:rPr lang="es-ES" sz="1600" dirty="0" err="1">
                <a:solidFill>
                  <a:schemeClr val="bg1"/>
                </a:solidFill>
                <a:latin typeface="Century" panose="02040604050505020304" pitchFamily="18" charset="0"/>
              </a:rPr>
              <a:t>Select</a:t>
            </a:r>
            <a:r>
              <a:rPr lang="es-ES" sz="1600" dirty="0">
                <a:solidFill>
                  <a:schemeClr val="bg1"/>
                </a:solidFill>
                <a:latin typeface="Century" panose="02040604050505020304" pitchFamily="18" charset="0"/>
              </a:rPr>
              <a:t>(x =&gt; </a:t>
            </a:r>
            <a:r>
              <a:rPr lang="es-ES" sz="1600" dirty="0" err="1">
                <a:solidFill>
                  <a:schemeClr val="bg1"/>
                </a:solidFill>
                <a:latin typeface="Century" panose="02040604050505020304" pitchFamily="18" charset="0"/>
              </a:rPr>
              <a:t>x.RemainingProductionTime</a:t>
            </a:r>
            <a:r>
              <a:rPr lang="es-ES" sz="1600" dirty="0">
                <a:solidFill>
                  <a:schemeClr val="bg1"/>
                </a:solidFill>
                <a:latin typeface="Century" panose="02040604050505020304" pitchFamily="18" charset="0"/>
              </a:rPr>
              <a:t>);</a:t>
            </a:r>
          </a:p>
          <a:p>
            <a:endParaRPr lang="es-ES" sz="1600" dirty="0">
              <a:solidFill>
                <a:schemeClr val="bg1"/>
              </a:solidFill>
              <a:latin typeface="Century" panose="02040604050505020304" pitchFamily="18" charset="0"/>
            </a:endParaRPr>
          </a:p>
          <a:p>
            <a:endParaRPr lang="es-ES" sz="1600" dirty="0" smtClean="0">
              <a:solidFill>
                <a:schemeClr val="bg1"/>
              </a:solidFill>
              <a:latin typeface="Century" panose="02040604050505020304" pitchFamily="18" charset="0"/>
            </a:endParaRPr>
          </a:p>
          <a:p>
            <a:endParaRPr lang="es-ES" sz="1600" dirty="0">
              <a:solidFill>
                <a:schemeClr val="bg1"/>
              </a:solidFill>
              <a:latin typeface="Century" panose="02040604050505020304" pitchFamily="18" charset="0"/>
            </a:endParaRPr>
          </a:p>
          <a:p>
            <a:endParaRPr lang="es-ES" sz="1600" dirty="0">
              <a:solidFill>
                <a:schemeClr val="bg1"/>
              </a:solidFill>
              <a:latin typeface="Century" panose="02040604050505020304" pitchFamily="18" charset="0"/>
            </a:endParaRPr>
          </a:p>
          <a:p>
            <a:r>
              <a:rPr lang="es-ES" sz="1600" dirty="0" smtClean="0">
                <a:solidFill>
                  <a:schemeClr val="bg1">
                    <a:lumMod val="75000"/>
                  </a:schemeClr>
                </a:solidFill>
                <a:latin typeface="Century" panose="02040604050505020304" pitchFamily="18" charset="0"/>
              </a:rPr>
              <a:t>//una colección que contenga la cantidad de </a:t>
            </a:r>
            <a:r>
              <a:rPr lang="es-ES" sz="1600" dirty="0" err="1" smtClean="0">
                <a:solidFill>
                  <a:schemeClr val="bg1">
                    <a:lumMod val="75000"/>
                  </a:schemeClr>
                </a:solidFill>
                <a:latin typeface="Century" panose="02040604050505020304" pitchFamily="18" charset="0"/>
              </a:rPr>
              <a:t>minions</a:t>
            </a:r>
            <a:r>
              <a:rPr lang="es-ES" sz="1600" dirty="0" smtClean="0">
                <a:solidFill>
                  <a:schemeClr val="bg1">
                    <a:lumMod val="75000"/>
                  </a:schemeClr>
                </a:solidFill>
                <a:latin typeface="Century" panose="02040604050505020304" pitchFamily="18" charset="0"/>
              </a:rPr>
              <a:t> en </a:t>
            </a:r>
            <a:r>
              <a:rPr lang="es-ES" sz="1600" dirty="0" err="1" smtClean="0">
                <a:solidFill>
                  <a:schemeClr val="bg1">
                    <a:lumMod val="75000"/>
                  </a:schemeClr>
                </a:solidFill>
                <a:latin typeface="Century" panose="02040604050505020304" pitchFamily="18" charset="0"/>
              </a:rPr>
              <a:t>produccion</a:t>
            </a:r>
            <a:endParaRPr lang="es-ES" sz="1600" dirty="0" smtClean="0">
              <a:solidFill>
                <a:schemeClr val="bg1">
                  <a:lumMod val="75000"/>
                </a:schemeClr>
              </a:solidFill>
              <a:latin typeface="Century" panose="02040604050505020304" pitchFamily="18" charset="0"/>
            </a:endParaRPr>
          </a:p>
          <a:p>
            <a:endParaRPr lang="es-ES" sz="1600" dirty="0">
              <a:solidFill>
                <a:schemeClr val="bg1"/>
              </a:solidFill>
              <a:latin typeface="Century" panose="02040604050505020304" pitchFamily="18" charset="0"/>
            </a:endParaRPr>
          </a:p>
          <a:p>
            <a:r>
              <a:rPr lang="es-ES" sz="1600" dirty="0" err="1" smtClean="0">
                <a:solidFill>
                  <a:schemeClr val="bg1"/>
                </a:solidFill>
                <a:latin typeface="Century" panose="02040604050505020304" pitchFamily="18" charset="0"/>
              </a:rPr>
              <a:t>fabricas.SelectMany</a:t>
            </a:r>
            <a:r>
              <a:rPr lang="es-ES" sz="1600" dirty="0" smtClean="0">
                <a:solidFill>
                  <a:schemeClr val="bg1"/>
                </a:solidFill>
                <a:latin typeface="Century" panose="02040604050505020304" pitchFamily="18" charset="0"/>
              </a:rPr>
              <a:t>(x =&gt; </a:t>
            </a:r>
            <a:r>
              <a:rPr lang="es-ES" sz="1600" dirty="0" err="1" smtClean="0">
                <a:solidFill>
                  <a:schemeClr val="bg1"/>
                </a:solidFill>
                <a:latin typeface="Century" panose="02040604050505020304" pitchFamily="18" charset="0"/>
              </a:rPr>
              <a:t>x.inProduction</a:t>
            </a:r>
            <a:r>
              <a:rPr lang="es-ES" sz="1600" dirty="0" smtClean="0">
                <a:solidFill>
                  <a:schemeClr val="bg1"/>
                </a:solidFill>
                <a:latin typeface="Century" panose="02040604050505020304" pitchFamily="18" charset="0"/>
              </a:rPr>
              <a:t>).</a:t>
            </a:r>
            <a:r>
              <a:rPr lang="es-ES" sz="1600" dirty="0" err="1" smtClean="0">
                <a:solidFill>
                  <a:schemeClr val="bg1"/>
                </a:solidFill>
                <a:latin typeface="Century" panose="02040604050505020304" pitchFamily="18" charset="0"/>
              </a:rPr>
              <a:t>OfType</a:t>
            </a:r>
            <a:r>
              <a:rPr lang="es-ES" sz="1600" dirty="0" smtClean="0">
                <a:solidFill>
                  <a:schemeClr val="bg1"/>
                </a:solidFill>
                <a:latin typeface="Century" panose="02040604050505020304" pitchFamily="18" charset="0"/>
              </a:rPr>
              <a:t>&lt;</a:t>
            </a:r>
            <a:r>
              <a:rPr lang="es-ES" sz="1600" dirty="0" err="1" smtClean="0">
                <a:solidFill>
                  <a:schemeClr val="bg1"/>
                </a:solidFill>
                <a:latin typeface="Century" panose="02040604050505020304" pitchFamily="18" charset="0"/>
              </a:rPr>
              <a:t>Minion</a:t>
            </a:r>
            <a:r>
              <a:rPr lang="es-ES" sz="1600" dirty="0" smtClean="0">
                <a:solidFill>
                  <a:schemeClr val="bg1"/>
                </a:solidFill>
                <a:latin typeface="Century" panose="02040604050505020304" pitchFamily="18" charset="0"/>
              </a:rPr>
              <a:t>&gt;().</a:t>
            </a:r>
            <a:r>
              <a:rPr lang="es-ES" sz="1600" dirty="0" err="1" smtClean="0">
                <a:solidFill>
                  <a:schemeClr val="bg1"/>
                </a:solidFill>
                <a:latin typeface="Century" panose="02040604050505020304" pitchFamily="18" charset="0"/>
              </a:rPr>
              <a:t>Count</a:t>
            </a:r>
            <a:r>
              <a:rPr lang="es-ES" sz="1600" dirty="0" smtClean="0">
                <a:solidFill>
                  <a:schemeClr val="bg1"/>
                </a:solidFill>
                <a:latin typeface="Century" panose="02040604050505020304" pitchFamily="18" charset="0"/>
              </a:rPr>
              <a:t>();</a:t>
            </a:r>
          </a:p>
          <a:p>
            <a:r>
              <a:rPr lang="es-ES" sz="1600" dirty="0" smtClean="0">
                <a:solidFill>
                  <a:srgbClr val="47E9FF"/>
                </a:solidFill>
                <a:latin typeface="Century" panose="02040604050505020304" pitchFamily="18" charset="0"/>
              </a:rPr>
              <a:t>     </a:t>
            </a:r>
            <a:endParaRPr lang="es-ES" sz="1600" dirty="0">
              <a:solidFill>
                <a:schemeClr val="bg1"/>
              </a:solidFill>
              <a:latin typeface="Century" panose="02040604050505020304" pitchFamily="18" charset="0"/>
            </a:endParaRPr>
          </a:p>
          <a:p>
            <a:endParaRPr lang="es-ES" sz="1600" dirty="0" smtClean="0">
              <a:solidFill>
                <a:schemeClr val="bg1"/>
              </a:solidFill>
              <a:latin typeface="Century" panose="02040604050505020304" pitchFamily="18" charset="0"/>
            </a:endParaRPr>
          </a:p>
          <a:p>
            <a:endParaRPr lang="es-ES" sz="1600" dirty="0">
              <a:solidFill>
                <a:schemeClr val="bg1"/>
              </a:solidFill>
              <a:latin typeface="Century" panose="02040604050505020304" pitchFamily="18" charset="0"/>
            </a:endParaRPr>
          </a:p>
          <a:p>
            <a:endParaRPr lang="es-ES" sz="1600" dirty="0" smtClean="0">
              <a:solidFill>
                <a:schemeClr val="bg1"/>
              </a:solidFill>
              <a:latin typeface="Century" panose="02040604050505020304" pitchFamily="18" charset="0"/>
            </a:endParaRPr>
          </a:p>
          <a:p>
            <a:endParaRPr lang="es-ES" sz="1600" dirty="0">
              <a:solidFill>
                <a:schemeClr val="bg1"/>
              </a:solidFill>
              <a:latin typeface="Century" panose="02040604050505020304" pitchFamily="18" charset="0"/>
            </a:endParaRPr>
          </a:p>
          <a:p>
            <a:endParaRPr lang="es-ES" sz="1600" dirty="0" smtClean="0">
              <a:solidFill>
                <a:schemeClr val="bg1"/>
              </a:solidFill>
              <a:latin typeface="Century" panose="02040604050505020304" pitchFamily="18" charset="0"/>
            </a:endParaRPr>
          </a:p>
          <a:p>
            <a:endParaRPr lang="es-ES" sz="1600" dirty="0">
              <a:solidFill>
                <a:schemeClr val="bg1"/>
              </a:solidFill>
              <a:latin typeface="Century" panose="02040604050505020304" pitchFamily="18" charset="0"/>
            </a:endParaRPr>
          </a:p>
          <a:p>
            <a:r>
              <a:rPr lang="es-ES" sz="1600" dirty="0" smtClean="0">
                <a:solidFill>
                  <a:schemeClr val="bg1"/>
                </a:solidFill>
                <a:latin typeface="Century" panose="02040604050505020304" pitchFamily="18" charset="0"/>
              </a:rPr>
              <a:t>}</a:t>
            </a:r>
            <a:endParaRPr lang="es-AR" sz="1600" dirty="0">
              <a:solidFill>
                <a:schemeClr val="bg1"/>
              </a:solidFill>
              <a:latin typeface="Century" panose="020406040505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045218" y="1877438"/>
            <a:ext cx="5917854" cy="836579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Rectangle 10"/>
          <p:cNvSpPr/>
          <p:nvPr/>
        </p:nvSpPr>
        <p:spPr>
          <a:xfrm>
            <a:off x="4876750" y="3754499"/>
            <a:ext cx="6942356" cy="836579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23808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ctrTitle"/>
          </p:nvPr>
        </p:nvSpPr>
        <p:spPr>
          <a:xfrm>
            <a:off x="1370693" y="505097"/>
            <a:ext cx="9440034" cy="93652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Lustria"/>
              <a:buNone/>
            </a:pPr>
            <a:r>
              <a:rPr lang="es-ES" sz="5400" b="0" i="0" u="none" strike="noStrike" cap="none" dirty="0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.</a:t>
            </a:r>
            <a:r>
              <a:rPr lang="es-ES" sz="5400" b="0" i="0" u="none" strike="noStrike" cap="none" dirty="0" err="1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Concat</a:t>
            </a:r>
            <a:r>
              <a:rPr lang="es-ES" sz="5400" b="0" i="0" u="none" strike="noStrike" cap="none" dirty="0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()</a:t>
            </a:r>
            <a:endParaRPr sz="5400" b="1" i="0" u="none" strike="noStrike" cap="none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158" name="Shape 158"/>
          <p:cNvSpPr txBox="1"/>
          <p:nvPr/>
        </p:nvSpPr>
        <p:spPr>
          <a:xfrm>
            <a:off x="155611" y="145090"/>
            <a:ext cx="9440034" cy="36000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Inteligencia Artificial II - Dazza, Emilio Esteban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39589" y="1801630"/>
            <a:ext cx="10302241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599"/>
              </a:spcAft>
            </a:pPr>
            <a:r>
              <a:rPr lang="es-AR" sz="2800" spc="-1" dirty="0" err="1">
                <a:solidFill>
                  <a:srgbClr val="47E9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var</a:t>
            </a:r>
            <a:r>
              <a:rPr lang="es-AR" sz="28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 </a:t>
            </a:r>
            <a:r>
              <a:rPr lang="es-AR" sz="28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l1 </a:t>
            </a:r>
            <a:r>
              <a:rPr lang="es-AR" sz="28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= </a:t>
            </a:r>
            <a:r>
              <a:rPr lang="es-AR" sz="2800" spc="-1" dirty="0" smtClean="0">
                <a:solidFill>
                  <a:srgbClr val="47E9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new </a:t>
            </a:r>
            <a:r>
              <a:rPr lang="es-AR" sz="2800" spc="-1" dirty="0" err="1" smtClean="0">
                <a:solidFill>
                  <a:srgbClr val="47E9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int</a:t>
            </a:r>
            <a:r>
              <a:rPr lang="es-AR" sz="28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[4] { 1, 2, 3, 4};</a:t>
            </a:r>
          </a:p>
          <a:p>
            <a:pPr>
              <a:spcAft>
                <a:spcPts val="1599"/>
              </a:spcAft>
            </a:pPr>
            <a:r>
              <a:rPr lang="es-ES" sz="2800" spc="-1" dirty="0" err="1" smtClean="0">
                <a:solidFill>
                  <a:srgbClr val="47E9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s-ES" sz="28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l2 = </a:t>
            </a:r>
            <a:r>
              <a:rPr lang="es-ES" sz="2800" spc="-1" dirty="0" smtClean="0">
                <a:solidFill>
                  <a:srgbClr val="47E9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s-ES" sz="2800" spc="-1" dirty="0" err="1" smtClean="0">
                <a:solidFill>
                  <a:srgbClr val="47E9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s-ES" sz="28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[3] { 5, 6, 7 };</a:t>
            </a:r>
          </a:p>
          <a:p>
            <a:pPr>
              <a:spcAft>
                <a:spcPts val="1599"/>
              </a:spcAft>
            </a:pPr>
            <a:endParaRPr lang="es-ES" sz="2800" spc="-1" dirty="0" smtClean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599"/>
              </a:spcAft>
            </a:pPr>
            <a:r>
              <a:rPr lang="es-ES" sz="2800" spc="-1" dirty="0" err="1">
                <a:solidFill>
                  <a:srgbClr val="47E9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s-ES" sz="2800" spc="-1" dirty="0" err="1" smtClean="0">
                <a:solidFill>
                  <a:srgbClr val="47E9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s-ES" sz="28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r = l1.Concat(l2);</a:t>
            </a:r>
          </a:p>
          <a:p>
            <a:pPr>
              <a:spcAft>
                <a:spcPts val="1599"/>
              </a:spcAft>
            </a:pPr>
            <a:endParaRPr lang="es-ES" sz="28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599"/>
              </a:spcAft>
            </a:pPr>
            <a:r>
              <a:rPr lang="es-ES" sz="2800" spc="-1" dirty="0" smtClean="0">
                <a:solidFill>
                  <a:schemeClr val="bg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// r = { 1, 2, 3, 4, 5, 6 , 7 }</a:t>
            </a:r>
            <a:endParaRPr lang="es-ES" sz="2800" spc="-1" dirty="0">
              <a:solidFill>
                <a:schemeClr val="bg1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599"/>
              </a:spcAft>
            </a:pPr>
            <a:endParaRPr lang="es-AR" sz="28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44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ctrTitle"/>
          </p:nvPr>
        </p:nvSpPr>
        <p:spPr>
          <a:xfrm>
            <a:off x="1399876" y="2791097"/>
            <a:ext cx="9440034" cy="93652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Lustria"/>
              <a:buNone/>
            </a:pPr>
            <a:r>
              <a:rPr lang="es-ES" dirty="0" err="1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Nested</a:t>
            </a:r>
            <a:r>
              <a:rPr lang="es-ES" dirty="0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dirty="0" err="1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Queries</a:t>
            </a:r>
            <a:endParaRPr sz="5400" b="1" i="0" u="none" strike="noStrike" cap="none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158" name="Shape 158"/>
          <p:cNvSpPr txBox="1"/>
          <p:nvPr/>
        </p:nvSpPr>
        <p:spPr>
          <a:xfrm>
            <a:off x="155611" y="145090"/>
            <a:ext cx="9440034" cy="36000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Inteligencia Artificial II - Dazza, Emilio Esteban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17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269"/>
          <p:cNvSpPr/>
          <p:nvPr/>
        </p:nvSpPr>
        <p:spPr>
          <a:xfrm>
            <a:off x="155612" y="238540"/>
            <a:ext cx="5668718" cy="6410738"/>
          </a:xfrm>
          <a:prstGeom prst="roundRect">
            <a:avLst>
              <a:gd name="adj" fmla="val 5629"/>
            </a:avLst>
          </a:prstGeom>
          <a:solidFill>
            <a:srgbClr val="000000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2371" y="491460"/>
            <a:ext cx="51740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 smtClean="0">
                <a:solidFill>
                  <a:srgbClr val="47E9FF"/>
                </a:solidFill>
                <a:latin typeface="Century" panose="02040604050505020304" pitchFamily="18" charset="0"/>
              </a:rPr>
              <a:t>public</a:t>
            </a:r>
            <a:r>
              <a:rPr lang="es-ES" sz="1600" dirty="0" smtClean="0">
                <a:solidFill>
                  <a:srgbClr val="47E9FF"/>
                </a:solidFill>
                <a:latin typeface="Century" panose="02040604050505020304" pitchFamily="18" charset="0"/>
              </a:rPr>
              <a:t> </a:t>
            </a:r>
            <a:r>
              <a:rPr lang="es-ES" sz="1600" dirty="0" err="1" smtClean="0">
                <a:solidFill>
                  <a:srgbClr val="47E9FF"/>
                </a:solidFill>
                <a:latin typeface="Century" panose="02040604050505020304" pitchFamily="18" charset="0"/>
              </a:rPr>
              <a:t>class</a:t>
            </a:r>
            <a:r>
              <a:rPr lang="es-ES" sz="1600" dirty="0" smtClean="0">
                <a:solidFill>
                  <a:srgbClr val="47E9FF"/>
                </a:solidFill>
                <a:latin typeface="Century" panose="02040604050505020304" pitchFamily="18" charset="0"/>
              </a:rPr>
              <a:t> </a:t>
            </a:r>
            <a:r>
              <a:rPr lang="es-ES" sz="1600" dirty="0" smtClean="0">
                <a:solidFill>
                  <a:schemeClr val="bg1"/>
                </a:solidFill>
                <a:latin typeface="Century" panose="02040604050505020304" pitchFamily="18" charset="0"/>
              </a:rPr>
              <a:t>Cube</a:t>
            </a:r>
          </a:p>
          <a:p>
            <a:r>
              <a:rPr lang="es-ES" sz="1600" dirty="0" smtClean="0">
                <a:solidFill>
                  <a:schemeClr val="bg1"/>
                </a:solidFill>
                <a:latin typeface="Century" panose="02040604050505020304" pitchFamily="18" charset="0"/>
              </a:rPr>
              <a:t>{</a:t>
            </a:r>
          </a:p>
          <a:p>
            <a:r>
              <a:rPr lang="es-ES" sz="1600" dirty="0" smtClean="0">
                <a:solidFill>
                  <a:schemeClr val="bg1"/>
                </a:solidFill>
                <a:latin typeface="Century" panose="02040604050505020304" pitchFamily="18" charset="0"/>
              </a:rPr>
              <a:t>     </a:t>
            </a:r>
            <a:r>
              <a:rPr lang="es-ES" sz="1600" dirty="0" err="1" smtClean="0">
                <a:solidFill>
                  <a:srgbClr val="47E9FF"/>
                </a:solidFill>
                <a:latin typeface="Century" panose="02040604050505020304" pitchFamily="18" charset="0"/>
              </a:rPr>
              <a:t>public</a:t>
            </a:r>
            <a:r>
              <a:rPr lang="es-ES" sz="1600" dirty="0" smtClean="0">
                <a:solidFill>
                  <a:schemeClr val="bg1"/>
                </a:solidFill>
                <a:latin typeface="Century" panose="02040604050505020304" pitchFamily="18" charset="0"/>
              </a:rPr>
              <a:t> </a:t>
            </a:r>
            <a:r>
              <a:rPr lang="es-ES" sz="1600" dirty="0" err="1" smtClean="0">
                <a:solidFill>
                  <a:srgbClr val="92D050"/>
                </a:solidFill>
                <a:latin typeface="Century" panose="02040604050505020304" pitchFamily="18" charset="0"/>
              </a:rPr>
              <a:t>Sphere</a:t>
            </a:r>
            <a:r>
              <a:rPr lang="es-ES" sz="1600" dirty="0" smtClean="0">
                <a:solidFill>
                  <a:schemeClr val="bg1"/>
                </a:solidFill>
                <a:latin typeface="Century" panose="02040604050505020304" pitchFamily="18" charset="0"/>
              </a:rPr>
              <a:t>[] </a:t>
            </a:r>
            <a:r>
              <a:rPr lang="es-ES" sz="1600" dirty="0" err="1" smtClean="0">
                <a:solidFill>
                  <a:schemeClr val="bg1"/>
                </a:solidFill>
                <a:latin typeface="Century" panose="02040604050505020304" pitchFamily="18" charset="0"/>
              </a:rPr>
              <a:t>spheres</a:t>
            </a:r>
            <a:r>
              <a:rPr lang="es-ES" sz="1600" dirty="0" smtClean="0">
                <a:solidFill>
                  <a:schemeClr val="bg1"/>
                </a:solidFill>
                <a:latin typeface="Century" panose="02040604050505020304" pitchFamily="18" charset="0"/>
              </a:rPr>
              <a:t>;</a:t>
            </a:r>
          </a:p>
          <a:p>
            <a:r>
              <a:rPr lang="es-ES" sz="1600" dirty="0" smtClean="0">
                <a:solidFill>
                  <a:schemeClr val="bg1"/>
                </a:solidFill>
                <a:latin typeface="Century" panose="02040604050505020304" pitchFamily="18" charset="0"/>
              </a:rPr>
              <a:t>}</a:t>
            </a:r>
          </a:p>
          <a:p>
            <a:endParaRPr lang="es-ES" sz="1600" dirty="0">
              <a:solidFill>
                <a:schemeClr val="bg1"/>
              </a:solidFill>
              <a:latin typeface="Century" panose="02040604050505020304" pitchFamily="18" charset="0"/>
            </a:endParaRPr>
          </a:p>
          <a:p>
            <a:endParaRPr lang="es-ES" sz="1600" dirty="0" smtClean="0">
              <a:solidFill>
                <a:srgbClr val="47E9FF"/>
              </a:solidFill>
              <a:latin typeface="Century" panose="02040604050505020304" pitchFamily="18" charset="0"/>
            </a:endParaRPr>
          </a:p>
          <a:p>
            <a:r>
              <a:rPr lang="es-ES" sz="1600" dirty="0" err="1">
                <a:solidFill>
                  <a:srgbClr val="47E9FF"/>
                </a:solidFill>
                <a:latin typeface="Century" panose="02040604050505020304" pitchFamily="18" charset="0"/>
              </a:rPr>
              <a:t>p</a:t>
            </a:r>
            <a:r>
              <a:rPr lang="es-ES" sz="1600" dirty="0" err="1" smtClean="0">
                <a:solidFill>
                  <a:srgbClr val="47E9FF"/>
                </a:solidFill>
                <a:latin typeface="Century" panose="02040604050505020304" pitchFamily="18" charset="0"/>
              </a:rPr>
              <a:t>ublic</a:t>
            </a:r>
            <a:r>
              <a:rPr lang="es-ES" sz="1600" dirty="0" smtClean="0">
                <a:solidFill>
                  <a:srgbClr val="47E9FF"/>
                </a:solidFill>
                <a:latin typeface="Century" panose="02040604050505020304" pitchFamily="18" charset="0"/>
              </a:rPr>
              <a:t> </a:t>
            </a:r>
            <a:r>
              <a:rPr lang="es-ES" sz="1600" dirty="0" err="1" smtClean="0">
                <a:solidFill>
                  <a:srgbClr val="47E9FF"/>
                </a:solidFill>
                <a:latin typeface="Century" panose="02040604050505020304" pitchFamily="18" charset="0"/>
              </a:rPr>
              <a:t>class</a:t>
            </a:r>
            <a:r>
              <a:rPr lang="es-ES" sz="1600" dirty="0" smtClean="0">
                <a:solidFill>
                  <a:srgbClr val="47E9FF"/>
                </a:solidFill>
                <a:latin typeface="Century" panose="02040604050505020304" pitchFamily="18" charset="0"/>
              </a:rPr>
              <a:t> </a:t>
            </a:r>
            <a:r>
              <a:rPr lang="es-ES" sz="1600" dirty="0" smtClean="0">
                <a:solidFill>
                  <a:schemeClr val="bg1"/>
                </a:solidFill>
                <a:latin typeface="Century" panose="02040604050505020304" pitchFamily="18" charset="0"/>
              </a:rPr>
              <a:t>Test</a:t>
            </a:r>
          </a:p>
          <a:p>
            <a:r>
              <a:rPr lang="es-ES" sz="1600" dirty="0" smtClean="0">
                <a:solidFill>
                  <a:schemeClr val="bg1"/>
                </a:solidFill>
                <a:latin typeface="Century" panose="02040604050505020304" pitchFamily="18" charset="0"/>
              </a:rPr>
              <a:t>{</a:t>
            </a:r>
          </a:p>
          <a:p>
            <a:r>
              <a:rPr lang="es-ES" sz="1600" dirty="0" smtClean="0">
                <a:solidFill>
                  <a:schemeClr val="bg1"/>
                </a:solidFill>
                <a:latin typeface="Century" panose="02040604050505020304" pitchFamily="18" charset="0"/>
              </a:rPr>
              <a:t>     </a:t>
            </a:r>
            <a:r>
              <a:rPr lang="es-ES" sz="1600" dirty="0" err="1" smtClean="0">
                <a:solidFill>
                  <a:srgbClr val="47E9FF"/>
                </a:solidFill>
                <a:latin typeface="Century" panose="02040604050505020304" pitchFamily="18" charset="0"/>
              </a:rPr>
              <a:t>private</a:t>
            </a:r>
            <a:r>
              <a:rPr lang="es-ES" sz="1600" dirty="0" smtClean="0">
                <a:solidFill>
                  <a:srgbClr val="47E9FF"/>
                </a:solidFill>
                <a:latin typeface="Century" panose="02040604050505020304" pitchFamily="18" charset="0"/>
              </a:rPr>
              <a:t> </a:t>
            </a:r>
            <a:r>
              <a:rPr lang="es-ES" sz="1600" dirty="0" err="1" smtClean="0">
                <a:solidFill>
                  <a:srgbClr val="92D050"/>
                </a:solidFill>
                <a:latin typeface="Century" panose="02040604050505020304" pitchFamily="18" charset="0"/>
              </a:rPr>
              <a:t>List</a:t>
            </a:r>
            <a:r>
              <a:rPr lang="es-ES" sz="1600" dirty="0" smtClean="0">
                <a:solidFill>
                  <a:srgbClr val="92D050"/>
                </a:solidFill>
                <a:latin typeface="Century" panose="02040604050505020304" pitchFamily="18" charset="0"/>
              </a:rPr>
              <a:t>&lt;</a:t>
            </a:r>
            <a:r>
              <a:rPr lang="es-ES" sz="1600" dirty="0" smtClean="0">
                <a:solidFill>
                  <a:srgbClr val="FFFF00"/>
                </a:solidFill>
                <a:latin typeface="Century" panose="02040604050505020304" pitchFamily="18" charset="0"/>
              </a:rPr>
              <a:t>Cube</a:t>
            </a:r>
            <a:r>
              <a:rPr lang="es-ES" sz="1600" dirty="0" smtClean="0">
                <a:solidFill>
                  <a:srgbClr val="92D050"/>
                </a:solidFill>
                <a:latin typeface="Century" panose="02040604050505020304" pitchFamily="18" charset="0"/>
              </a:rPr>
              <a:t>&gt;</a:t>
            </a:r>
            <a:r>
              <a:rPr lang="es-ES" sz="1600" dirty="0" smtClean="0">
                <a:solidFill>
                  <a:srgbClr val="47E9FF"/>
                </a:solidFill>
                <a:latin typeface="Century" panose="02040604050505020304" pitchFamily="18" charset="0"/>
              </a:rPr>
              <a:t> </a:t>
            </a:r>
            <a:r>
              <a:rPr lang="es-ES" sz="1600" dirty="0" smtClean="0">
                <a:solidFill>
                  <a:schemeClr val="bg1"/>
                </a:solidFill>
                <a:latin typeface="Century" panose="02040604050505020304" pitchFamily="18" charset="0"/>
              </a:rPr>
              <a:t>cubes;</a:t>
            </a:r>
          </a:p>
          <a:p>
            <a:r>
              <a:rPr lang="es-ES" sz="1600" dirty="0">
                <a:solidFill>
                  <a:schemeClr val="bg1"/>
                </a:solidFill>
                <a:latin typeface="Century" panose="02040604050505020304" pitchFamily="18" charset="0"/>
              </a:rPr>
              <a:t> </a:t>
            </a:r>
            <a:r>
              <a:rPr lang="es-ES" sz="1600" dirty="0" smtClean="0">
                <a:solidFill>
                  <a:schemeClr val="bg1"/>
                </a:solidFill>
                <a:latin typeface="Century" panose="02040604050505020304" pitchFamily="18" charset="0"/>
              </a:rPr>
              <a:t>    </a:t>
            </a:r>
            <a:r>
              <a:rPr lang="es-ES" sz="1600" dirty="0" err="1" smtClean="0">
                <a:solidFill>
                  <a:srgbClr val="47E9FF"/>
                </a:solidFill>
                <a:latin typeface="Century" panose="02040604050505020304" pitchFamily="18" charset="0"/>
              </a:rPr>
              <a:t>public</a:t>
            </a:r>
            <a:r>
              <a:rPr lang="es-ES" sz="1600" dirty="0" smtClean="0">
                <a:solidFill>
                  <a:srgbClr val="47E9FF"/>
                </a:solidFill>
                <a:latin typeface="Century" panose="02040604050505020304" pitchFamily="18" charset="0"/>
              </a:rPr>
              <a:t> </a:t>
            </a:r>
            <a:r>
              <a:rPr lang="es-ES" sz="1600" dirty="0" err="1" smtClean="0">
                <a:solidFill>
                  <a:srgbClr val="47E9FF"/>
                </a:solidFill>
                <a:latin typeface="Century" panose="02040604050505020304" pitchFamily="18" charset="0"/>
              </a:rPr>
              <a:t>void</a:t>
            </a:r>
            <a:r>
              <a:rPr lang="es-ES" sz="1600" dirty="0" smtClean="0">
                <a:solidFill>
                  <a:srgbClr val="47E9FF"/>
                </a:solidFill>
                <a:latin typeface="Century" panose="02040604050505020304" pitchFamily="18" charset="0"/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  <a:latin typeface="Century" panose="02040604050505020304" pitchFamily="18" charset="0"/>
              </a:rPr>
              <a:t>Example</a:t>
            </a:r>
            <a:r>
              <a:rPr lang="es-ES" sz="1600" dirty="0" smtClean="0">
                <a:solidFill>
                  <a:schemeClr val="bg1"/>
                </a:solidFill>
                <a:latin typeface="Century" panose="02040604050505020304" pitchFamily="18" charset="0"/>
              </a:rPr>
              <a:t>()</a:t>
            </a:r>
          </a:p>
          <a:p>
            <a:r>
              <a:rPr lang="es-ES" sz="1600" dirty="0">
                <a:solidFill>
                  <a:schemeClr val="bg1"/>
                </a:solidFill>
                <a:latin typeface="Century" panose="02040604050505020304" pitchFamily="18" charset="0"/>
              </a:rPr>
              <a:t> </a:t>
            </a:r>
            <a:r>
              <a:rPr lang="es-ES" sz="1600" dirty="0" smtClean="0">
                <a:solidFill>
                  <a:schemeClr val="bg1"/>
                </a:solidFill>
                <a:latin typeface="Century" panose="02040604050505020304" pitchFamily="18" charset="0"/>
              </a:rPr>
              <a:t>    {</a:t>
            </a:r>
          </a:p>
          <a:p>
            <a:r>
              <a:rPr lang="es-ES" sz="1600" dirty="0">
                <a:solidFill>
                  <a:schemeClr val="bg2">
                    <a:lumMod val="50000"/>
                    <a:lumOff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s-ES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Century" panose="02040604050505020304" pitchFamily="18" charset="0"/>
              </a:rPr>
              <a:t>         //Convertir la </a:t>
            </a:r>
            <a:r>
              <a:rPr lang="es-ES" sz="16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Century" panose="02040604050505020304" pitchFamily="18" charset="0"/>
              </a:rPr>
              <a:t>List</a:t>
            </a:r>
            <a:r>
              <a:rPr lang="es-ES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Century" panose="02040604050505020304" pitchFamily="18" charset="0"/>
              </a:rPr>
              <a:t>&lt;Cube&gt; en una lista de esferas que “recuerden” su cubo dueño</a:t>
            </a:r>
          </a:p>
          <a:p>
            <a:endParaRPr lang="es-ES" sz="1600" dirty="0">
              <a:solidFill>
                <a:schemeClr val="bg1"/>
              </a:solidFill>
              <a:latin typeface="Century" panose="02040604050505020304" pitchFamily="18" charset="0"/>
            </a:endParaRPr>
          </a:p>
          <a:p>
            <a:r>
              <a:rPr lang="es-ES" sz="1600" dirty="0">
                <a:solidFill>
                  <a:schemeClr val="bg1"/>
                </a:solidFill>
                <a:latin typeface="Century" panose="02040604050505020304" pitchFamily="18" charset="0"/>
              </a:rPr>
              <a:t> </a:t>
            </a:r>
            <a:r>
              <a:rPr lang="es-ES" sz="1600" dirty="0" smtClean="0">
                <a:solidFill>
                  <a:schemeClr val="bg1"/>
                </a:solidFill>
                <a:latin typeface="Century" panose="02040604050505020304" pitchFamily="18" charset="0"/>
              </a:rPr>
              <a:t>         </a:t>
            </a:r>
            <a:r>
              <a:rPr lang="es-ES" sz="1600" dirty="0" err="1" smtClean="0">
                <a:solidFill>
                  <a:schemeClr val="bg1"/>
                </a:solidFill>
                <a:latin typeface="Century" panose="02040604050505020304" pitchFamily="18" charset="0"/>
              </a:rPr>
              <a:t>cubes.SelectMany</a:t>
            </a:r>
            <a:r>
              <a:rPr lang="es-ES" sz="1600" dirty="0" smtClean="0">
                <a:solidFill>
                  <a:schemeClr val="bg1"/>
                </a:solidFill>
                <a:latin typeface="Century" panose="02040604050505020304" pitchFamily="18" charset="0"/>
              </a:rPr>
              <a:t>(c =&gt; </a:t>
            </a:r>
          </a:p>
          <a:p>
            <a:r>
              <a:rPr lang="es-ES" sz="1600" dirty="0" smtClean="0">
                <a:solidFill>
                  <a:schemeClr val="bg1"/>
                </a:solidFill>
                <a:latin typeface="Century" panose="02040604050505020304" pitchFamily="18" charset="0"/>
              </a:rPr>
              <a:t>                  </a:t>
            </a:r>
            <a:r>
              <a:rPr lang="es-ES" sz="1600" dirty="0" err="1" smtClean="0">
                <a:solidFill>
                  <a:schemeClr val="bg1"/>
                </a:solidFill>
                <a:latin typeface="Century" panose="02040604050505020304" pitchFamily="18" charset="0"/>
              </a:rPr>
              <a:t>c.spheres.Select</a:t>
            </a:r>
            <a:r>
              <a:rPr lang="es-ES" sz="1600" dirty="0" smtClean="0">
                <a:solidFill>
                  <a:schemeClr val="bg1"/>
                </a:solidFill>
                <a:latin typeface="Century" panose="02040604050505020304" pitchFamily="18" charset="0"/>
              </a:rPr>
              <a:t>(s =&gt; </a:t>
            </a:r>
            <a:r>
              <a:rPr lang="es-ES" sz="1600" dirty="0" err="1" smtClean="0">
                <a:solidFill>
                  <a:schemeClr val="bg1"/>
                </a:solidFill>
                <a:latin typeface="Century" panose="02040604050505020304" pitchFamily="18" charset="0"/>
              </a:rPr>
              <a:t>Tuple.Create</a:t>
            </a:r>
            <a:r>
              <a:rPr lang="es-ES" sz="1600" dirty="0" smtClean="0">
                <a:solidFill>
                  <a:schemeClr val="bg1"/>
                </a:solidFill>
                <a:latin typeface="Century" panose="02040604050505020304" pitchFamily="18" charset="0"/>
              </a:rPr>
              <a:t>(c, s)));</a:t>
            </a:r>
          </a:p>
          <a:p>
            <a:r>
              <a:rPr lang="es-ES" sz="1600" dirty="0">
                <a:solidFill>
                  <a:schemeClr val="bg1"/>
                </a:solidFill>
                <a:latin typeface="Century" panose="02040604050505020304" pitchFamily="18" charset="0"/>
              </a:rPr>
              <a:t> </a:t>
            </a:r>
            <a:r>
              <a:rPr lang="es-ES" sz="1600" dirty="0" smtClean="0">
                <a:solidFill>
                  <a:schemeClr val="bg1"/>
                </a:solidFill>
                <a:latin typeface="Century" panose="02040604050505020304" pitchFamily="18" charset="0"/>
              </a:rPr>
              <a:t>    }</a:t>
            </a:r>
          </a:p>
          <a:p>
            <a:r>
              <a:rPr lang="es-ES" sz="1600" dirty="0" smtClean="0">
                <a:solidFill>
                  <a:schemeClr val="bg1"/>
                </a:solidFill>
                <a:latin typeface="Century" panose="02040604050505020304" pitchFamily="18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858676" y="3889372"/>
            <a:ext cx="4791719" cy="7393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Shape 269"/>
          <p:cNvSpPr/>
          <p:nvPr/>
        </p:nvSpPr>
        <p:spPr>
          <a:xfrm>
            <a:off x="6275006" y="238540"/>
            <a:ext cx="5668718" cy="6410738"/>
          </a:xfrm>
          <a:prstGeom prst="roundRect">
            <a:avLst>
              <a:gd name="adj" fmla="val 5629"/>
            </a:avLst>
          </a:prstGeom>
          <a:solidFill>
            <a:srgbClr val="000000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25041" y="364999"/>
            <a:ext cx="568861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 smtClean="0">
                <a:solidFill>
                  <a:srgbClr val="47E9FF"/>
                </a:solidFill>
                <a:latin typeface="Century" panose="02040604050505020304" pitchFamily="18" charset="0"/>
              </a:rPr>
              <a:t>public</a:t>
            </a:r>
            <a:r>
              <a:rPr lang="es-ES" sz="1600" dirty="0" smtClean="0">
                <a:solidFill>
                  <a:srgbClr val="47E9FF"/>
                </a:solidFill>
                <a:latin typeface="Century" panose="02040604050505020304" pitchFamily="18" charset="0"/>
              </a:rPr>
              <a:t> </a:t>
            </a:r>
            <a:r>
              <a:rPr lang="es-ES" sz="1600" dirty="0" err="1" smtClean="0">
                <a:solidFill>
                  <a:srgbClr val="47E9FF"/>
                </a:solidFill>
                <a:latin typeface="Century" panose="02040604050505020304" pitchFamily="18" charset="0"/>
              </a:rPr>
              <a:t>class</a:t>
            </a:r>
            <a:r>
              <a:rPr lang="es-ES" sz="1600" dirty="0" smtClean="0">
                <a:solidFill>
                  <a:srgbClr val="47E9FF"/>
                </a:solidFill>
                <a:latin typeface="Century" panose="02040604050505020304" pitchFamily="18" charset="0"/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  <a:latin typeface="Century" panose="02040604050505020304" pitchFamily="18" charset="0"/>
              </a:rPr>
              <a:t>Enemy</a:t>
            </a:r>
            <a:endParaRPr lang="es-ES" sz="1600" dirty="0" smtClean="0">
              <a:solidFill>
                <a:schemeClr val="bg1"/>
              </a:solidFill>
              <a:latin typeface="Century" panose="02040604050505020304" pitchFamily="18" charset="0"/>
            </a:endParaRPr>
          </a:p>
          <a:p>
            <a:r>
              <a:rPr lang="es-ES" sz="1600" dirty="0" smtClean="0">
                <a:solidFill>
                  <a:schemeClr val="bg1"/>
                </a:solidFill>
                <a:latin typeface="Century" panose="02040604050505020304" pitchFamily="18" charset="0"/>
              </a:rPr>
              <a:t>{</a:t>
            </a:r>
          </a:p>
          <a:p>
            <a:r>
              <a:rPr lang="es-ES" sz="1600" dirty="0">
                <a:solidFill>
                  <a:schemeClr val="bg1"/>
                </a:solidFill>
                <a:latin typeface="Century" panose="02040604050505020304" pitchFamily="18" charset="0"/>
              </a:rPr>
              <a:t> </a:t>
            </a:r>
            <a:r>
              <a:rPr lang="es-ES" sz="1600" dirty="0" smtClean="0">
                <a:solidFill>
                  <a:schemeClr val="bg1"/>
                </a:solidFill>
                <a:latin typeface="Century" panose="02040604050505020304" pitchFamily="18" charset="0"/>
              </a:rPr>
              <a:t>    </a:t>
            </a:r>
            <a:r>
              <a:rPr lang="es-ES" sz="1600" dirty="0" err="1" smtClean="0">
                <a:solidFill>
                  <a:srgbClr val="47E9FF"/>
                </a:solidFill>
                <a:latin typeface="Century" panose="02040604050505020304" pitchFamily="18" charset="0"/>
              </a:rPr>
              <a:t>public</a:t>
            </a:r>
            <a:r>
              <a:rPr lang="es-ES" sz="1600" dirty="0" smtClean="0">
                <a:solidFill>
                  <a:srgbClr val="47E9FF"/>
                </a:solidFill>
                <a:latin typeface="Century" panose="02040604050505020304" pitchFamily="18" charset="0"/>
              </a:rPr>
              <a:t> </a:t>
            </a:r>
            <a:r>
              <a:rPr lang="es-ES" sz="1600" dirty="0" err="1" smtClean="0">
                <a:solidFill>
                  <a:srgbClr val="47E9FF"/>
                </a:solidFill>
                <a:latin typeface="Century" panose="02040604050505020304" pitchFamily="18" charset="0"/>
              </a:rPr>
              <a:t>float</a:t>
            </a:r>
            <a:r>
              <a:rPr lang="es-ES" sz="1600" dirty="0" smtClean="0">
                <a:solidFill>
                  <a:schemeClr val="bg1"/>
                </a:solidFill>
                <a:latin typeface="Century" panose="02040604050505020304" pitchFamily="18" charset="0"/>
              </a:rPr>
              <a:t> HP;</a:t>
            </a:r>
          </a:p>
          <a:p>
            <a:r>
              <a:rPr lang="es-ES" sz="1600" dirty="0" smtClean="0">
                <a:solidFill>
                  <a:schemeClr val="bg1"/>
                </a:solidFill>
                <a:latin typeface="Century" panose="02040604050505020304" pitchFamily="18" charset="0"/>
              </a:rPr>
              <a:t>     </a:t>
            </a:r>
            <a:r>
              <a:rPr lang="es-ES" sz="1600" dirty="0" err="1" smtClean="0">
                <a:solidFill>
                  <a:srgbClr val="47E9FF"/>
                </a:solidFill>
                <a:latin typeface="Century" panose="02040604050505020304" pitchFamily="18" charset="0"/>
              </a:rPr>
              <a:t>public</a:t>
            </a:r>
            <a:r>
              <a:rPr lang="es-ES" sz="1600" dirty="0" smtClean="0">
                <a:solidFill>
                  <a:schemeClr val="bg1"/>
                </a:solidFill>
                <a:latin typeface="Century" panose="02040604050505020304" pitchFamily="18" charset="0"/>
              </a:rPr>
              <a:t> </a:t>
            </a:r>
            <a:r>
              <a:rPr lang="es-ES" sz="1600" dirty="0" err="1" smtClean="0">
                <a:solidFill>
                  <a:srgbClr val="92D050"/>
                </a:solidFill>
                <a:latin typeface="Century" panose="02040604050505020304" pitchFamily="18" charset="0"/>
              </a:rPr>
              <a:t>Enemy</a:t>
            </a:r>
            <a:r>
              <a:rPr lang="es-ES" sz="1600" dirty="0" smtClean="0">
                <a:solidFill>
                  <a:schemeClr val="bg1"/>
                </a:solidFill>
                <a:latin typeface="Century" panose="02040604050505020304" pitchFamily="18" charset="0"/>
              </a:rPr>
              <a:t>[] </a:t>
            </a:r>
            <a:r>
              <a:rPr lang="es-ES" sz="1600" dirty="0" err="1" smtClean="0">
                <a:solidFill>
                  <a:schemeClr val="bg1"/>
                </a:solidFill>
                <a:latin typeface="Century" panose="02040604050505020304" pitchFamily="18" charset="0"/>
              </a:rPr>
              <a:t>minions</a:t>
            </a:r>
            <a:r>
              <a:rPr lang="es-ES" sz="1600" dirty="0" smtClean="0">
                <a:solidFill>
                  <a:schemeClr val="bg1"/>
                </a:solidFill>
                <a:latin typeface="Century" panose="02040604050505020304" pitchFamily="18" charset="0"/>
              </a:rPr>
              <a:t>;</a:t>
            </a:r>
          </a:p>
          <a:p>
            <a:r>
              <a:rPr lang="es-ES" sz="1600" dirty="0" smtClean="0">
                <a:solidFill>
                  <a:schemeClr val="bg1"/>
                </a:solidFill>
                <a:latin typeface="Century" panose="02040604050505020304" pitchFamily="18" charset="0"/>
              </a:rPr>
              <a:t>}</a:t>
            </a:r>
          </a:p>
          <a:p>
            <a:endParaRPr lang="es-ES" sz="1600" dirty="0">
              <a:solidFill>
                <a:schemeClr val="bg1"/>
              </a:solidFill>
              <a:latin typeface="Century" panose="02040604050505020304" pitchFamily="18" charset="0"/>
            </a:endParaRPr>
          </a:p>
          <a:p>
            <a:endParaRPr lang="es-ES" sz="1600" dirty="0" smtClean="0">
              <a:solidFill>
                <a:srgbClr val="47E9FF"/>
              </a:solidFill>
              <a:latin typeface="Century" panose="02040604050505020304" pitchFamily="18" charset="0"/>
            </a:endParaRPr>
          </a:p>
          <a:p>
            <a:r>
              <a:rPr lang="es-ES" sz="1600" dirty="0" err="1">
                <a:solidFill>
                  <a:srgbClr val="47E9FF"/>
                </a:solidFill>
                <a:latin typeface="Century" panose="02040604050505020304" pitchFamily="18" charset="0"/>
              </a:rPr>
              <a:t>p</a:t>
            </a:r>
            <a:r>
              <a:rPr lang="es-ES" sz="1600" dirty="0" err="1" smtClean="0">
                <a:solidFill>
                  <a:srgbClr val="47E9FF"/>
                </a:solidFill>
                <a:latin typeface="Century" panose="02040604050505020304" pitchFamily="18" charset="0"/>
              </a:rPr>
              <a:t>ublic</a:t>
            </a:r>
            <a:r>
              <a:rPr lang="es-ES" sz="1600" dirty="0" smtClean="0">
                <a:solidFill>
                  <a:srgbClr val="47E9FF"/>
                </a:solidFill>
                <a:latin typeface="Century" panose="02040604050505020304" pitchFamily="18" charset="0"/>
              </a:rPr>
              <a:t> </a:t>
            </a:r>
            <a:r>
              <a:rPr lang="es-ES" sz="1600" dirty="0" err="1" smtClean="0">
                <a:solidFill>
                  <a:srgbClr val="47E9FF"/>
                </a:solidFill>
                <a:latin typeface="Century" panose="02040604050505020304" pitchFamily="18" charset="0"/>
              </a:rPr>
              <a:t>class</a:t>
            </a:r>
            <a:r>
              <a:rPr lang="es-ES" sz="1600" dirty="0" smtClean="0">
                <a:solidFill>
                  <a:srgbClr val="47E9FF"/>
                </a:solidFill>
                <a:latin typeface="Century" panose="02040604050505020304" pitchFamily="18" charset="0"/>
              </a:rPr>
              <a:t> </a:t>
            </a:r>
            <a:r>
              <a:rPr lang="es-ES" sz="1600" dirty="0" smtClean="0">
                <a:solidFill>
                  <a:schemeClr val="bg1"/>
                </a:solidFill>
                <a:latin typeface="Century" panose="02040604050505020304" pitchFamily="18" charset="0"/>
              </a:rPr>
              <a:t>Test</a:t>
            </a:r>
          </a:p>
          <a:p>
            <a:r>
              <a:rPr lang="es-ES" sz="1600" dirty="0" smtClean="0">
                <a:solidFill>
                  <a:schemeClr val="bg1"/>
                </a:solidFill>
                <a:latin typeface="Century" panose="02040604050505020304" pitchFamily="18" charset="0"/>
              </a:rPr>
              <a:t>{</a:t>
            </a:r>
          </a:p>
          <a:p>
            <a:r>
              <a:rPr lang="es-ES" sz="1600" dirty="0" smtClean="0">
                <a:solidFill>
                  <a:schemeClr val="bg1"/>
                </a:solidFill>
                <a:latin typeface="Century" panose="02040604050505020304" pitchFamily="18" charset="0"/>
              </a:rPr>
              <a:t>     </a:t>
            </a:r>
            <a:r>
              <a:rPr lang="es-ES" sz="1600" dirty="0" err="1" smtClean="0">
                <a:solidFill>
                  <a:srgbClr val="47E9FF"/>
                </a:solidFill>
                <a:latin typeface="Century" panose="02040604050505020304" pitchFamily="18" charset="0"/>
              </a:rPr>
              <a:t>private</a:t>
            </a:r>
            <a:r>
              <a:rPr lang="es-ES" sz="1600" dirty="0" smtClean="0">
                <a:solidFill>
                  <a:srgbClr val="47E9FF"/>
                </a:solidFill>
                <a:latin typeface="Century" panose="02040604050505020304" pitchFamily="18" charset="0"/>
              </a:rPr>
              <a:t> </a:t>
            </a:r>
            <a:r>
              <a:rPr lang="es-ES" sz="1600" dirty="0" err="1" smtClean="0">
                <a:solidFill>
                  <a:srgbClr val="92D050"/>
                </a:solidFill>
                <a:latin typeface="Century" panose="02040604050505020304" pitchFamily="18" charset="0"/>
              </a:rPr>
              <a:t>List</a:t>
            </a:r>
            <a:r>
              <a:rPr lang="es-ES" sz="1600" dirty="0" smtClean="0">
                <a:solidFill>
                  <a:srgbClr val="92D050"/>
                </a:solidFill>
                <a:latin typeface="Century" panose="02040604050505020304" pitchFamily="18" charset="0"/>
              </a:rPr>
              <a:t>&lt;</a:t>
            </a:r>
            <a:r>
              <a:rPr lang="es-ES" sz="1600" dirty="0" err="1" smtClean="0">
                <a:solidFill>
                  <a:srgbClr val="FFFF00"/>
                </a:solidFill>
                <a:latin typeface="Century" panose="02040604050505020304" pitchFamily="18" charset="0"/>
              </a:rPr>
              <a:t>Enemy</a:t>
            </a:r>
            <a:r>
              <a:rPr lang="es-ES" sz="1600" dirty="0" smtClean="0">
                <a:solidFill>
                  <a:srgbClr val="92D050"/>
                </a:solidFill>
                <a:latin typeface="Century" panose="02040604050505020304" pitchFamily="18" charset="0"/>
              </a:rPr>
              <a:t>&gt;</a:t>
            </a:r>
            <a:r>
              <a:rPr lang="es-ES" sz="1600" dirty="0" smtClean="0">
                <a:solidFill>
                  <a:srgbClr val="47E9FF"/>
                </a:solidFill>
                <a:latin typeface="Century" panose="02040604050505020304" pitchFamily="18" charset="0"/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  <a:latin typeface="Century" panose="02040604050505020304" pitchFamily="18" charset="0"/>
              </a:rPr>
              <a:t>ens</a:t>
            </a:r>
            <a:r>
              <a:rPr lang="es-ES" sz="1600" dirty="0" smtClean="0">
                <a:solidFill>
                  <a:schemeClr val="bg1"/>
                </a:solidFill>
                <a:latin typeface="Century" panose="02040604050505020304" pitchFamily="18" charset="0"/>
              </a:rPr>
              <a:t>;</a:t>
            </a:r>
          </a:p>
          <a:p>
            <a:r>
              <a:rPr lang="es-ES" sz="1600" dirty="0">
                <a:solidFill>
                  <a:schemeClr val="bg1"/>
                </a:solidFill>
                <a:latin typeface="Century" panose="02040604050505020304" pitchFamily="18" charset="0"/>
              </a:rPr>
              <a:t> </a:t>
            </a:r>
            <a:r>
              <a:rPr lang="es-ES" sz="1600" dirty="0" smtClean="0">
                <a:solidFill>
                  <a:schemeClr val="bg1"/>
                </a:solidFill>
                <a:latin typeface="Century" panose="02040604050505020304" pitchFamily="18" charset="0"/>
              </a:rPr>
              <a:t>    </a:t>
            </a:r>
            <a:r>
              <a:rPr lang="es-ES" sz="1600" dirty="0" err="1" smtClean="0">
                <a:solidFill>
                  <a:srgbClr val="47E9FF"/>
                </a:solidFill>
                <a:latin typeface="Century" panose="02040604050505020304" pitchFamily="18" charset="0"/>
              </a:rPr>
              <a:t>public</a:t>
            </a:r>
            <a:r>
              <a:rPr lang="es-ES" sz="1600" dirty="0" smtClean="0">
                <a:solidFill>
                  <a:srgbClr val="47E9FF"/>
                </a:solidFill>
                <a:latin typeface="Century" panose="02040604050505020304" pitchFamily="18" charset="0"/>
              </a:rPr>
              <a:t> </a:t>
            </a:r>
            <a:r>
              <a:rPr lang="es-ES" sz="1600" dirty="0" err="1" smtClean="0">
                <a:solidFill>
                  <a:srgbClr val="47E9FF"/>
                </a:solidFill>
                <a:latin typeface="Century" panose="02040604050505020304" pitchFamily="18" charset="0"/>
              </a:rPr>
              <a:t>void</a:t>
            </a:r>
            <a:r>
              <a:rPr lang="es-ES" sz="1600" dirty="0" smtClean="0">
                <a:solidFill>
                  <a:srgbClr val="47E9FF"/>
                </a:solidFill>
                <a:latin typeface="Century" panose="02040604050505020304" pitchFamily="18" charset="0"/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  <a:latin typeface="Century" panose="02040604050505020304" pitchFamily="18" charset="0"/>
              </a:rPr>
              <a:t>Example</a:t>
            </a:r>
            <a:r>
              <a:rPr lang="es-ES" sz="1600" dirty="0" smtClean="0">
                <a:solidFill>
                  <a:schemeClr val="bg1"/>
                </a:solidFill>
                <a:latin typeface="Century" panose="02040604050505020304" pitchFamily="18" charset="0"/>
              </a:rPr>
              <a:t>()</a:t>
            </a:r>
          </a:p>
          <a:p>
            <a:r>
              <a:rPr lang="es-ES" sz="1600" dirty="0">
                <a:solidFill>
                  <a:schemeClr val="bg1"/>
                </a:solidFill>
                <a:latin typeface="Century" panose="02040604050505020304" pitchFamily="18" charset="0"/>
              </a:rPr>
              <a:t> </a:t>
            </a:r>
            <a:r>
              <a:rPr lang="es-ES" sz="1600" dirty="0" smtClean="0">
                <a:solidFill>
                  <a:schemeClr val="bg1"/>
                </a:solidFill>
                <a:latin typeface="Century" panose="02040604050505020304" pitchFamily="18" charset="0"/>
              </a:rPr>
              <a:t>    {</a:t>
            </a:r>
          </a:p>
          <a:p>
            <a:r>
              <a:rPr lang="es-ES" sz="1600" dirty="0">
                <a:solidFill>
                  <a:schemeClr val="bg2">
                    <a:lumMod val="50000"/>
                    <a:lumOff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s-ES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Century" panose="02040604050505020304" pitchFamily="18" charset="0"/>
              </a:rPr>
              <a:t>         //Conseguir una colección con los 10 primeros </a:t>
            </a:r>
            <a:r>
              <a:rPr lang="es-ES" sz="16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Century" panose="02040604050505020304" pitchFamily="18" charset="0"/>
              </a:rPr>
              <a:t>minions</a:t>
            </a:r>
            <a:r>
              <a:rPr lang="es-ES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Century" panose="02040604050505020304" pitchFamily="18" charset="0"/>
              </a:rPr>
              <a:t> de cada enemigo cuya HP sea &lt; al 25% del padre</a:t>
            </a:r>
          </a:p>
          <a:p>
            <a:endParaRPr lang="es-ES" sz="1600" dirty="0">
              <a:solidFill>
                <a:schemeClr val="bg1"/>
              </a:solidFill>
              <a:latin typeface="Century" panose="02040604050505020304" pitchFamily="18" charset="0"/>
            </a:endParaRPr>
          </a:p>
          <a:p>
            <a:r>
              <a:rPr lang="es-ES" sz="1600" dirty="0">
                <a:solidFill>
                  <a:schemeClr val="bg1"/>
                </a:solidFill>
                <a:latin typeface="Century" panose="02040604050505020304" pitchFamily="18" charset="0"/>
              </a:rPr>
              <a:t> </a:t>
            </a:r>
            <a:r>
              <a:rPr lang="es-ES" sz="1600" dirty="0" smtClean="0">
                <a:solidFill>
                  <a:schemeClr val="bg1"/>
                </a:solidFill>
                <a:latin typeface="Century" panose="02040604050505020304" pitchFamily="18" charset="0"/>
              </a:rPr>
              <a:t>         </a:t>
            </a:r>
            <a:r>
              <a:rPr lang="es-ES" sz="1600" dirty="0" err="1" smtClean="0">
                <a:solidFill>
                  <a:schemeClr val="bg1"/>
                </a:solidFill>
                <a:latin typeface="Century" panose="02040604050505020304" pitchFamily="18" charset="0"/>
              </a:rPr>
              <a:t>ens.SelectMany</a:t>
            </a:r>
            <a:r>
              <a:rPr lang="es-ES" sz="1600" dirty="0" smtClean="0">
                <a:solidFill>
                  <a:schemeClr val="bg1"/>
                </a:solidFill>
                <a:latin typeface="Century" panose="02040604050505020304" pitchFamily="18" charset="0"/>
              </a:rPr>
              <a:t>(c =&gt; </a:t>
            </a:r>
          </a:p>
          <a:p>
            <a:r>
              <a:rPr lang="es-ES" sz="1600" dirty="0" err="1" smtClean="0">
                <a:solidFill>
                  <a:schemeClr val="bg1"/>
                </a:solidFill>
                <a:latin typeface="Century" panose="02040604050505020304" pitchFamily="18" charset="0"/>
              </a:rPr>
              <a:t>c.minions.Where</a:t>
            </a:r>
            <a:r>
              <a:rPr lang="es-ES" sz="1600" dirty="0" smtClean="0">
                <a:solidFill>
                  <a:schemeClr val="bg1"/>
                </a:solidFill>
                <a:latin typeface="Century" panose="02040604050505020304" pitchFamily="18" charset="0"/>
              </a:rPr>
              <a:t>(x =&gt; </a:t>
            </a:r>
            <a:r>
              <a:rPr lang="es-ES" sz="1600" dirty="0" err="1" smtClean="0">
                <a:solidFill>
                  <a:schemeClr val="bg1"/>
                </a:solidFill>
                <a:latin typeface="Century" panose="02040604050505020304" pitchFamily="18" charset="0"/>
              </a:rPr>
              <a:t>x.HP</a:t>
            </a:r>
            <a:r>
              <a:rPr lang="es-ES" sz="1600" dirty="0" smtClean="0">
                <a:solidFill>
                  <a:schemeClr val="bg1"/>
                </a:solidFill>
                <a:latin typeface="Century" panose="02040604050505020304" pitchFamily="18" charset="0"/>
              </a:rPr>
              <a:t> &lt; (</a:t>
            </a:r>
            <a:r>
              <a:rPr lang="es-ES" sz="1600" dirty="0" err="1" smtClean="0">
                <a:solidFill>
                  <a:schemeClr val="bg1"/>
                </a:solidFill>
                <a:latin typeface="Century" panose="02040604050505020304" pitchFamily="18" charset="0"/>
              </a:rPr>
              <a:t>c.HP</a:t>
            </a:r>
            <a:r>
              <a:rPr lang="es-ES" sz="1600" dirty="0" smtClean="0">
                <a:solidFill>
                  <a:schemeClr val="bg1"/>
                </a:solidFill>
                <a:latin typeface="Century" panose="02040604050505020304" pitchFamily="18" charset="0"/>
              </a:rPr>
              <a:t> * 0,25f) ).</a:t>
            </a:r>
            <a:r>
              <a:rPr lang="es-ES" sz="1600" dirty="0" err="1" smtClean="0">
                <a:solidFill>
                  <a:schemeClr val="bg1"/>
                </a:solidFill>
                <a:latin typeface="Century" panose="02040604050505020304" pitchFamily="18" charset="0"/>
              </a:rPr>
              <a:t>Take</a:t>
            </a:r>
            <a:r>
              <a:rPr lang="es-ES" sz="1600" dirty="0" smtClean="0">
                <a:solidFill>
                  <a:schemeClr val="bg1"/>
                </a:solidFill>
                <a:latin typeface="Century" panose="02040604050505020304" pitchFamily="18" charset="0"/>
              </a:rPr>
              <a:t>(10) );</a:t>
            </a:r>
          </a:p>
          <a:p>
            <a:endParaRPr lang="es-ES" sz="1600" dirty="0" smtClean="0">
              <a:solidFill>
                <a:schemeClr val="bg1"/>
              </a:solidFill>
              <a:latin typeface="Century" panose="02040604050505020304" pitchFamily="18" charset="0"/>
            </a:endParaRPr>
          </a:p>
          <a:p>
            <a:r>
              <a:rPr lang="es-ES" sz="1600" dirty="0">
                <a:solidFill>
                  <a:schemeClr val="bg1"/>
                </a:solidFill>
                <a:latin typeface="Century" panose="02040604050505020304" pitchFamily="18" charset="0"/>
              </a:rPr>
              <a:t> </a:t>
            </a:r>
            <a:r>
              <a:rPr lang="es-ES" sz="1600" dirty="0" smtClean="0">
                <a:solidFill>
                  <a:schemeClr val="bg1"/>
                </a:solidFill>
                <a:latin typeface="Century" panose="02040604050505020304" pitchFamily="18" charset="0"/>
              </a:rPr>
              <a:t>    }</a:t>
            </a:r>
          </a:p>
          <a:p>
            <a:r>
              <a:rPr lang="es-ES" sz="1600" dirty="0" smtClean="0">
                <a:solidFill>
                  <a:schemeClr val="bg1"/>
                </a:solidFill>
                <a:latin typeface="Century" panose="02040604050505020304" pitchFamily="18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6325041" y="3889372"/>
            <a:ext cx="5396789" cy="7393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12504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36" y="362659"/>
            <a:ext cx="5867400" cy="39147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2836" y="2996119"/>
            <a:ext cx="5867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600" dirty="0" smtClean="0">
                <a:solidFill>
                  <a:schemeClr val="bg1"/>
                </a:solidFill>
              </a:rPr>
              <a:t>I’M BACK.</a:t>
            </a:r>
            <a:endParaRPr lang="es-AR" sz="66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1434" y="476654"/>
            <a:ext cx="4226708" cy="489301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853619" y="5152417"/>
            <a:ext cx="5867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600" dirty="0" err="1" smtClean="0">
                <a:solidFill>
                  <a:srgbClr val="9966FF"/>
                </a:solidFill>
              </a:rPr>
              <a:t>With</a:t>
            </a:r>
            <a:r>
              <a:rPr lang="es-ES" sz="6600" dirty="0" smtClean="0">
                <a:solidFill>
                  <a:srgbClr val="9966FF"/>
                </a:solidFill>
              </a:rPr>
              <a:t> </a:t>
            </a:r>
            <a:r>
              <a:rPr lang="es-ES" sz="6600" dirty="0" err="1" smtClean="0">
                <a:solidFill>
                  <a:srgbClr val="9966FF"/>
                </a:solidFill>
              </a:rPr>
              <a:t>friends</a:t>
            </a:r>
            <a:r>
              <a:rPr lang="es-ES" sz="6600" dirty="0" smtClean="0">
                <a:solidFill>
                  <a:srgbClr val="9966FF"/>
                </a:solidFill>
              </a:rPr>
              <a:t>!</a:t>
            </a:r>
            <a:endParaRPr lang="es-AR" sz="6600" dirty="0">
              <a:solidFill>
                <a:srgbClr val="99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208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961" y="1705088"/>
            <a:ext cx="1658469" cy="131262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9397" y="1154955"/>
            <a:ext cx="1658469" cy="1312627"/>
          </a:xfrm>
          <a:prstGeom prst="rect">
            <a:avLst/>
          </a:prstGeom>
        </p:spPr>
      </p:pic>
      <p:sp>
        <p:nvSpPr>
          <p:cNvPr id="158" name="Shape 158"/>
          <p:cNvSpPr txBox="1"/>
          <p:nvPr/>
        </p:nvSpPr>
        <p:spPr>
          <a:xfrm>
            <a:off x="155611" y="145090"/>
            <a:ext cx="3793819" cy="36000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Inteligencia Artificial II - Dazza, Emilio Esteban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84604" y="3647873"/>
            <a:ext cx="807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bg1"/>
                </a:solidFill>
              </a:rPr>
              <a:t>0</a:t>
            </a:r>
            <a:endParaRPr lang="es-AR" sz="36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847866" y="1904443"/>
            <a:ext cx="807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solidFill>
                  <a:schemeClr val="bg1"/>
                </a:solidFill>
              </a:rPr>
              <a:t>1</a:t>
            </a:r>
            <a:endParaRPr lang="es-AR" sz="36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59621" y="325093"/>
            <a:ext cx="807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bg1"/>
                </a:solidFill>
              </a:rPr>
              <a:t>2</a:t>
            </a:r>
            <a:endParaRPr lang="es-AR" sz="36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30230" y="1258112"/>
            <a:ext cx="807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22315" y="3971038"/>
            <a:ext cx="807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solidFill>
                  <a:schemeClr val="bg1"/>
                </a:solidFill>
              </a:rPr>
              <a:t>4</a:t>
            </a:r>
            <a:endParaRPr lang="es-ES" sz="3600" dirty="0" smtClean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7830766" y="5029200"/>
            <a:ext cx="2431915" cy="2042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519481" y="2944238"/>
            <a:ext cx="1669916" cy="11316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044120" y="1759617"/>
            <a:ext cx="51880" cy="19758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898843" y="2944238"/>
            <a:ext cx="1866089" cy="11997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120630" y="5233481"/>
            <a:ext cx="2406785" cy="2150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091" y="4502922"/>
            <a:ext cx="1574603" cy="16761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3831887" y="2747519"/>
            <a:ext cx="1751790" cy="196066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6532933" y="3219855"/>
            <a:ext cx="2656464" cy="159435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6624891" y="4708187"/>
            <a:ext cx="3393740" cy="49410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6193025" y="1904443"/>
            <a:ext cx="121441" cy="256728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2235615" y="4955238"/>
            <a:ext cx="3455144" cy="43460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6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3" grpId="0"/>
      <p:bldP spid="14" grpId="0"/>
      <p:bldP spid="1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121" y="1818330"/>
            <a:ext cx="858359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 err="1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s-ES" sz="1600" dirty="0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 err="1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s-ES" sz="1600" dirty="0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EnemyManager</a:t>
            </a:r>
            <a:endParaRPr lang="es-ES" sz="1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E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just"/>
            <a:r>
              <a:rPr lang="es-E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ES" sz="1600" dirty="0" err="1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s-E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EnemySpawner</a:t>
            </a:r>
            <a:r>
              <a:rPr lang="es-E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  <a:r>
              <a:rPr lang="es-E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spawnPoints</a:t>
            </a:r>
            <a:r>
              <a:rPr lang="es-E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es-E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ES" sz="1600" dirty="0" err="1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s-E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IEnumerable</a:t>
            </a:r>
            <a:r>
              <a:rPr lang="es-ES" sz="1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s-ES" sz="1600" dirty="0" err="1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Enemy</a:t>
            </a:r>
            <a:r>
              <a:rPr lang="es-ES" sz="1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s-E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spawned</a:t>
            </a:r>
            <a:r>
              <a:rPr lang="es-E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es-E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ES" sz="1600" dirty="0" err="1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s-E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 err="1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</a:t>
            </a:r>
            <a:r>
              <a:rPr lang="es-E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playerPos</a:t>
            </a:r>
            <a:r>
              <a:rPr lang="es-E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es-E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algn="just"/>
            <a:r>
              <a:rPr lang="es-E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ES" sz="1600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s-ES" sz="1600" dirty="0" err="1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Spawn</a:t>
            </a:r>
            <a:r>
              <a:rPr lang="es-ES" sz="1600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mapaches. Solo puede haber 1, tanto en juego como en producción. Solo pueden </a:t>
            </a:r>
            <a:r>
              <a:rPr lang="es-ES" sz="1600" dirty="0" err="1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spawnear</a:t>
            </a:r>
            <a:r>
              <a:rPr lang="es-ES" sz="1600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puntos específicos</a:t>
            </a:r>
          </a:p>
          <a:p>
            <a:pPr algn="just"/>
            <a:r>
              <a:rPr lang="es-ES" sz="1600" dirty="0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s-ES" sz="1600" dirty="0" err="1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s-E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EnemySpawner</a:t>
            </a:r>
            <a:r>
              <a:rPr lang="es-E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SelectRandomSpawnPoint</a:t>
            </a:r>
            <a:r>
              <a:rPr lang="es-E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algn="just"/>
            <a:r>
              <a:rPr lang="es-E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{</a:t>
            </a:r>
          </a:p>
          <a:p>
            <a:pPr algn="just"/>
            <a:endParaRPr lang="es-E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ES" sz="1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ES" sz="1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E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ES" sz="1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E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E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  <a:endParaRPr lang="es-E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E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9121" y="4343134"/>
            <a:ext cx="11112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s-ES" sz="1600" dirty="0" err="1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s-E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s-E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spawned.OfType</a:t>
            </a:r>
            <a:r>
              <a:rPr lang="es-E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s-ES" sz="1600" dirty="0" err="1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Racoon</a:t>
            </a:r>
            <a:r>
              <a:rPr lang="es-E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&gt;().</a:t>
            </a:r>
            <a:r>
              <a:rPr lang="es-E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r>
              <a:rPr lang="es-E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s-E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spawnPoints.SelectMany</a:t>
            </a:r>
            <a:r>
              <a:rPr lang="es-E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 =&gt; </a:t>
            </a:r>
            <a:r>
              <a:rPr lang="es-E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x.InLine.OfType</a:t>
            </a:r>
            <a:r>
              <a:rPr lang="es-E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s-ES" sz="1600" dirty="0" err="1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Racoon</a:t>
            </a:r>
            <a:r>
              <a:rPr lang="es-E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&gt;() ).</a:t>
            </a:r>
            <a:r>
              <a:rPr lang="es-E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es-E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) )</a:t>
            </a:r>
          </a:p>
          <a:p>
            <a:pPr algn="just"/>
            <a:r>
              <a:rPr lang="es-E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s-ES" sz="1600" dirty="0" err="1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s-ES" sz="1600" dirty="0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 err="1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endParaRPr lang="es-ES" sz="1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075906" y="233464"/>
            <a:ext cx="2733473" cy="304698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s-ES" sz="1600" dirty="0" err="1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s-ES" sz="1600" dirty="0" err="1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ublic</a:t>
            </a:r>
            <a:r>
              <a:rPr lang="es-ES" sz="1600" dirty="0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 err="1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s-ES" sz="1600" dirty="0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EnemySpawner</a:t>
            </a:r>
            <a:endParaRPr lang="es-ES" sz="1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s-E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s-ES" sz="1600" dirty="0" err="1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s-ES" sz="1600" dirty="0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 err="1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es-ES" sz="1600" dirty="0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RacoonAllowed</a:t>
            </a:r>
            <a:r>
              <a:rPr lang="es-E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s-E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{ </a:t>
            </a:r>
            <a:r>
              <a:rPr lang="es-ES" sz="1600" dirty="0" err="1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s-ES" sz="1600" dirty="0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s-ES" sz="1600" dirty="0" err="1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s-ES" sz="1600" dirty="0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set</a:t>
            </a:r>
            <a:r>
              <a:rPr lang="es-E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</a:p>
          <a:p>
            <a:r>
              <a:rPr lang="es-E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s-ES" sz="1600" dirty="0" err="1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s-E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s-ES" sz="1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s-ES" sz="1600" dirty="0" err="1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Enemy</a:t>
            </a:r>
            <a:r>
              <a:rPr lang="es-ES" sz="1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s-E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InLine</a:t>
            </a:r>
            <a:r>
              <a:rPr lang="es-E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s-E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s-E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600" dirty="0" err="1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s-ES" sz="1600" dirty="0" err="1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ublic</a:t>
            </a:r>
            <a:r>
              <a:rPr lang="es-ES" sz="1600" dirty="0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 err="1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s-ES" sz="1600" dirty="0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Racoon</a:t>
            </a:r>
            <a:r>
              <a:rPr lang="es-E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s-ES" sz="1600" dirty="0" err="1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Enemy</a:t>
            </a:r>
            <a:endParaRPr lang="es-ES" sz="1600" dirty="0" smtClean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s-E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ES" sz="1600" dirty="0" err="1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s-E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EnemySpawner</a:t>
            </a:r>
            <a:r>
              <a:rPr lang="es-E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     </a:t>
            </a:r>
            <a:r>
              <a:rPr lang="es-E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spawnedFrom</a:t>
            </a:r>
            <a:r>
              <a:rPr lang="es-E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s-E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s-AR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9121" y="5081798"/>
            <a:ext cx="11112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s-ES" sz="1600" dirty="0" err="1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s-ES" sz="1600" dirty="0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canSpawn</a:t>
            </a:r>
            <a:r>
              <a:rPr lang="es-E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s-E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spawnPoints.Where</a:t>
            </a:r>
            <a:r>
              <a:rPr lang="es-E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 =&gt; </a:t>
            </a:r>
            <a:r>
              <a:rPr lang="es-E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x.RacoonAllowed</a:t>
            </a:r>
            <a:r>
              <a:rPr lang="es-E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s-ES" sz="1600" dirty="0" smtClean="0">
              <a:solidFill>
                <a:srgbClr val="47E9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E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s-ES" sz="1600" dirty="0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 err="1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s-ES" sz="1600" dirty="0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canSpawn</a:t>
            </a:r>
            <a:r>
              <a:rPr lang="es-E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s-E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Skip</a:t>
            </a:r>
            <a:r>
              <a:rPr lang="es-E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s-ES" sz="1600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es-E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.Range</a:t>
            </a:r>
            <a:r>
              <a:rPr lang="es-E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s-ES" sz="1600" dirty="0" smtClean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s-E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canSpawn</a:t>
            </a:r>
            <a:r>
              <a:rPr lang="es-E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s-E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es-E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s-E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s-E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FirstOrDefault</a:t>
            </a:r>
            <a:r>
              <a:rPr lang="es-E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07012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121" y="1818330"/>
            <a:ext cx="1016920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 err="1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s-ES" sz="1600" dirty="0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 err="1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s-ES" sz="1600" dirty="0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EnemyManager</a:t>
            </a:r>
            <a:endParaRPr lang="es-ES" sz="1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E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just"/>
            <a:r>
              <a:rPr lang="es-E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ES" sz="1600" dirty="0" err="1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s-E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EnemySpawner</a:t>
            </a:r>
            <a:r>
              <a:rPr lang="es-E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  <a:r>
              <a:rPr lang="es-E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spawnPoints</a:t>
            </a:r>
            <a:r>
              <a:rPr lang="es-E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es-E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ES" sz="1600" dirty="0" err="1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s-E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IEnumerable</a:t>
            </a:r>
            <a:r>
              <a:rPr lang="es-ES" sz="1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s-ES" sz="1600" dirty="0" err="1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Enemy</a:t>
            </a:r>
            <a:r>
              <a:rPr lang="es-ES" sz="1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s-E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spawned</a:t>
            </a:r>
            <a:r>
              <a:rPr lang="es-E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es-E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ES" sz="1600" dirty="0" err="1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s-E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 err="1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</a:t>
            </a:r>
            <a:r>
              <a:rPr lang="es-E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playerPos</a:t>
            </a:r>
            <a:r>
              <a:rPr lang="es-E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es-E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algn="just"/>
            <a:r>
              <a:rPr lang="es-ES" sz="16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//Selecciona el punto al cual escapará el primer mapache. Diferente al usado para el </a:t>
            </a:r>
            <a:r>
              <a:rPr lang="es-ES" sz="1600" dirty="0" err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spawn</a:t>
            </a:r>
            <a:r>
              <a:rPr lang="es-ES" sz="16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s-E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s-ES" sz="1600" dirty="0" err="1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s-E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EnemySpawner</a:t>
            </a:r>
            <a:r>
              <a:rPr lang="es-E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RunAway</a:t>
            </a:r>
            <a:r>
              <a:rPr lang="es-E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algn="just"/>
            <a:r>
              <a:rPr lang="es-E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s-E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just"/>
            <a:endParaRPr lang="es-E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ES" sz="1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E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ES" sz="1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ES" sz="1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E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E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s-E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just"/>
            <a:r>
              <a:rPr lang="es-E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4687" y="4016408"/>
            <a:ext cx="11112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 err="1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s-E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currentRc</a:t>
            </a:r>
            <a:r>
              <a:rPr lang="es-E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s-E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spawned.OfType</a:t>
            </a:r>
            <a:r>
              <a:rPr lang="es-E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s-ES" sz="1600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Racoon</a:t>
            </a:r>
            <a:r>
              <a:rPr lang="es-E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&gt;().</a:t>
            </a:r>
            <a:r>
              <a:rPr lang="es-E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FirstOrDefault</a:t>
            </a:r>
            <a:r>
              <a:rPr lang="es-E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algn="just"/>
            <a:r>
              <a:rPr lang="es-E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 err="1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s-ES" sz="1600" dirty="0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currentRc</a:t>
            </a:r>
            <a:r>
              <a:rPr lang="es-E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 </a:t>
            </a:r>
            <a:r>
              <a:rPr lang="es-ES" sz="1600" dirty="0" err="1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s-E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s-ES" sz="1600" dirty="0" err="1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s-ES" sz="1600" dirty="0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 err="1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s-E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s-E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075906" y="233464"/>
            <a:ext cx="2733473" cy="304698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s-ES" sz="1600" dirty="0" err="1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s-ES" sz="1600" dirty="0" err="1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ublic</a:t>
            </a:r>
            <a:r>
              <a:rPr lang="es-ES" sz="1600" dirty="0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 err="1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s-ES" sz="1600" dirty="0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EnemySpawner</a:t>
            </a:r>
            <a:endParaRPr lang="es-ES" sz="1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s-E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s-ES" sz="1600" dirty="0" err="1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s-ES" sz="1600" dirty="0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 err="1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es-ES" sz="1600" dirty="0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RacoonAllowed</a:t>
            </a:r>
            <a:r>
              <a:rPr lang="es-E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s-E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{ </a:t>
            </a:r>
            <a:r>
              <a:rPr lang="es-ES" sz="1600" dirty="0" err="1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s-ES" sz="1600" dirty="0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s-ES" sz="1600" dirty="0" err="1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s-ES" sz="1600" dirty="0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set</a:t>
            </a:r>
            <a:r>
              <a:rPr lang="es-E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</a:p>
          <a:p>
            <a:r>
              <a:rPr lang="es-E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s-ES" sz="1600" dirty="0" err="1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s-E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s-ES" sz="1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s-ES" sz="1600" dirty="0" err="1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Enemy</a:t>
            </a:r>
            <a:r>
              <a:rPr lang="es-ES" sz="1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s-E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InLine</a:t>
            </a:r>
            <a:r>
              <a:rPr lang="es-E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s-E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s-E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600" dirty="0" err="1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s-ES" sz="1600" dirty="0" err="1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ublic</a:t>
            </a:r>
            <a:r>
              <a:rPr lang="es-ES" sz="1600" dirty="0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 err="1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s-ES" sz="1600" dirty="0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Racoon</a:t>
            </a:r>
            <a:r>
              <a:rPr lang="es-E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s-ES" sz="1600" dirty="0" err="1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Enemy</a:t>
            </a:r>
            <a:r>
              <a:rPr lang="es-E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s-E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s-E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ES" sz="1600" dirty="0" err="1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s-E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EnemySpawner</a:t>
            </a:r>
            <a:r>
              <a:rPr lang="es-E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     </a:t>
            </a:r>
            <a:r>
              <a:rPr lang="es-E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spawnedFrom</a:t>
            </a:r>
            <a:r>
              <a:rPr lang="es-E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s-E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s-AR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4687" y="4752787"/>
            <a:ext cx="11112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 err="1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s-E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canSpawn</a:t>
            </a:r>
            <a:r>
              <a:rPr lang="es-E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s-E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spawnPoints.Where</a:t>
            </a:r>
            <a:r>
              <a:rPr lang="es-E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 =&gt; x != </a:t>
            </a:r>
            <a:r>
              <a:rPr lang="es-E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currentRc.spawnedFrom</a:t>
            </a:r>
            <a:r>
              <a:rPr lang="es-E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algn="just"/>
            <a:r>
              <a:rPr lang="es-ES" sz="1600" dirty="0" err="1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s-ES" sz="1600" dirty="0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canSpawn</a:t>
            </a:r>
            <a:r>
              <a:rPr lang="es-E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r>
              <a:rPr lang="es-E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Skip</a:t>
            </a:r>
            <a:r>
              <a:rPr lang="es-E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s-ES" sz="1600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es-E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.Range</a:t>
            </a:r>
            <a:r>
              <a:rPr lang="es-E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s-ES" sz="16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s-E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canSpawn</a:t>
            </a:r>
            <a:r>
              <a:rPr lang="es-E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r>
              <a:rPr lang="es-E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es-E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).</a:t>
            </a:r>
            <a:r>
              <a:rPr lang="es-E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s-E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s-ES" sz="1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518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/>
        </p:nvSpPr>
        <p:spPr>
          <a:xfrm>
            <a:off x="155611" y="145090"/>
            <a:ext cx="9440034" cy="36000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Inteligencia Artificial II - Dazza, Emilio Esteban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4687" y="2041233"/>
            <a:ext cx="10668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 tengo una colección de </a:t>
            </a:r>
            <a:r>
              <a:rPr lang="es-ES" sz="28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IEnumerable</a:t>
            </a:r>
            <a:r>
              <a:rPr lang="es-ES" sz="2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s-ES" sz="2800" dirty="0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s-ES" sz="2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s-E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y quiero filtrar y castear todos aquellos que sean del tipo </a:t>
            </a:r>
            <a:r>
              <a:rPr lang="es-ES" sz="2800" dirty="0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s-E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¿como hago?</a:t>
            </a:r>
            <a:endParaRPr lang="es-AR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0195" y="3980190"/>
            <a:ext cx="113327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Solución posible</a:t>
            </a:r>
          </a:p>
          <a:p>
            <a:endParaRPr lang="es-E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24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IEnumerable</a:t>
            </a:r>
            <a:r>
              <a:rPr lang="es-E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s-ES" sz="2400" dirty="0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s-E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colFiltrada</a:t>
            </a:r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s-E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miCol.Where</a:t>
            </a:r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 =&gt; x </a:t>
            </a:r>
            <a:r>
              <a:rPr lang="es-ES" sz="2400" dirty="0" err="1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s-E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 =&gt; x as </a:t>
            </a:r>
            <a:r>
              <a:rPr lang="es-ES" sz="2400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00641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ctrTitle"/>
          </p:nvPr>
        </p:nvSpPr>
        <p:spPr>
          <a:xfrm>
            <a:off x="1370693" y="505097"/>
            <a:ext cx="9440034" cy="93652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Lustria"/>
              <a:buNone/>
            </a:pPr>
            <a:r>
              <a:rPr lang="es-ES" sz="5400" b="0" i="0" u="none" strike="noStrike" cap="none" dirty="0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.</a:t>
            </a:r>
            <a:r>
              <a:rPr lang="es-ES" sz="5400" b="0" i="0" u="none" strike="noStrike" cap="none" dirty="0" err="1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OfType</a:t>
            </a:r>
            <a:r>
              <a:rPr lang="es-ES" sz="5400" b="0" i="0" u="none" strike="noStrike" cap="none" dirty="0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&lt;T&gt;()</a:t>
            </a:r>
            <a:endParaRPr sz="5400" b="1" i="0" u="none" strike="noStrike" cap="none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158" name="Shape 158"/>
          <p:cNvSpPr txBox="1"/>
          <p:nvPr/>
        </p:nvSpPr>
        <p:spPr>
          <a:xfrm>
            <a:off x="155611" y="145090"/>
            <a:ext cx="9440034" cy="36000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Inteligencia Artificial II - Dazza, Emilio Esteban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6057" y="2713241"/>
            <a:ext cx="106331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Castea y filtra de entre la colección de </a:t>
            </a:r>
            <a:r>
              <a:rPr lang="es-ES" sz="2400" dirty="0" err="1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todos los que sean de </a:t>
            </a:r>
            <a:r>
              <a:rPr lang="es-ES" sz="2400" dirty="0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endParaRPr lang="es-ES" sz="2400" dirty="0">
              <a:solidFill>
                <a:srgbClr val="47E9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24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IEnumerable</a:t>
            </a:r>
            <a:r>
              <a:rPr lang="es-E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s-ES" sz="2400" dirty="0" err="1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Game</a:t>
            </a:r>
            <a:r>
              <a:rPr lang="es-E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s-E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misJuegosDeSteam</a:t>
            </a:r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s-E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24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IEnumerable</a:t>
            </a:r>
            <a:r>
              <a:rPr lang="es-E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s-ES" sz="2400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RPG</a:t>
            </a:r>
            <a:r>
              <a:rPr lang="es-E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s-ES" sz="2400" dirty="0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misRPG</a:t>
            </a:r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s-E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misJuegosDeSteam.OfType</a:t>
            </a:r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s-ES" sz="2400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RPG</a:t>
            </a:r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&gt;();</a:t>
            </a:r>
          </a:p>
        </p:txBody>
      </p:sp>
    </p:spTree>
    <p:extLst>
      <p:ext uri="{BB962C8B-B14F-4D97-AF65-F5344CB8AC3E}">
        <p14:creationId xmlns:p14="http://schemas.microsoft.com/office/powerpoint/2010/main" val="369618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ctrTitle"/>
          </p:nvPr>
        </p:nvSpPr>
        <p:spPr>
          <a:xfrm>
            <a:off x="1370693" y="505097"/>
            <a:ext cx="9440034" cy="93652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Lustria"/>
              <a:buNone/>
            </a:pPr>
            <a:r>
              <a:rPr lang="es-ES" sz="5400" b="0" i="0" u="none" strike="noStrike" cap="none" dirty="0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.</a:t>
            </a:r>
            <a:r>
              <a:rPr lang="es-ES" sz="5400" b="0" i="0" u="none" strike="noStrike" cap="none" dirty="0" err="1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First</a:t>
            </a:r>
            <a:r>
              <a:rPr lang="es-ES" sz="5400" b="0" i="0" u="none" strike="noStrike" cap="none" dirty="0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()</a:t>
            </a:r>
            <a:endParaRPr sz="5400" b="1" i="0" u="none" strike="noStrike" cap="none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158" name="Shape 158"/>
          <p:cNvSpPr txBox="1"/>
          <p:nvPr/>
        </p:nvSpPr>
        <p:spPr>
          <a:xfrm>
            <a:off x="155611" y="145090"/>
            <a:ext cx="9440034" cy="36000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Inteligencia Artificial II - Dazza, Emilio Esteban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Shape 160"/>
          <p:cNvSpPr txBox="1"/>
          <p:nvPr/>
        </p:nvSpPr>
        <p:spPr>
          <a:xfrm>
            <a:off x="1878667" y="1792774"/>
            <a:ext cx="8180246" cy="56931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spcAft>
                <a:spcPts val="1599"/>
              </a:spcAft>
            </a:pPr>
            <a:r>
              <a:rPr lang="es-ES" sz="2400" spc="-1" dirty="0" smtClean="0">
                <a:solidFill>
                  <a:srgbClr val="47E9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s-ES" sz="24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spc="-1" dirty="0" err="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s-ES" sz="24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s-ES" sz="2400" spc="-1" dirty="0" smtClean="0">
                <a:solidFill>
                  <a:srgbClr val="47E9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s-ES" sz="24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&gt;(</a:t>
            </a:r>
            <a:r>
              <a:rPr lang="es-ES" sz="2400" spc="-1" dirty="0" err="1" smtClean="0">
                <a:solidFill>
                  <a:srgbClr val="47E9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s-ES" sz="24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spc="-1" dirty="0" err="1" smtClean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IEnumerable</a:t>
            </a:r>
            <a:r>
              <a:rPr lang="es-ES" sz="2400" spc="-1" dirty="0" smtClean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s-ES" sz="2400" spc="-1" dirty="0" smtClean="0">
                <a:solidFill>
                  <a:srgbClr val="47E9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s-ES" sz="2400" spc="-1" dirty="0" smtClean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s-ES" sz="24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col);</a:t>
            </a:r>
            <a:endParaRPr lang="es-AR" sz="24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1223" y="2673531"/>
            <a:ext cx="113124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Retorna el </a:t>
            </a:r>
            <a:r>
              <a:rPr lang="es-ES" sz="2400" b="1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primer</a:t>
            </a:r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elemento de una colección.</a:t>
            </a:r>
          </a:p>
          <a:p>
            <a:endParaRPr lang="es-ES" sz="2800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2800" b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 esta vacía, tira error.</a:t>
            </a:r>
            <a:endParaRPr lang="es-AR" sz="2800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019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ctrTitle"/>
          </p:nvPr>
        </p:nvSpPr>
        <p:spPr>
          <a:xfrm>
            <a:off x="1370693" y="505097"/>
            <a:ext cx="9440034" cy="93652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Lustria"/>
              <a:buNone/>
            </a:pPr>
            <a:r>
              <a:rPr lang="es-ES" sz="5400" b="0" i="0" u="none" strike="noStrike" cap="none" dirty="0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.</a:t>
            </a:r>
            <a:r>
              <a:rPr lang="es-ES" sz="5400" b="0" i="0" u="none" strike="noStrike" cap="none" dirty="0" err="1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FirstOrDefault</a:t>
            </a:r>
            <a:r>
              <a:rPr lang="es-ES" sz="5400" b="0" i="0" u="none" strike="noStrike" cap="none" dirty="0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()</a:t>
            </a:r>
            <a:endParaRPr sz="5400" b="1" i="0" u="none" strike="noStrike" cap="none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158" name="Shape 158"/>
          <p:cNvSpPr txBox="1"/>
          <p:nvPr/>
        </p:nvSpPr>
        <p:spPr>
          <a:xfrm>
            <a:off x="155611" y="145090"/>
            <a:ext cx="9440034" cy="36000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Inteligencia Artificial II - Dazza, Emilio Esteban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Shape 160"/>
          <p:cNvSpPr txBox="1"/>
          <p:nvPr/>
        </p:nvSpPr>
        <p:spPr>
          <a:xfrm>
            <a:off x="1878667" y="1792774"/>
            <a:ext cx="8180246" cy="56931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spcAft>
                <a:spcPts val="1599"/>
              </a:spcAft>
            </a:pPr>
            <a:r>
              <a:rPr lang="es-ES" sz="2400" spc="-1" dirty="0" smtClean="0">
                <a:solidFill>
                  <a:srgbClr val="47E9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s-ES" sz="24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spc="-1" dirty="0" err="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FirstOrDefault</a:t>
            </a:r>
            <a:r>
              <a:rPr lang="es-ES" sz="24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s-ES" sz="2400" spc="-1" dirty="0" smtClean="0">
                <a:solidFill>
                  <a:srgbClr val="47E9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s-ES" sz="24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&gt;(</a:t>
            </a:r>
            <a:r>
              <a:rPr lang="es-ES" sz="2400" spc="-1" dirty="0" err="1" smtClean="0">
                <a:solidFill>
                  <a:srgbClr val="47E9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s-ES" sz="24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spc="-1" dirty="0" err="1" smtClean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IEnumerable</a:t>
            </a:r>
            <a:r>
              <a:rPr lang="es-ES" sz="2400" spc="-1" dirty="0" smtClean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s-ES" sz="2400" spc="-1" dirty="0" smtClean="0">
                <a:solidFill>
                  <a:srgbClr val="47E9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s-ES" sz="2400" spc="-1" dirty="0" smtClean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s-ES" sz="24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col);</a:t>
            </a:r>
            <a:endParaRPr lang="es-AR" sz="24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1223" y="2673531"/>
            <a:ext cx="113124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Retorna el </a:t>
            </a:r>
            <a:r>
              <a:rPr lang="es-ES" sz="2400" b="1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primer</a:t>
            </a:r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elemento de una colección.</a:t>
            </a:r>
          </a:p>
          <a:p>
            <a:endParaRPr lang="es-ES" sz="2800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 esta vacía, retorna </a:t>
            </a:r>
            <a:r>
              <a:rPr lang="es-ES" sz="2800" dirty="0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default(T)</a:t>
            </a:r>
            <a:r>
              <a:rPr lang="es-E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s-AR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32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ctrTitle"/>
          </p:nvPr>
        </p:nvSpPr>
        <p:spPr>
          <a:xfrm>
            <a:off x="1370693" y="505097"/>
            <a:ext cx="9440034" cy="262128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Lustria"/>
              <a:buNone/>
            </a:pPr>
            <a:r>
              <a:rPr lang="es-ES" sz="5400" b="0" i="0" u="none" strike="noStrike" cap="none" dirty="0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.</a:t>
            </a:r>
            <a:r>
              <a:rPr lang="es-ES" sz="5400" b="0" i="0" u="none" strike="noStrike" cap="none" dirty="0" err="1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Last</a:t>
            </a:r>
            <a:r>
              <a:rPr lang="es-ES" sz="5400" b="0" i="0" u="none" strike="noStrike" cap="none" dirty="0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()</a:t>
            </a:r>
            <a:br>
              <a:rPr lang="es-ES" sz="5400" b="0" i="0" u="none" strike="noStrike" cap="none" dirty="0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</a:br>
            <a:r>
              <a:rPr lang="es-ES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s-ES" sz="5400" b="0" i="0" u="none" strike="noStrike" cap="none" dirty="0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/>
            </a:r>
            <a:br>
              <a:rPr lang="es-ES" sz="5400" b="0" i="0" u="none" strike="noStrike" cap="none" dirty="0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</a:br>
            <a:r>
              <a:rPr lang="es-ES" dirty="0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s-ES" dirty="0" err="1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LastOrDefault</a:t>
            </a:r>
            <a:r>
              <a:rPr lang="es-ES" dirty="0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sz="5400" b="1" i="0" u="none" strike="noStrike" cap="none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158" name="Shape 158"/>
          <p:cNvSpPr txBox="1"/>
          <p:nvPr/>
        </p:nvSpPr>
        <p:spPr>
          <a:xfrm>
            <a:off x="155611" y="145090"/>
            <a:ext cx="9440034" cy="36000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Inteligencia Artificial II - Dazza, Emilio Esteban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88572" y="3988525"/>
            <a:ext cx="101106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Igual que .</a:t>
            </a:r>
            <a:r>
              <a:rPr lang="es-E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y </a:t>
            </a:r>
            <a:r>
              <a:rPr lang="es-E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FirstOrDefault</a:t>
            </a:r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(), pero con el </a:t>
            </a:r>
            <a:r>
              <a:rPr lang="es-ES" sz="2400" b="1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último</a:t>
            </a:r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elemento de una colección.</a:t>
            </a:r>
          </a:p>
        </p:txBody>
      </p:sp>
    </p:spTree>
    <p:extLst>
      <p:ext uri="{BB962C8B-B14F-4D97-AF65-F5344CB8AC3E}">
        <p14:creationId xmlns:p14="http://schemas.microsoft.com/office/powerpoint/2010/main" val="258594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ctrTitle"/>
          </p:nvPr>
        </p:nvSpPr>
        <p:spPr>
          <a:xfrm>
            <a:off x="1370693" y="505097"/>
            <a:ext cx="9440034" cy="93652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Lustria"/>
              <a:buNone/>
            </a:pPr>
            <a:r>
              <a:rPr lang="es-ES" sz="5400" b="0" i="0" u="none" strike="noStrike" cap="none" dirty="0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.</a:t>
            </a:r>
            <a:r>
              <a:rPr lang="es-ES" sz="5400" b="0" i="0" u="none" strike="noStrike" cap="none" dirty="0" err="1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DefaultifEmpty</a:t>
            </a:r>
            <a:r>
              <a:rPr lang="es-ES" sz="5400" b="0" i="0" u="none" strike="noStrike" cap="none" dirty="0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()</a:t>
            </a:r>
            <a:endParaRPr sz="5400" b="1" i="0" u="none" strike="noStrike" cap="none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158" name="Shape 158"/>
          <p:cNvSpPr txBox="1"/>
          <p:nvPr/>
        </p:nvSpPr>
        <p:spPr>
          <a:xfrm>
            <a:off x="155611" y="145090"/>
            <a:ext cx="9440034" cy="36000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Inteligencia Artificial II - Dazza, Emilio Esteban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Shape 160"/>
          <p:cNvSpPr txBox="1"/>
          <p:nvPr/>
        </p:nvSpPr>
        <p:spPr>
          <a:xfrm>
            <a:off x="155612" y="1792774"/>
            <a:ext cx="11827382" cy="56931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spcAft>
                <a:spcPts val="1599"/>
              </a:spcAft>
            </a:pPr>
            <a:r>
              <a:rPr lang="es-ES" sz="2400" spc="-1" dirty="0" err="1" smtClean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IEnumerable</a:t>
            </a:r>
            <a:r>
              <a:rPr lang="es-ES" sz="2400" spc="-1" dirty="0" smtClean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s-ES" sz="2400" spc="-1" dirty="0" smtClean="0">
                <a:solidFill>
                  <a:srgbClr val="47E9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s-ES" sz="2400" spc="-1" dirty="0" smtClean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s-ES" sz="2400" spc="-1" dirty="0" err="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DefaultifEmpty</a:t>
            </a:r>
            <a:r>
              <a:rPr lang="es-ES" sz="24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s-ES" sz="2400" spc="-1" dirty="0" smtClean="0">
                <a:solidFill>
                  <a:srgbClr val="47E9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s-ES" sz="24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&gt;(</a:t>
            </a:r>
            <a:r>
              <a:rPr lang="es-ES" sz="2400" spc="-1" dirty="0" err="1" smtClean="0">
                <a:solidFill>
                  <a:srgbClr val="47E9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s-ES" sz="24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spc="-1" dirty="0" err="1" smtClean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IEnumerable</a:t>
            </a:r>
            <a:r>
              <a:rPr lang="es-ES" sz="2400" spc="-1" dirty="0" smtClean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s-ES" sz="2400" spc="-1" dirty="0" smtClean="0">
                <a:solidFill>
                  <a:srgbClr val="47E9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s-ES" sz="2400" spc="-1" dirty="0" smtClean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s-ES" sz="24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col, </a:t>
            </a:r>
            <a:r>
              <a:rPr lang="es-ES" sz="2400" spc="-1" dirty="0" smtClean="0">
                <a:solidFill>
                  <a:srgbClr val="47E9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s-ES" sz="24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spc="-1" dirty="0" err="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defaultValue</a:t>
            </a:r>
            <a:r>
              <a:rPr lang="es-ES" sz="24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s-AR" sz="24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1223" y="2673531"/>
            <a:ext cx="1131243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i="1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 la colección TIENE algo:</a:t>
            </a:r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la retorna sin modificar</a:t>
            </a:r>
            <a:endParaRPr lang="es-ES" sz="2400" i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2400" b="1" i="1" u="sng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2400" i="1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 la colección esta VACÍA:</a:t>
            </a:r>
            <a:endParaRPr lang="es-ES" sz="2800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Retorna </a:t>
            </a:r>
            <a:r>
              <a:rPr lang="es-E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defaultValue</a:t>
            </a:r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dentro de un </a:t>
            </a:r>
            <a:r>
              <a:rPr lang="es-ES" sz="24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IEnumerable</a:t>
            </a:r>
            <a:r>
              <a:rPr lang="es-E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s-ES" sz="2400" dirty="0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s-E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s-E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miColeccion.DefaultifEmpty</a:t>
            </a:r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(-20).</a:t>
            </a:r>
            <a:r>
              <a:rPr lang="es-E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s-AR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226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Slate">
  <a:themeElements>
    <a:clrScheme name="Slate">
      <a:dk1>
        <a:srgbClr val="000000"/>
      </a:dk1>
      <a:lt1>
        <a:srgbClr val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1287</TotalTime>
  <Words>2466</Words>
  <Application>Microsoft Office PowerPoint</Application>
  <PresentationFormat>Panorámica</PresentationFormat>
  <Paragraphs>514</Paragraphs>
  <Slides>35</Slides>
  <Notes>34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44" baseType="lpstr">
      <vt:lpstr>Wingdings</vt:lpstr>
      <vt:lpstr>Noto Sans Symbols</vt:lpstr>
      <vt:lpstr>Times New Roman</vt:lpstr>
      <vt:lpstr>Calibri</vt:lpstr>
      <vt:lpstr>Lustria</vt:lpstr>
      <vt:lpstr>Century</vt:lpstr>
      <vt:lpstr>Arial</vt:lpstr>
      <vt:lpstr>Roboto Mono</vt:lpstr>
      <vt:lpstr>Slate</vt:lpstr>
      <vt:lpstr>Inteligencia Artificial II Clase 3</vt:lpstr>
      <vt:lpstr>.Concat()</vt:lpstr>
      <vt:lpstr>.Concat()</vt:lpstr>
      <vt:lpstr>Presentación de PowerPoint</vt:lpstr>
      <vt:lpstr>.OfType&lt;T&gt;()</vt:lpstr>
      <vt:lpstr>.First()</vt:lpstr>
      <vt:lpstr>.FirstOrDefault()</vt:lpstr>
      <vt:lpstr>.Last() &amp; .LastOrDefault()</vt:lpstr>
      <vt:lpstr>.DefaultifEmpty()</vt:lpstr>
      <vt:lpstr>.Skip()</vt:lpstr>
      <vt:lpstr>Presentación de PowerPoint</vt:lpstr>
      <vt:lpstr>.Take()</vt:lpstr>
      <vt:lpstr>Presentación de PowerPoint</vt:lpstr>
      <vt:lpstr>Presentación de PowerPoint</vt:lpstr>
      <vt:lpstr>Presentación de PowerPoint</vt:lpstr>
      <vt:lpstr>Presentación de PowerPoint</vt:lpstr>
      <vt:lpstr>.Count()</vt:lpstr>
      <vt:lpstr>.Count() –&gt; sobrecarga</vt:lpstr>
      <vt:lpstr>Presentación de PowerPoint</vt:lpstr>
      <vt:lpstr>.Any()</vt:lpstr>
      <vt:lpstr>.Any() -&gt; sobrecarga</vt:lpstr>
      <vt:lpstr>Presentación de PowerPoint</vt:lpstr>
      <vt:lpstr>.Zip()</vt:lpstr>
      <vt:lpstr>Presentación de PowerPoint</vt:lpstr>
      <vt:lpstr>Presentación de PowerPoint</vt:lpstr>
      <vt:lpstr>.Log()</vt:lpstr>
      <vt:lpstr>.SelectMany()</vt:lpstr>
      <vt:lpstr>Presentación de PowerPoint</vt:lpstr>
      <vt:lpstr>Presentación de PowerPoint</vt:lpstr>
      <vt:lpstr>Nested Queries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Inteligencia Artificial II Clase 2</dc:title>
  <dc:creator>Emilio Esteban Dazza</dc:creator>
  <cp:lastModifiedBy>Alumno</cp:lastModifiedBy>
  <cp:revision>101</cp:revision>
  <dcterms:modified xsi:type="dcterms:W3CDTF">2018-04-06T15:50:01Z</dcterms:modified>
</cp:coreProperties>
</file>