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71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41F1"/>
    <a:srgbClr val="048904"/>
    <a:srgbClr val="820E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4000" autoAdjust="0"/>
  </p:normalViewPr>
  <p:slideViewPr>
    <p:cSldViewPr snapToGrid="0">
      <p:cViewPr varScale="1">
        <p:scale>
          <a:sx n="54" d="100"/>
          <a:sy n="54" d="100"/>
        </p:scale>
        <p:origin x="13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94D51C-DF41-4C5A-9744-DBE0D8BA80DD}" type="datetimeFigureOut">
              <a:rPr lang="es-AR" smtClean="0"/>
              <a:t>27/4/2018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69AC8F-32A0-424C-B3DD-3E3FD28DFCC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73775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Las computadora estaban diseñadas para ejecutar una única tarea a la vez. Para</a:t>
            </a:r>
            <a:r>
              <a:rPr lang="es-ES" baseline="0" dirty="0" smtClean="0"/>
              <a:t> modificar su comportamiento, había que modificar la computadora de manera directa.</a:t>
            </a:r>
          </a:p>
          <a:p>
            <a:r>
              <a:rPr lang="es-ES" baseline="0" dirty="0" err="1" smtClean="0"/>
              <a:t>Ej</a:t>
            </a:r>
            <a:r>
              <a:rPr lang="es-ES" baseline="0" dirty="0" smtClean="0"/>
              <a:t>: si estaba sumando 2 + 10 y ahora quiero hacer 5 + 10, tengo que modificar la maquina.</a:t>
            </a:r>
          </a:p>
          <a:p>
            <a:endParaRPr lang="es-ES" baseline="0" dirty="0" smtClean="0"/>
          </a:p>
          <a:p>
            <a:r>
              <a:rPr lang="es-ES" baseline="0" dirty="0" smtClean="0"/>
              <a:t>Código Enigma.</a:t>
            </a:r>
          </a:p>
          <a:p>
            <a:endParaRPr lang="es-ES" baseline="0" dirty="0" smtClean="0"/>
          </a:p>
          <a:p>
            <a:r>
              <a:rPr lang="es-ES" baseline="0" dirty="0" err="1" smtClean="0"/>
              <a:t>Habia</a:t>
            </a:r>
            <a:r>
              <a:rPr lang="es-ES" baseline="0" dirty="0" smtClean="0"/>
              <a:t> que reservar turno, se te daba un tiempo para modificar la pc y utilizarla.</a:t>
            </a:r>
          </a:p>
          <a:p>
            <a:r>
              <a:rPr lang="es-ES" baseline="0" dirty="0" smtClean="0"/>
              <a:t>Se utilizaba mucho tiempo en solamente la modificación de la máquina.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9AC8F-32A0-424C-B3DD-3E3FD28DFCC2}" type="slidenum">
              <a:rPr lang="es-AR" smtClean="0"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216435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mtClean="0"/>
              <a:t>O sea que los generators son….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9AC8F-32A0-424C-B3DD-3E3FD28DFCC2}" type="slidenum">
              <a:rPr lang="es-AR" smtClean="0"/>
              <a:t>12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994083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mtClean="0"/>
              <a:t>O sea que los generators son….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9AC8F-32A0-424C-B3DD-3E3FD28DFCC2}" type="slidenum">
              <a:rPr lang="es-AR" smtClean="0"/>
              <a:t>13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989592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mtClean="0"/>
              <a:t>O sea que los generators son….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9AC8F-32A0-424C-B3DD-3E3FD28DFCC2}" type="slidenum">
              <a:rPr lang="es-AR" smtClean="0"/>
              <a:t>14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5939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es-AR" dirty="0" smtClean="0"/>
              <a:t>Comienza a aparecer a finales del siglo XIX. A través</a:t>
            </a:r>
            <a:r>
              <a:rPr lang="es-AR" baseline="0" dirty="0" smtClean="0"/>
              <a:t> de input establecido por el usuario, se le puede dar mas data a los programas por vez.</a:t>
            </a:r>
          </a:p>
          <a:p>
            <a:pPr lvl="0">
              <a:spcBef>
                <a:spcPts val="0"/>
              </a:spcBef>
              <a:buNone/>
            </a:pPr>
            <a:r>
              <a:rPr lang="es-ES" baseline="0" dirty="0" err="1" smtClean="0"/>
              <a:t>Ej</a:t>
            </a:r>
            <a:r>
              <a:rPr lang="es-ES" baseline="0" dirty="0" smtClean="0"/>
              <a:t>: las tarjetas marcadas. Una </a:t>
            </a:r>
            <a:r>
              <a:rPr lang="es-ES" baseline="0" dirty="0" err="1" smtClean="0"/>
              <a:t>compu</a:t>
            </a:r>
            <a:r>
              <a:rPr lang="es-ES" baseline="0" dirty="0" smtClean="0"/>
              <a:t> que suma puede tener una tarjeta que es 2 + 2, otra que es 5 + 10, y no necesito modificar la maquina para darle diferentes valores.</a:t>
            </a:r>
          </a:p>
          <a:p>
            <a:pPr lvl="0">
              <a:spcBef>
                <a:spcPts val="0"/>
              </a:spcBef>
              <a:buNone/>
            </a:pPr>
            <a:endParaRPr lang="es-ES" baseline="0" dirty="0" smtClean="0"/>
          </a:p>
          <a:p>
            <a:pPr lvl="0">
              <a:spcBef>
                <a:spcPts val="0"/>
              </a:spcBef>
              <a:buNone/>
            </a:pPr>
            <a:r>
              <a:rPr lang="es-ES" baseline="0" dirty="0" smtClean="0"/>
              <a:t>Las primeras máquinas tenían una sola funcionalidad, pero mas adelante (alrededor de 1906) aparecen máquinas que pueden realizar diferentes tareas, para lo cual el usuario tenia que </a:t>
            </a:r>
            <a:r>
              <a:rPr lang="es-ES" baseline="0" dirty="0" err="1" smtClean="0"/>
              <a:t>recablear</a:t>
            </a:r>
            <a:r>
              <a:rPr lang="es-ES" baseline="0" dirty="0" smtClean="0"/>
              <a:t> los paneles (</a:t>
            </a:r>
            <a:r>
              <a:rPr lang="es-ES" baseline="0" dirty="0" err="1" smtClean="0"/>
              <a:t>plugboards</a:t>
            </a:r>
            <a:r>
              <a:rPr lang="es-ES" baseline="0" dirty="0" smtClean="0"/>
              <a:t>)</a:t>
            </a:r>
            <a:endParaRPr lang="es-AR" baseline="0" dirty="0" smtClean="0"/>
          </a:p>
          <a:p>
            <a:pPr lvl="0">
              <a:spcBef>
                <a:spcPts val="0"/>
              </a:spcBef>
              <a:buNone/>
            </a:pPr>
            <a:endParaRPr lang="es-ES" baseline="0" dirty="0" smtClean="0"/>
          </a:p>
          <a:p>
            <a:pPr lvl="0">
              <a:spcBef>
                <a:spcPts val="0"/>
              </a:spcBef>
              <a:buNone/>
            </a:pPr>
            <a:r>
              <a:rPr lang="es-ES" baseline="0" dirty="0" smtClean="0"/>
              <a:t>Una vez que empieza a trabajar, </a:t>
            </a:r>
            <a:r>
              <a:rPr lang="es-ES" baseline="0" dirty="0" err="1" smtClean="0"/>
              <a:t>tenes</a:t>
            </a:r>
            <a:r>
              <a:rPr lang="es-ES" baseline="0" dirty="0" smtClean="0"/>
              <a:t> que esperar a que termine antes de hacer otra cosa.</a:t>
            </a:r>
          </a:p>
          <a:p>
            <a:pPr lvl="0">
              <a:spcBef>
                <a:spcPts val="0"/>
              </a:spcBef>
              <a:buNone/>
            </a:pPr>
            <a:endParaRPr lang="es-ES" baseline="0" dirty="0" smtClean="0"/>
          </a:p>
          <a:p>
            <a:pPr lvl="0">
              <a:spcBef>
                <a:spcPts val="0"/>
              </a:spcBef>
              <a:buNone/>
            </a:pPr>
            <a:r>
              <a:rPr lang="es-ES" baseline="0" dirty="0" smtClean="0"/>
              <a:t>En una palabra, en vez de: preparar – ejecutar - preparar – ejecutar - preparar – ejecutar</a:t>
            </a:r>
          </a:p>
          <a:p>
            <a:pPr lvl="0">
              <a:spcBef>
                <a:spcPts val="0"/>
              </a:spcBef>
              <a:buNone/>
            </a:pPr>
            <a:r>
              <a:rPr lang="es-ES" baseline="0" dirty="0" smtClean="0"/>
              <a:t>Ahora es: preparar - ejecutar - ejecutar - ejecutar - ejecutar - ejecutar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9AC8F-32A0-424C-B3DD-3E3FD28DFCC2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61319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Los programadores establecen manualmente en que momentos se devuelve el control al S.O.</a:t>
            </a:r>
          </a:p>
          <a:p>
            <a:r>
              <a:rPr lang="es-ES" dirty="0" smtClean="0"/>
              <a:t>Utilizado en la época</a:t>
            </a:r>
            <a:r>
              <a:rPr lang="es-ES" baseline="0" dirty="0" smtClean="0"/>
              <a:t> previa al W95. Actualmente no tanto.</a:t>
            </a:r>
          </a:p>
          <a:p>
            <a:r>
              <a:rPr lang="es-ES" baseline="0" dirty="0" smtClean="0"/>
              <a:t>Un programa puede romper otros, debido al acceso irrestricto a los recursos.</a:t>
            </a:r>
          </a:p>
          <a:p>
            <a:endParaRPr lang="es-ES" baseline="0" dirty="0" smtClean="0"/>
          </a:p>
          <a:p>
            <a:r>
              <a:rPr lang="es-ES" baseline="0" dirty="0" smtClean="0"/>
              <a:t>El </a:t>
            </a:r>
            <a:r>
              <a:rPr lang="es-ES" baseline="0" dirty="0" err="1" smtClean="0"/>
              <a:t>kernel</a:t>
            </a:r>
            <a:r>
              <a:rPr lang="es-ES" baseline="0" dirty="0" smtClean="0"/>
              <a:t> es el software del S.O que se encarga de la administración de todo. (conecta el software con el hardware, decidiendo quien puede usar que recursos y cuando)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9AC8F-32A0-424C-B3DD-3E3FD28DFCC2}" type="slidenum">
              <a:rPr lang="es-AR" smtClean="0"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49547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El </a:t>
            </a:r>
            <a:r>
              <a:rPr lang="es-ES" dirty="0" err="1" smtClean="0"/>
              <a:t>meyor</a:t>
            </a:r>
            <a:r>
              <a:rPr lang="es-ES" dirty="0" smtClean="0"/>
              <a:t> problema que tiene es que no se tiene ningún control sobre</a:t>
            </a:r>
            <a:r>
              <a:rPr lang="es-ES" baseline="0" dirty="0" smtClean="0"/>
              <a:t> el momento en el que se “cede” el control al </a:t>
            </a:r>
            <a:r>
              <a:rPr lang="es-ES" baseline="0" dirty="0" err="1" smtClean="0"/>
              <a:t>kernel</a:t>
            </a:r>
            <a:r>
              <a:rPr lang="es-ES" baseline="0" dirty="0" smtClean="0"/>
              <a:t>, por lo que puede suceder en cualquier momento.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9AC8F-32A0-424C-B3DD-3E3FD28DFCC2}" type="slidenum">
              <a:rPr lang="es-AR" smtClean="0"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64002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Permite</a:t>
            </a:r>
            <a:r>
              <a:rPr lang="es-ES" baseline="0" dirty="0" smtClean="0"/>
              <a:t> hacer mas cosas en paralelo, al poder poner procesos a diferentes “</a:t>
            </a:r>
            <a:r>
              <a:rPr lang="es-ES" baseline="0" dirty="0" err="1" smtClean="0"/>
              <a:t>cores</a:t>
            </a:r>
            <a:r>
              <a:rPr lang="es-ES" baseline="0" dirty="0" smtClean="0"/>
              <a:t>” del CPU.</a:t>
            </a:r>
          </a:p>
          <a:p>
            <a:endParaRPr lang="es-ES" dirty="0" smtClean="0"/>
          </a:p>
          <a:p>
            <a:r>
              <a:rPr lang="es-ES" dirty="0" smtClean="0"/>
              <a:t>Permite que</a:t>
            </a:r>
            <a:r>
              <a:rPr lang="es-ES" baseline="0" dirty="0" smtClean="0"/>
              <a:t> los programas puedan responder a nuevo input en medio de su ejecución, moviendo la ejecución a otro </a:t>
            </a:r>
            <a:r>
              <a:rPr lang="es-ES" baseline="0" dirty="0" err="1" smtClean="0"/>
              <a:t>thread</a:t>
            </a:r>
            <a:r>
              <a:rPr lang="es-ES" baseline="0" dirty="0" smtClean="0"/>
              <a:t>, mientras queda un </a:t>
            </a:r>
            <a:r>
              <a:rPr lang="es-ES" baseline="0" dirty="0" err="1" smtClean="0"/>
              <a:t>thread</a:t>
            </a:r>
            <a:r>
              <a:rPr lang="es-ES" baseline="0" dirty="0" smtClean="0"/>
              <a:t> para detectar el input.</a:t>
            </a:r>
          </a:p>
          <a:p>
            <a:endParaRPr lang="es-ES" baseline="0" dirty="0" smtClean="0"/>
          </a:p>
          <a:p>
            <a:r>
              <a:rPr lang="es-ES" baseline="0" dirty="0" smtClean="0"/>
              <a:t>Cada proceso es una instancia de un programa</a:t>
            </a:r>
          </a:p>
          <a:p>
            <a:r>
              <a:rPr lang="es-ES" baseline="0" dirty="0" smtClean="0"/>
              <a:t>Un fallo de un </a:t>
            </a:r>
            <a:r>
              <a:rPr lang="es-ES" baseline="0" dirty="0" err="1" smtClean="0"/>
              <a:t>thread</a:t>
            </a:r>
            <a:r>
              <a:rPr lang="es-ES" baseline="0" dirty="0" smtClean="0"/>
              <a:t> puede </a:t>
            </a:r>
            <a:r>
              <a:rPr lang="es-ES" baseline="0" dirty="0" err="1" smtClean="0"/>
              <a:t>crashear</a:t>
            </a:r>
            <a:r>
              <a:rPr lang="es-ES" baseline="0" dirty="0" smtClean="0"/>
              <a:t> su proceso</a:t>
            </a:r>
          </a:p>
          <a:p>
            <a:endParaRPr lang="es-ES" baseline="0" dirty="0" smtClean="0"/>
          </a:p>
          <a:p>
            <a:r>
              <a:rPr lang="es-ES" baseline="0" dirty="0" smtClean="0"/>
              <a:t>Al no tener control sobre cuando se cortan las cosas, pueden generarse condiciones de carrera. Éstas se dan cuando un </a:t>
            </a:r>
            <a:r>
              <a:rPr lang="es-ES" baseline="0" dirty="0" err="1" smtClean="0"/>
              <a:t>thread</a:t>
            </a:r>
            <a:r>
              <a:rPr lang="es-ES" baseline="0" dirty="0" smtClean="0"/>
              <a:t> es dependiente del resultado de otro, y si se interrumpe la primera para dar paso a la segunda, pueden generarse bugs. </a:t>
            </a:r>
            <a:r>
              <a:rPr lang="es-ES" baseline="0" dirty="0" err="1" smtClean="0"/>
              <a:t>Ej</a:t>
            </a:r>
            <a:r>
              <a:rPr lang="es-ES" baseline="0" dirty="0" smtClean="0"/>
              <a:t>: A y B aumentan un </a:t>
            </a:r>
            <a:r>
              <a:rPr lang="es-ES" baseline="0" dirty="0" err="1" smtClean="0"/>
              <a:t>int</a:t>
            </a:r>
            <a:r>
              <a:rPr lang="es-ES" baseline="0" dirty="0" smtClean="0"/>
              <a:t/>
            </a:r>
            <a:br>
              <a:rPr lang="es-ES" baseline="0" dirty="0" smtClean="0"/>
            </a:br>
            <a:r>
              <a:rPr lang="es-ES" baseline="0" dirty="0" smtClean="0"/>
              <a:t>opera A, escribe A, opera B, escribe B =&gt; valor 2</a:t>
            </a:r>
            <a:br>
              <a:rPr lang="es-ES" baseline="0" dirty="0" smtClean="0"/>
            </a:br>
            <a:r>
              <a:rPr lang="es-ES" baseline="0" dirty="0" smtClean="0"/>
              <a:t>Opera A, Opera B, Escribe A, Escribe B =&gt; valor 1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9AC8F-32A0-424C-B3DD-3E3FD28DFCC2}" type="slidenum">
              <a:rPr lang="es-AR" smtClean="0"/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90502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9AC8F-32A0-424C-B3DD-3E3FD28DFCC2}" type="slidenum">
              <a:rPr lang="es-AR" smtClean="0"/>
              <a:t>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37346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O sea que los </a:t>
            </a:r>
            <a:r>
              <a:rPr lang="es-ES" dirty="0" err="1" smtClean="0"/>
              <a:t>generators</a:t>
            </a:r>
            <a:r>
              <a:rPr lang="es-ES" dirty="0" smtClean="0"/>
              <a:t> son….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9AC8F-32A0-424C-B3DD-3E3FD28DFCC2}" type="slidenum">
              <a:rPr lang="es-AR" smtClean="0"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21761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mtClean="0"/>
              <a:t>O sea que los generators son….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9AC8F-32A0-424C-B3DD-3E3FD28DFCC2}" type="slidenum">
              <a:rPr lang="es-AR" smtClean="0"/>
              <a:t>10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707392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mtClean="0"/>
              <a:t>O sea que los generators son….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9AC8F-32A0-424C-B3DD-3E3FD28DFCC2}" type="slidenum">
              <a:rPr lang="es-AR" smtClean="0"/>
              <a:t>11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57799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E17D-DCA1-42FD-9626-A2D8ACBB6C0F}" type="datetimeFigureOut">
              <a:rPr lang="es-AR" smtClean="0"/>
              <a:t>27/4/2018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BA5C5-9B9B-4E9D-BBAE-DE3F51205A5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78268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E17D-DCA1-42FD-9626-A2D8ACBB6C0F}" type="datetimeFigureOut">
              <a:rPr lang="es-AR" smtClean="0"/>
              <a:t>27/4/2018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BA5C5-9B9B-4E9D-BBAE-DE3F51205A5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87038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E17D-DCA1-42FD-9626-A2D8ACBB6C0F}" type="datetimeFigureOut">
              <a:rPr lang="es-AR" smtClean="0"/>
              <a:t>27/4/2018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BA5C5-9B9B-4E9D-BBAE-DE3F51205A5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38397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E17D-DCA1-42FD-9626-A2D8ACBB6C0F}" type="datetimeFigureOut">
              <a:rPr lang="es-AR" smtClean="0"/>
              <a:t>27/4/2018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BA5C5-9B9B-4E9D-BBAE-DE3F51205A5D}" type="slidenum">
              <a:rPr lang="es-AR" smtClean="0"/>
              <a:t>‹Nº›</a:t>
            </a:fld>
            <a:endParaRPr lang="es-A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4561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E17D-DCA1-42FD-9626-A2D8ACBB6C0F}" type="datetimeFigureOut">
              <a:rPr lang="es-AR" smtClean="0"/>
              <a:t>27/4/2018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BA5C5-9B9B-4E9D-BBAE-DE3F51205A5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286207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E17D-DCA1-42FD-9626-A2D8ACBB6C0F}" type="datetimeFigureOut">
              <a:rPr lang="es-AR" smtClean="0"/>
              <a:t>27/4/2018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BA5C5-9B9B-4E9D-BBAE-DE3F51205A5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318466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E17D-DCA1-42FD-9626-A2D8ACBB6C0F}" type="datetimeFigureOut">
              <a:rPr lang="es-AR" smtClean="0"/>
              <a:t>27/4/2018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BA5C5-9B9B-4E9D-BBAE-DE3F51205A5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487136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E17D-DCA1-42FD-9626-A2D8ACBB6C0F}" type="datetimeFigureOut">
              <a:rPr lang="es-AR" smtClean="0"/>
              <a:t>27/4/2018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BA5C5-9B9B-4E9D-BBAE-DE3F51205A5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64491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E17D-DCA1-42FD-9626-A2D8ACBB6C0F}" type="datetimeFigureOut">
              <a:rPr lang="es-AR" smtClean="0"/>
              <a:t>27/4/2018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BA5C5-9B9B-4E9D-BBAE-DE3F51205A5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08227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E17D-DCA1-42FD-9626-A2D8ACBB6C0F}" type="datetimeFigureOut">
              <a:rPr lang="es-AR" smtClean="0"/>
              <a:t>27/4/2018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BA5C5-9B9B-4E9D-BBAE-DE3F51205A5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48385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E17D-DCA1-42FD-9626-A2D8ACBB6C0F}" type="datetimeFigureOut">
              <a:rPr lang="es-AR" smtClean="0"/>
              <a:t>27/4/2018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BA5C5-9B9B-4E9D-BBAE-DE3F51205A5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96983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E17D-DCA1-42FD-9626-A2D8ACBB6C0F}" type="datetimeFigureOut">
              <a:rPr lang="es-AR" smtClean="0"/>
              <a:t>27/4/2018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BA5C5-9B9B-4E9D-BBAE-DE3F51205A5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8904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E17D-DCA1-42FD-9626-A2D8ACBB6C0F}" type="datetimeFigureOut">
              <a:rPr lang="es-AR" smtClean="0"/>
              <a:t>27/4/2018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BA5C5-9B9B-4E9D-BBAE-DE3F51205A5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91697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E17D-DCA1-42FD-9626-A2D8ACBB6C0F}" type="datetimeFigureOut">
              <a:rPr lang="es-AR" smtClean="0"/>
              <a:t>27/4/2018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BA5C5-9B9B-4E9D-BBAE-DE3F51205A5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55684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E17D-DCA1-42FD-9626-A2D8ACBB6C0F}" type="datetimeFigureOut">
              <a:rPr lang="es-AR" smtClean="0"/>
              <a:t>27/4/2018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BA5C5-9B9B-4E9D-BBAE-DE3F51205A5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47591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E17D-DCA1-42FD-9626-A2D8ACBB6C0F}" type="datetimeFigureOut">
              <a:rPr lang="es-AR" smtClean="0"/>
              <a:t>27/4/2018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BA5C5-9B9B-4E9D-BBAE-DE3F51205A5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9481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E17D-DCA1-42FD-9626-A2D8ACBB6C0F}" type="datetimeFigureOut">
              <a:rPr lang="es-AR" smtClean="0"/>
              <a:t>27/4/2018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BA5C5-9B9B-4E9D-BBAE-DE3F51205A5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38621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13AE17D-DCA1-42FD-9626-A2D8ACBB6C0F}" type="datetimeFigureOut">
              <a:rPr lang="es-AR" smtClean="0"/>
              <a:t>27/4/2018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BABA5C5-9B9B-4E9D-BBAE-DE3F51205A5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184467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50"/>
          <p:cNvSpPr txBox="1"/>
          <p:nvPr/>
        </p:nvSpPr>
        <p:spPr>
          <a:xfrm>
            <a:off x="155611" y="145090"/>
            <a:ext cx="3832729" cy="42096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Inteligencia Artificial II - Dazza, Emilio Esteban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hape 148"/>
          <p:cNvSpPr txBox="1">
            <a:spLocks noGrp="1"/>
          </p:cNvSpPr>
          <p:nvPr>
            <p:ph type="ctrTitle"/>
          </p:nvPr>
        </p:nvSpPr>
        <p:spPr>
          <a:xfrm>
            <a:off x="1370693" y="1107688"/>
            <a:ext cx="9440034" cy="18288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r>
              <a:rPr lang="es-ES" sz="5400" b="0" i="0" u="none" strike="noStrike" cap="none" dirty="0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Inteligencia Artificial II</a:t>
            </a:r>
            <a:br>
              <a:rPr lang="es-ES" sz="5400" b="0" i="0" u="none" strike="noStrike" cap="none" dirty="0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</a:br>
            <a:r>
              <a:rPr lang="es-ES" sz="5400" b="0" i="1" u="none" strike="noStrike" cap="none" dirty="0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Clase </a:t>
            </a:r>
            <a:r>
              <a:rPr lang="es-ES" i="1" dirty="0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6</a:t>
            </a:r>
            <a:endParaRPr sz="5400" b="0" i="1" u="none" strike="noStrike" cap="none" dirty="0">
              <a:solidFill>
                <a:schemeClr val="lt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6" name="Shape 149"/>
          <p:cNvSpPr txBox="1">
            <a:spLocks noGrp="1"/>
          </p:cNvSpPr>
          <p:nvPr>
            <p:ph type="subTitle" idx="1"/>
          </p:nvPr>
        </p:nvSpPr>
        <p:spPr>
          <a:xfrm>
            <a:off x="1148596" y="3607716"/>
            <a:ext cx="9884228" cy="285404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SzPts val="2240"/>
            </a:pPr>
            <a:endParaRPr lang="es-ES" sz="3200" b="0" i="0" u="none" strike="noStrike" cap="none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ustria"/>
            </a:endParaRPr>
          </a:p>
          <a:p>
            <a:pPr marL="0" lvl="0" indent="0">
              <a:spcBef>
                <a:spcPts val="0"/>
              </a:spcBef>
              <a:buSzPts val="2240"/>
            </a:pP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Generators</a:t>
            </a:r>
            <a:endParaRPr sz="3200" b="0" i="0" u="none" strike="noStrike" cap="none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ustria"/>
            </a:endParaRPr>
          </a:p>
        </p:txBody>
      </p:sp>
    </p:spTree>
    <p:extLst>
      <p:ext uri="{BB962C8B-B14F-4D97-AF65-F5344CB8AC3E}">
        <p14:creationId xmlns:p14="http://schemas.microsoft.com/office/powerpoint/2010/main" val="68826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50"/>
          <p:cNvSpPr txBox="1"/>
          <p:nvPr/>
        </p:nvSpPr>
        <p:spPr>
          <a:xfrm>
            <a:off x="165443" y="145090"/>
            <a:ext cx="3832729" cy="42096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Inteligencia Artificial II - Dazza, Emilio Esteban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hape 191"/>
          <p:cNvSpPr txBox="1">
            <a:spLocks/>
          </p:cNvSpPr>
          <p:nvPr/>
        </p:nvSpPr>
        <p:spPr>
          <a:xfrm>
            <a:off x="570271" y="532346"/>
            <a:ext cx="11041626" cy="88731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25" tIns="91425" rIns="91425" bIns="91425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</a:pPr>
            <a:r>
              <a:rPr lang="es-AR" sz="3600" dirty="0">
                <a:solidFill>
                  <a:srgbClr val="00B0F0"/>
                </a:solidFill>
              </a:rPr>
              <a:t>v</a:t>
            </a:r>
            <a:r>
              <a:rPr lang="en" sz="3600" dirty="0" smtClean="0">
                <a:solidFill>
                  <a:srgbClr val="00B0F0"/>
                </a:solidFill>
              </a:rPr>
              <a:t>ar </a:t>
            </a:r>
            <a:r>
              <a:rPr lang="en" sz="3600" dirty="0" smtClean="0"/>
              <a:t>col = </a:t>
            </a:r>
            <a:r>
              <a:rPr lang="en" sz="3600" dirty="0" smtClean="0">
                <a:solidFill>
                  <a:srgbClr val="92D050"/>
                </a:solidFill>
              </a:rPr>
              <a:t>Enumerable</a:t>
            </a:r>
            <a:r>
              <a:rPr lang="en" sz="3600" dirty="0" smtClean="0"/>
              <a:t>.Range(0,5);</a:t>
            </a:r>
          </a:p>
        </p:txBody>
      </p:sp>
      <p:sp>
        <p:nvSpPr>
          <p:cNvPr id="7" name="Shape 191"/>
          <p:cNvSpPr txBox="1">
            <a:spLocks/>
          </p:cNvSpPr>
          <p:nvPr/>
        </p:nvSpPr>
        <p:spPr>
          <a:xfrm>
            <a:off x="570271" y="2081016"/>
            <a:ext cx="11041626" cy="440827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25" tIns="91425" rIns="91425" bIns="91425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Bef>
                <a:spcPts val="0"/>
              </a:spcBef>
            </a:pPr>
            <a:r>
              <a:rPr lang="es-AR" sz="2400" dirty="0">
                <a:solidFill>
                  <a:srgbClr val="00B0F0"/>
                </a:solidFill>
              </a:rPr>
              <a:t>v</a:t>
            </a:r>
            <a:r>
              <a:rPr lang="en" sz="2400" dirty="0" smtClean="0">
                <a:solidFill>
                  <a:srgbClr val="00B0F0"/>
                </a:solidFill>
              </a:rPr>
              <a:t>ar </a:t>
            </a:r>
            <a:r>
              <a:rPr lang="en" sz="2400" dirty="0" smtClean="0"/>
              <a:t>col = Gen(0,5);</a:t>
            </a:r>
          </a:p>
          <a:p>
            <a:pPr algn="l">
              <a:spcBef>
                <a:spcPts val="0"/>
              </a:spcBef>
            </a:pPr>
            <a:endParaRPr lang="en" sz="2400" dirty="0"/>
          </a:p>
          <a:p>
            <a:pPr algn="l"/>
            <a:r>
              <a:rPr lang="fr-FR" sz="2400" dirty="0" err="1" smtClean="0">
                <a:solidFill>
                  <a:srgbClr val="FFFF00"/>
                </a:solidFill>
              </a:rPr>
              <a:t>IEnumerable</a:t>
            </a:r>
            <a:r>
              <a:rPr lang="fr-FR" sz="2400" dirty="0" smtClean="0">
                <a:solidFill>
                  <a:srgbClr val="FFFF00"/>
                </a:solidFill>
              </a:rPr>
              <a:t>&lt;</a:t>
            </a:r>
            <a:r>
              <a:rPr lang="fr-FR" sz="2400" dirty="0" smtClean="0">
                <a:solidFill>
                  <a:srgbClr val="00B0F0"/>
                </a:solidFill>
              </a:rPr>
              <a:t>T</a:t>
            </a:r>
            <a:r>
              <a:rPr lang="fr-FR" sz="2400" dirty="0">
                <a:solidFill>
                  <a:srgbClr val="FFFF00"/>
                </a:solidFill>
              </a:rPr>
              <a:t>&gt; </a:t>
            </a:r>
            <a:r>
              <a:rPr lang="fr-FR" sz="2400" dirty="0" err="1"/>
              <a:t>Gen</a:t>
            </a:r>
            <a:r>
              <a:rPr lang="fr-FR" sz="2400" dirty="0"/>
              <a:t>&lt;</a:t>
            </a:r>
            <a:r>
              <a:rPr lang="fr-FR" sz="2400" dirty="0">
                <a:solidFill>
                  <a:srgbClr val="00B0F0"/>
                </a:solidFill>
              </a:rPr>
              <a:t>T</a:t>
            </a:r>
            <a:r>
              <a:rPr lang="fr-FR" sz="2400" dirty="0"/>
              <a:t>&gt;(</a:t>
            </a:r>
            <a:r>
              <a:rPr lang="fr-FR" sz="2400" dirty="0">
                <a:solidFill>
                  <a:srgbClr val="00B0F0"/>
                </a:solidFill>
              </a:rPr>
              <a:t>T</a:t>
            </a:r>
            <a:r>
              <a:rPr lang="fr-FR" sz="2400" dirty="0"/>
              <a:t> </a:t>
            </a:r>
            <a:r>
              <a:rPr lang="fr-FR" sz="2400" dirty="0" err="1"/>
              <a:t>seed</a:t>
            </a:r>
            <a:r>
              <a:rPr lang="fr-FR" sz="2400" dirty="0"/>
              <a:t>, </a:t>
            </a:r>
            <a:r>
              <a:rPr lang="fr-FR" sz="2400" dirty="0" err="1" smtClean="0">
                <a:solidFill>
                  <a:srgbClr val="00B0F0"/>
                </a:solidFill>
              </a:rPr>
              <a:t>int</a:t>
            </a:r>
            <a:r>
              <a:rPr lang="fr-FR" sz="2400" dirty="0" smtClean="0"/>
              <a:t> </a:t>
            </a:r>
            <a:r>
              <a:rPr lang="fr-FR" sz="2400" dirty="0" err="1" smtClean="0"/>
              <a:t>limit</a:t>
            </a:r>
            <a:r>
              <a:rPr lang="fr-FR" sz="2400" dirty="0" smtClean="0"/>
              <a:t>)</a:t>
            </a:r>
            <a:endParaRPr lang="fr-FR" sz="2400" dirty="0"/>
          </a:p>
          <a:p>
            <a:pPr algn="l"/>
            <a:r>
              <a:rPr lang="es-AR" sz="2400" dirty="0" smtClean="0"/>
              <a:t>{</a:t>
            </a:r>
            <a:endParaRPr lang="es-AR" sz="2400" dirty="0"/>
          </a:p>
          <a:p>
            <a:pPr algn="l"/>
            <a:r>
              <a:rPr lang="es-AR" sz="2400" dirty="0"/>
              <a:t> </a:t>
            </a:r>
            <a:r>
              <a:rPr lang="es-AR" sz="2400" dirty="0" smtClean="0"/>
              <a:t>	</a:t>
            </a:r>
            <a:r>
              <a:rPr lang="es-AR" sz="2400" dirty="0" smtClean="0">
                <a:solidFill>
                  <a:srgbClr val="00B0F0"/>
                </a:solidFill>
              </a:rPr>
              <a:t>T</a:t>
            </a:r>
            <a:r>
              <a:rPr lang="es-AR" sz="2400" dirty="0" smtClean="0"/>
              <a:t> </a:t>
            </a:r>
            <a:r>
              <a:rPr lang="es-AR" sz="2400" dirty="0" err="1"/>
              <a:t>acum</a:t>
            </a:r>
            <a:r>
              <a:rPr lang="es-AR" sz="2400" dirty="0"/>
              <a:t> = </a:t>
            </a:r>
            <a:r>
              <a:rPr lang="es-AR" sz="2400" dirty="0" err="1" smtClean="0"/>
              <a:t>seed</a:t>
            </a:r>
            <a:r>
              <a:rPr lang="es-AR" sz="2400" dirty="0" smtClean="0"/>
              <a:t>;</a:t>
            </a:r>
          </a:p>
          <a:p>
            <a:pPr algn="l"/>
            <a:r>
              <a:rPr lang="es-AR" sz="2400" dirty="0"/>
              <a:t>	</a:t>
            </a:r>
            <a:r>
              <a:rPr lang="nn-NO" sz="2400" dirty="0" smtClean="0">
                <a:solidFill>
                  <a:srgbClr val="00B0F0"/>
                </a:solidFill>
              </a:rPr>
              <a:t>for</a:t>
            </a:r>
            <a:r>
              <a:rPr lang="nn-NO" sz="2400" dirty="0" smtClean="0"/>
              <a:t> </a:t>
            </a:r>
            <a:r>
              <a:rPr lang="nn-NO" sz="2400" dirty="0"/>
              <a:t>(</a:t>
            </a:r>
            <a:r>
              <a:rPr lang="nn-NO" sz="2400" dirty="0">
                <a:solidFill>
                  <a:srgbClr val="00B0F0"/>
                </a:solidFill>
              </a:rPr>
              <a:t>int</a:t>
            </a:r>
            <a:r>
              <a:rPr lang="nn-NO" sz="2400" dirty="0"/>
              <a:t> i = </a:t>
            </a:r>
            <a:r>
              <a:rPr lang="nn-NO" sz="2400" dirty="0">
                <a:solidFill>
                  <a:srgbClr val="B241F1"/>
                </a:solidFill>
              </a:rPr>
              <a:t>0</a:t>
            </a:r>
            <a:r>
              <a:rPr lang="nn-NO" sz="2400" dirty="0"/>
              <a:t>; i &lt; </a:t>
            </a:r>
            <a:r>
              <a:rPr lang="nn-NO" sz="2400" dirty="0" smtClean="0">
                <a:solidFill>
                  <a:schemeClr val="tx1"/>
                </a:solidFill>
              </a:rPr>
              <a:t>limit</a:t>
            </a:r>
            <a:r>
              <a:rPr lang="nn-NO" sz="2400" dirty="0" smtClean="0"/>
              <a:t>; </a:t>
            </a:r>
            <a:r>
              <a:rPr lang="nn-NO" sz="2400" dirty="0"/>
              <a:t>i</a:t>
            </a:r>
            <a:r>
              <a:rPr lang="nn-NO" sz="2400" dirty="0" smtClean="0"/>
              <a:t>++)</a:t>
            </a:r>
          </a:p>
          <a:p>
            <a:pPr algn="l"/>
            <a:r>
              <a:rPr lang="nn-NO" sz="2400" dirty="0"/>
              <a:t>	</a:t>
            </a:r>
            <a:r>
              <a:rPr lang="es-AR" sz="2400" dirty="0" smtClean="0"/>
              <a:t>{</a:t>
            </a:r>
          </a:p>
          <a:p>
            <a:pPr algn="l"/>
            <a:r>
              <a:rPr lang="es-AR" sz="2400" dirty="0"/>
              <a:t>	</a:t>
            </a:r>
            <a:r>
              <a:rPr lang="es-AR" sz="2400" dirty="0" smtClean="0"/>
              <a:t>	</a:t>
            </a:r>
            <a:r>
              <a:rPr lang="es-AR" sz="2400" dirty="0" err="1" smtClean="0">
                <a:solidFill>
                  <a:srgbClr val="00B0F0"/>
                </a:solidFill>
              </a:rPr>
              <a:t>yield</a:t>
            </a:r>
            <a:r>
              <a:rPr lang="es-AR" sz="2400" dirty="0" smtClean="0">
                <a:solidFill>
                  <a:srgbClr val="00B0F0"/>
                </a:solidFill>
              </a:rPr>
              <a:t> </a:t>
            </a:r>
            <a:r>
              <a:rPr lang="es-AR" sz="2400" dirty="0" err="1">
                <a:solidFill>
                  <a:srgbClr val="00B0F0"/>
                </a:solidFill>
              </a:rPr>
              <a:t>return</a:t>
            </a:r>
            <a:r>
              <a:rPr lang="es-AR" sz="2400" dirty="0">
                <a:solidFill>
                  <a:srgbClr val="00B0F0"/>
                </a:solidFill>
              </a:rPr>
              <a:t> </a:t>
            </a:r>
            <a:r>
              <a:rPr lang="es-AR" sz="2400" dirty="0" err="1" smtClean="0"/>
              <a:t>acum</a:t>
            </a:r>
            <a:r>
              <a:rPr lang="es-AR" sz="2400" dirty="0" smtClean="0"/>
              <a:t>;</a:t>
            </a:r>
          </a:p>
          <a:p>
            <a:pPr algn="l"/>
            <a:r>
              <a:rPr lang="es-AR" sz="2400" dirty="0"/>
              <a:t>	</a:t>
            </a:r>
            <a:r>
              <a:rPr lang="es-AR" sz="2400" dirty="0" smtClean="0"/>
              <a:t>	</a:t>
            </a:r>
            <a:r>
              <a:rPr lang="es-AR" sz="2400" dirty="0" err="1" smtClean="0"/>
              <a:t>acum</a:t>
            </a:r>
            <a:r>
              <a:rPr lang="es-AR" sz="2400" dirty="0" smtClean="0"/>
              <a:t>++;</a:t>
            </a:r>
          </a:p>
          <a:p>
            <a:pPr algn="l"/>
            <a:r>
              <a:rPr lang="es-AR" sz="2400" dirty="0"/>
              <a:t>	</a:t>
            </a:r>
            <a:r>
              <a:rPr lang="es-AR" sz="2400" dirty="0" smtClean="0"/>
              <a:t>}</a:t>
            </a:r>
          </a:p>
          <a:p>
            <a:pPr algn="l"/>
            <a:r>
              <a:rPr lang="es-AR" sz="2400" dirty="0" smtClean="0"/>
              <a:t>}</a:t>
            </a:r>
            <a:endParaRPr lang="en" sz="2400" dirty="0" smtClean="0"/>
          </a:p>
        </p:txBody>
      </p:sp>
      <p:cxnSp>
        <p:nvCxnSpPr>
          <p:cNvPr id="3" name="Straight Connector 2"/>
          <p:cNvCxnSpPr/>
          <p:nvPr/>
        </p:nvCxnSpPr>
        <p:spPr>
          <a:xfrm>
            <a:off x="255639" y="1759974"/>
            <a:ext cx="1161189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6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50"/>
          <p:cNvSpPr txBox="1"/>
          <p:nvPr/>
        </p:nvSpPr>
        <p:spPr>
          <a:xfrm>
            <a:off x="165443" y="145090"/>
            <a:ext cx="3832729" cy="42096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Inteligencia Artificial II - Dazza, Emilio Esteban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hape 191"/>
          <p:cNvSpPr txBox="1">
            <a:spLocks/>
          </p:cNvSpPr>
          <p:nvPr/>
        </p:nvSpPr>
        <p:spPr>
          <a:xfrm>
            <a:off x="570271" y="532346"/>
            <a:ext cx="11041626" cy="88731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25" tIns="91425" rIns="91425" bIns="91425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</a:pPr>
            <a:r>
              <a:rPr lang="es-AR" sz="3600" dirty="0">
                <a:solidFill>
                  <a:srgbClr val="00B0F0"/>
                </a:solidFill>
              </a:rPr>
              <a:t>v</a:t>
            </a:r>
            <a:r>
              <a:rPr lang="en" sz="3600" dirty="0" smtClean="0">
                <a:solidFill>
                  <a:srgbClr val="00B0F0"/>
                </a:solidFill>
              </a:rPr>
              <a:t>ar </a:t>
            </a:r>
            <a:r>
              <a:rPr lang="en" sz="3600" dirty="0" smtClean="0"/>
              <a:t>col = </a:t>
            </a:r>
            <a:r>
              <a:rPr lang="en" sz="3600" dirty="0" smtClean="0">
                <a:solidFill>
                  <a:srgbClr val="92D050"/>
                </a:solidFill>
              </a:rPr>
              <a:t>nums</a:t>
            </a:r>
            <a:r>
              <a:rPr lang="en" sz="3600" dirty="0" smtClean="0"/>
              <a:t>.concat(col2);</a:t>
            </a:r>
          </a:p>
        </p:txBody>
      </p:sp>
      <p:sp>
        <p:nvSpPr>
          <p:cNvPr id="7" name="Shape 191"/>
          <p:cNvSpPr txBox="1">
            <a:spLocks/>
          </p:cNvSpPr>
          <p:nvPr/>
        </p:nvSpPr>
        <p:spPr>
          <a:xfrm>
            <a:off x="570271" y="2081016"/>
            <a:ext cx="11041626" cy="440827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25" tIns="91425" rIns="91425" bIns="91425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Bef>
                <a:spcPts val="0"/>
              </a:spcBef>
            </a:pPr>
            <a:r>
              <a:rPr lang="es-AR" sz="2400" dirty="0" smtClean="0">
                <a:solidFill>
                  <a:srgbClr val="00B0F0"/>
                </a:solidFill>
              </a:rPr>
              <a:t>v</a:t>
            </a:r>
            <a:r>
              <a:rPr lang="en" sz="2400" dirty="0" smtClean="0">
                <a:solidFill>
                  <a:srgbClr val="00B0F0"/>
                </a:solidFill>
              </a:rPr>
              <a:t>ar </a:t>
            </a:r>
            <a:r>
              <a:rPr lang="en" sz="2400" dirty="0" smtClean="0"/>
              <a:t>col = </a:t>
            </a:r>
            <a:r>
              <a:rPr lang="fr-FR" sz="2400" dirty="0" err="1" smtClean="0">
                <a:solidFill>
                  <a:schemeClr val="tx1"/>
                </a:solidFill>
              </a:rPr>
              <a:t>Unison</a:t>
            </a:r>
            <a:r>
              <a:rPr lang="en" sz="2400" dirty="0" smtClean="0"/>
              <a:t>(col2);</a:t>
            </a:r>
          </a:p>
          <a:p>
            <a:pPr algn="l">
              <a:spcBef>
                <a:spcPts val="0"/>
              </a:spcBef>
            </a:pPr>
            <a:endParaRPr lang="en" sz="2400" dirty="0" smtClean="0"/>
          </a:p>
          <a:p>
            <a:pPr algn="l"/>
            <a:r>
              <a:rPr lang="fr-FR" sz="2400" dirty="0" err="1" smtClean="0">
                <a:solidFill>
                  <a:srgbClr val="FFFF00"/>
                </a:solidFill>
              </a:rPr>
              <a:t>IEnumerable</a:t>
            </a:r>
            <a:r>
              <a:rPr lang="fr-FR" sz="2400" dirty="0" smtClean="0">
                <a:solidFill>
                  <a:srgbClr val="FFFF00"/>
                </a:solidFill>
              </a:rPr>
              <a:t>&lt;</a:t>
            </a:r>
            <a:r>
              <a:rPr lang="fr-FR" sz="2400" dirty="0" smtClean="0">
                <a:solidFill>
                  <a:srgbClr val="00B0F0"/>
                </a:solidFill>
              </a:rPr>
              <a:t>T</a:t>
            </a:r>
            <a:r>
              <a:rPr lang="fr-FR" sz="2400" dirty="0">
                <a:solidFill>
                  <a:srgbClr val="FFFF00"/>
                </a:solidFill>
              </a:rPr>
              <a:t>&gt; </a:t>
            </a:r>
            <a:r>
              <a:rPr lang="fr-FR" sz="2400" dirty="0" err="1" smtClean="0">
                <a:solidFill>
                  <a:schemeClr val="tx1"/>
                </a:solidFill>
              </a:rPr>
              <a:t>Unison</a:t>
            </a:r>
            <a:r>
              <a:rPr lang="fr-FR" sz="2400" dirty="0" smtClean="0"/>
              <a:t>&lt;</a:t>
            </a:r>
            <a:r>
              <a:rPr lang="fr-FR" sz="2400" dirty="0" smtClean="0">
                <a:solidFill>
                  <a:srgbClr val="00B0F0"/>
                </a:solidFill>
              </a:rPr>
              <a:t>T</a:t>
            </a:r>
            <a:r>
              <a:rPr lang="fr-FR" sz="2400" dirty="0" smtClean="0"/>
              <a:t>&gt;(</a:t>
            </a:r>
            <a:r>
              <a:rPr lang="fr-FR" sz="2400" dirty="0" err="1" smtClean="0">
                <a:solidFill>
                  <a:srgbClr val="FFFF00"/>
                </a:solidFill>
              </a:rPr>
              <a:t>IEnumerable</a:t>
            </a:r>
            <a:r>
              <a:rPr lang="fr-FR" sz="2400" dirty="0" smtClean="0">
                <a:solidFill>
                  <a:srgbClr val="FFFF00"/>
                </a:solidFill>
              </a:rPr>
              <a:t>&lt;</a:t>
            </a:r>
            <a:r>
              <a:rPr lang="fr-FR" sz="2400" dirty="0" smtClean="0">
                <a:solidFill>
                  <a:srgbClr val="00B0F0"/>
                </a:solidFill>
              </a:rPr>
              <a:t>T</a:t>
            </a:r>
            <a:r>
              <a:rPr lang="fr-FR" sz="2400" dirty="0" smtClean="0">
                <a:solidFill>
                  <a:srgbClr val="FFFF00"/>
                </a:solidFill>
              </a:rPr>
              <a:t>&gt;</a:t>
            </a:r>
            <a:r>
              <a:rPr lang="fr-FR" sz="2400" dirty="0" smtClean="0"/>
              <a:t> </a:t>
            </a:r>
            <a:r>
              <a:rPr lang="fr-FR" sz="2400" dirty="0" err="1"/>
              <a:t>seed</a:t>
            </a:r>
            <a:r>
              <a:rPr lang="fr-FR" sz="2400" dirty="0"/>
              <a:t>, </a:t>
            </a:r>
            <a:r>
              <a:rPr lang="fr-FR" sz="2400" dirty="0" err="1" smtClean="0">
                <a:solidFill>
                  <a:srgbClr val="FFFF00"/>
                </a:solidFill>
              </a:rPr>
              <a:t>IEnumerable</a:t>
            </a:r>
            <a:r>
              <a:rPr lang="fr-FR" sz="2400" dirty="0" smtClean="0">
                <a:solidFill>
                  <a:srgbClr val="FFFF00"/>
                </a:solidFill>
              </a:rPr>
              <a:t>&lt;</a:t>
            </a:r>
            <a:r>
              <a:rPr lang="fr-FR" sz="2400" dirty="0" smtClean="0">
                <a:solidFill>
                  <a:srgbClr val="00B0F0"/>
                </a:solidFill>
              </a:rPr>
              <a:t>T</a:t>
            </a:r>
            <a:r>
              <a:rPr lang="fr-FR" sz="2400" dirty="0" smtClean="0">
                <a:solidFill>
                  <a:srgbClr val="FFFF00"/>
                </a:solidFill>
              </a:rPr>
              <a:t>&gt;</a:t>
            </a:r>
            <a:r>
              <a:rPr lang="fr-FR" sz="2400" dirty="0" smtClean="0"/>
              <a:t> </a:t>
            </a:r>
            <a:r>
              <a:rPr lang="fr-FR" sz="2400" dirty="0" err="1" smtClean="0"/>
              <a:t>sc</a:t>
            </a:r>
            <a:r>
              <a:rPr lang="fr-FR" sz="2400" dirty="0" smtClean="0"/>
              <a:t>)</a:t>
            </a:r>
            <a:endParaRPr lang="fr-FR" sz="2400" dirty="0"/>
          </a:p>
          <a:p>
            <a:pPr algn="l"/>
            <a:r>
              <a:rPr lang="es-AR" sz="2400" dirty="0" smtClean="0"/>
              <a:t>{</a:t>
            </a:r>
          </a:p>
          <a:p>
            <a:pPr algn="l"/>
            <a:endParaRPr lang="es-AR" sz="2400" dirty="0" smtClean="0"/>
          </a:p>
          <a:p>
            <a:pPr algn="l"/>
            <a:endParaRPr lang="es-AR" sz="2400" dirty="0"/>
          </a:p>
          <a:p>
            <a:pPr algn="l"/>
            <a:endParaRPr lang="es-AR" sz="2400" dirty="0" smtClean="0"/>
          </a:p>
          <a:p>
            <a:pPr algn="l"/>
            <a:endParaRPr lang="es-AR" sz="2400" dirty="0"/>
          </a:p>
          <a:p>
            <a:pPr algn="l"/>
            <a:endParaRPr lang="es-AR" sz="2400" dirty="0" smtClean="0"/>
          </a:p>
          <a:p>
            <a:pPr algn="l"/>
            <a:r>
              <a:rPr lang="es-AR" sz="2400" dirty="0" smtClean="0"/>
              <a:t>}</a:t>
            </a:r>
            <a:endParaRPr lang="en" sz="2400" dirty="0" smtClean="0"/>
          </a:p>
        </p:txBody>
      </p:sp>
      <p:cxnSp>
        <p:nvCxnSpPr>
          <p:cNvPr id="3" name="Straight Connector 2"/>
          <p:cNvCxnSpPr/>
          <p:nvPr/>
        </p:nvCxnSpPr>
        <p:spPr>
          <a:xfrm>
            <a:off x="255639" y="1759974"/>
            <a:ext cx="1161189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Shape 191"/>
          <p:cNvSpPr txBox="1">
            <a:spLocks/>
          </p:cNvSpPr>
          <p:nvPr/>
        </p:nvSpPr>
        <p:spPr>
          <a:xfrm>
            <a:off x="570271" y="3610472"/>
            <a:ext cx="11041626" cy="244673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25" tIns="91425" rIns="91425" bIns="91425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AR" sz="2400" dirty="0"/>
              <a:t>	</a:t>
            </a:r>
            <a:r>
              <a:rPr lang="nn-NO" sz="2400" dirty="0" smtClean="0">
                <a:solidFill>
                  <a:srgbClr val="00B0F0"/>
                </a:solidFill>
              </a:rPr>
              <a:t>foreach</a:t>
            </a:r>
            <a:r>
              <a:rPr lang="nn-NO" sz="2400" dirty="0" smtClean="0"/>
              <a:t> (</a:t>
            </a:r>
            <a:r>
              <a:rPr lang="nn-NO" sz="2400" dirty="0" smtClean="0">
                <a:solidFill>
                  <a:srgbClr val="00B0F0"/>
                </a:solidFill>
              </a:rPr>
              <a:t>var</a:t>
            </a:r>
            <a:r>
              <a:rPr lang="nn-NO" sz="2400" dirty="0" smtClean="0"/>
              <a:t> elem </a:t>
            </a:r>
            <a:r>
              <a:rPr lang="nn-NO" sz="2400" dirty="0" smtClean="0">
                <a:solidFill>
                  <a:srgbClr val="00B0F0"/>
                </a:solidFill>
              </a:rPr>
              <a:t>in</a:t>
            </a:r>
            <a:r>
              <a:rPr lang="nn-NO" sz="2400" dirty="0" smtClean="0">
                <a:solidFill>
                  <a:srgbClr val="B241F1"/>
                </a:solidFill>
              </a:rPr>
              <a:t> </a:t>
            </a:r>
            <a:r>
              <a:rPr lang="nn-NO" sz="2400" dirty="0" smtClean="0">
                <a:solidFill>
                  <a:schemeClr val="tx1"/>
                </a:solidFill>
              </a:rPr>
              <a:t>seed</a:t>
            </a:r>
            <a:r>
              <a:rPr lang="nn-NO" sz="2400" dirty="0" smtClean="0"/>
              <a:t>)</a:t>
            </a:r>
          </a:p>
          <a:p>
            <a:pPr algn="l"/>
            <a:r>
              <a:rPr lang="nn-NO" sz="2400" dirty="0">
                <a:solidFill>
                  <a:srgbClr val="00B0F0"/>
                </a:solidFill>
              </a:rPr>
              <a:t>	</a:t>
            </a:r>
            <a:r>
              <a:rPr lang="nn-NO" sz="2400" dirty="0" smtClean="0">
                <a:solidFill>
                  <a:srgbClr val="00B0F0"/>
                </a:solidFill>
              </a:rPr>
              <a:t>	</a:t>
            </a:r>
            <a:r>
              <a:rPr lang="es-AR" sz="2400" dirty="0" err="1" smtClean="0">
                <a:solidFill>
                  <a:srgbClr val="00B0F0"/>
                </a:solidFill>
              </a:rPr>
              <a:t>yield</a:t>
            </a:r>
            <a:r>
              <a:rPr lang="es-AR" sz="2400" dirty="0" smtClean="0">
                <a:solidFill>
                  <a:srgbClr val="00B0F0"/>
                </a:solidFill>
              </a:rPr>
              <a:t> </a:t>
            </a:r>
            <a:r>
              <a:rPr lang="es-AR" sz="2400" dirty="0" err="1">
                <a:solidFill>
                  <a:srgbClr val="00B0F0"/>
                </a:solidFill>
              </a:rPr>
              <a:t>return</a:t>
            </a:r>
            <a:r>
              <a:rPr lang="es-AR" sz="2400" dirty="0">
                <a:solidFill>
                  <a:srgbClr val="00B0F0"/>
                </a:solidFill>
              </a:rPr>
              <a:t> </a:t>
            </a:r>
            <a:r>
              <a:rPr lang="es-AR" sz="2400" dirty="0" err="1" smtClean="0">
                <a:solidFill>
                  <a:schemeClr val="tx1"/>
                </a:solidFill>
              </a:rPr>
              <a:t>elem</a:t>
            </a:r>
            <a:r>
              <a:rPr lang="es-AR" sz="2400" dirty="0" smtClean="0">
                <a:solidFill>
                  <a:schemeClr val="tx1"/>
                </a:solidFill>
              </a:rPr>
              <a:t>;</a:t>
            </a:r>
          </a:p>
          <a:p>
            <a:pPr algn="l"/>
            <a:endParaRPr lang="es-ES" sz="2400" dirty="0">
              <a:solidFill>
                <a:schemeClr val="tx1"/>
              </a:solidFill>
            </a:endParaRPr>
          </a:p>
          <a:p>
            <a:pPr algn="l"/>
            <a:r>
              <a:rPr lang="es-AR" sz="2400" dirty="0"/>
              <a:t>	</a:t>
            </a:r>
            <a:r>
              <a:rPr lang="nn-NO" sz="2400" dirty="0">
                <a:solidFill>
                  <a:srgbClr val="00B0F0"/>
                </a:solidFill>
              </a:rPr>
              <a:t>foreach</a:t>
            </a:r>
            <a:r>
              <a:rPr lang="nn-NO" sz="2400" dirty="0"/>
              <a:t> (</a:t>
            </a:r>
            <a:r>
              <a:rPr lang="nn-NO" sz="2400" dirty="0">
                <a:solidFill>
                  <a:srgbClr val="00B0F0"/>
                </a:solidFill>
              </a:rPr>
              <a:t>var</a:t>
            </a:r>
            <a:r>
              <a:rPr lang="nn-NO" sz="2400" dirty="0"/>
              <a:t> elem </a:t>
            </a:r>
            <a:r>
              <a:rPr lang="nn-NO" sz="2400" dirty="0">
                <a:solidFill>
                  <a:srgbClr val="00B0F0"/>
                </a:solidFill>
              </a:rPr>
              <a:t>in</a:t>
            </a:r>
            <a:r>
              <a:rPr lang="nn-NO" sz="2400" dirty="0">
                <a:solidFill>
                  <a:srgbClr val="B241F1"/>
                </a:solidFill>
              </a:rPr>
              <a:t> </a:t>
            </a:r>
            <a:r>
              <a:rPr lang="nn-NO" sz="2400" dirty="0" smtClean="0">
                <a:solidFill>
                  <a:schemeClr val="tx1"/>
                </a:solidFill>
              </a:rPr>
              <a:t>sc</a:t>
            </a:r>
            <a:r>
              <a:rPr lang="nn-NO" sz="2400" dirty="0" smtClean="0"/>
              <a:t>)</a:t>
            </a:r>
            <a:endParaRPr lang="nn-NO" sz="2400" dirty="0"/>
          </a:p>
          <a:p>
            <a:pPr algn="l"/>
            <a:r>
              <a:rPr lang="nn-NO" sz="2400" dirty="0">
                <a:solidFill>
                  <a:srgbClr val="00B0F0"/>
                </a:solidFill>
              </a:rPr>
              <a:t>		</a:t>
            </a:r>
            <a:r>
              <a:rPr lang="es-AR" sz="2400" dirty="0" err="1">
                <a:solidFill>
                  <a:srgbClr val="00B0F0"/>
                </a:solidFill>
              </a:rPr>
              <a:t>yield</a:t>
            </a:r>
            <a:r>
              <a:rPr lang="es-AR" sz="2400" dirty="0">
                <a:solidFill>
                  <a:srgbClr val="00B0F0"/>
                </a:solidFill>
              </a:rPr>
              <a:t> </a:t>
            </a:r>
            <a:r>
              <a:rPr lang="es-AR" sz="2400" dirty="0" err="1">
                <a:solidFill>
                  <a:srgbClr val="00B0F0"/>
                </a:solidFill>
              </a:rPr>
              <a:t>return</a:t>
            </a:r>
            <a:r>
              <a:rPr lang="es-AR" sz="2400" dirty="0">
                <a:solidFill>
                  <a:srgbClr val="00B0F0"/>
                </a:solidFill>
              </a:rPr>
              <a:t> </a:t>
            </a:r>
            <a:r>
              <a:rPr lang="es-AR" sz="2400" dirty="0" err="1">
                <a:solidFill>
                  <a:schemeClr val="tx1"/>
                </a:solidFill>
              </a:rPr>
              <a:t>elem</a:t>
            </a:r>
            <a:r>
              <a:rPr lang="es-AR" sz="2400" dirty="0" smtClean="0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91752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50"/>
          <p:cNvSpPr txBox="1"/>
          <p:nvPr/>
        </p:nvSpPr>
        <p:spPr>
          <a:xfrm>
            <a:off x="165443" y="145090"/>
            <a:ext cx="3832729" cy="42096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Inteligencia Artificial II - Dazza, Emilio Esteban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hape 191"/>
          <p:cNvSpPr txBox="1">
            <a:spLocks/>
          </p:cNvSpPr>
          <p:nvPr/>
        </p:nvSpPr>
        <p:spPr>
          <a:xfrm>
            <a:off x="570271" y="532346"/>
            <a:ext cx="11041626" cy="88731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25" tIns="91425" rIns="91425" bIns="91425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</a:pPr>
            <a:r>
              <a:rPr lang="es-AR" sz="3600" dirty="0">
                <a:solidFill>
                  <a:srgbClr val="00B0F0"/>
                </a:solidFill>
              </a:rPr>
              <a:t>v</a:t>
            </a:r>
            <a:r>
              <a:rPr lang="en" sz="3600" dirty="0" smtClean="0">
                <a:solidFill>
                  <a:srgbClr val="00B0F0"/>
                </a:solidFill>
              </a:rPr>
              <a:t>ar </a:t>
            </a:r>
            <a:r>
              <a:rPr lang="en" sz="3600" dirty="0" smtClean="0"/>
              <a:t>col = </a:t>
            </a:r>
            <a:r>
              <a:rPr lang="en" sz="3600" dirty="0" smtClean="0">
                <a:solidFill>
                  <a:srgbClr val="92D050"/>
                </a:solidFill>
              </a:rPr>
              <a:t>nums</a:t>
            </a:r>
            <a:r>
              <a:rPr lang="en" sz="3600" dirty="0" smtClean="0"/>
              <a:t>.Where(x =&gt; x &lt; 6);</a:t>
            </a:r>
          </a:p>
        </p:txBody>
      </p:sp>
      <p:sp>
        <p:nvSpPr>
          <p:cNvPr id="7" name="Shape 191"/>
          <p:cNvSpPr txBox="1">
            <a:spLocks/>
          </p:cNvSpPr>
          <p:nvPr/>
        </p:nvSpPr>
        <p:spPr>
          <a:xfrm>
            <a:off x="570271" y="2081016"/>
            <a:ext cx="11041626" cy="440827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25" tIns="91425" rIns="91425" bIns="91425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Bef>
                <a:spcPts val="0"/>
              </a:spcBef>
            </a:pPr>
            <a:r>
              <a:rPr lang="es-AR" sz="2400" dirty="0" smtClean="0">
                <a:solidFill>
                  <a:srgbClr val="00B0F0"/>
                </a:solidFill>
              </a:rPr>
              <a:t>v</a:t>
            </a:r>
            <a:r>
              <a:rPr lang="en" sz="2400" dirty="0" smtClean="0">
                <a:solidFill>
                  <a:srgbClr val="00B0F0"/>
                </a:solidFill>
              </a:rPr>
              <a:t>ar </a:t>
            </a:r>
            <a:r>
              <a:rPr lang="en" sz="2400" dirty="0" smtClean="0"/>
              <a:t>col = FilterCol(nums, x =&gt; x &lt; 6);</a:t>
            </a:r>
          </a:p>
          <a:p>
            <a:pPr algn="l">
              <a:spcBef>
                <a:spcPts val="0"/>
              </a:spcBef>
            </a:pPr>
            <a:endParaRPr lang="en" sz="2400" dirty="0" smtClean="0"/>
          </a:p>
          <a:p>
            <a:pPr algn="l"/>
            <a:r>
              <a:rPr lang="fr-FR" sz="2400" dirty="0" err="1" smtClean="0">
                <a:solidFill>
                  <a:srgbClr val="FFFF00"/>
                </a:solidFill>
              </a:rPr>
              <a:t>IEnumerable</a:t>
            </a:r>
            <a:r>
              <a:rPr lang="fr-FR" sz="2400" dirty="0" smtClean="0">
                <a:solidFill>
                  <a:srgbClr val="FFFF00"/>
                </a:solidFill>
              </a:rPr>
              <a:t>&lt;</a:t>
            </a:r>
            <a:r>
              <a:rPr lang="fr-FR" sz="2400" dirty="0" smtClean="0">
                <a:solidFill>
                  <a:srgbClr val="00B0F0"/>
                </a:solidFill>
              </a:rPr>
              <a:t>T</a:t>
            </a:r>
            <a:r>
              <a:rPr lang="fr-FR" sz="2400" dirty="0">
                <a:solidFill>
                  <a:srgbClr val="FFFF00"/>
                </a:solidFill>
              </a:rPr>
              <a:t>&gt; </a:t>
            </a:r>
            <a:r>
              <a:rPr lang="fr-FR" sz="2400" dirty="0" err="1" smtClean="0">
                <a:solidFill>
                  <a:schemeClr val="tx1"/>
                </a:solidFill>
              </a:rPr>
              <a:t>FilterCol</a:t>
            </a:r>
            <a:r>
              <a:rPr lang="fr-FR" sz="2400" dirty="0" smtClean="0"/>
              <a:t>&lt;</a:t>
            </a:r>
            <a:r>
              <a:rPr lang="fr-FR" sz="2400" dirty="0" smtClean="0">
                <a:solidFill>
                  <a:srgbClr val="00B0F0"/>
                </a:solidFill>
              </a:rPr>
              <a:t>T</a:t>
            </a:r>
            <a:r>
              <a:rPr lang="fr-FR" sz="2400" dirty="0" smtClean="0"/>
              <a:t>&gt;(</a:t>
            </a:r>
            <a:r>
              <a:rPr lang="fr-FR" sz="2400" dirty="0" err="1" smtClean="0">
                <a:solidFill>
                  <a:srgbClr val="FFFF00"/>
                </a:solidFill>
              </a:rPr>
              <a:t>IEnumerable</a:t>
            </a:r>
            <a:r>
              <a:rPr lang="fr-FR" sz="2400" dirty="0" smtClean="0">
                <a:solidFill>
                  <a:srgbClr val="FFFF00"/>
                </a:solidFill>
              </a:rPr>
              <a:t>&lt;</a:t>
            </a:r>
            <a:r>
              <a:rPr lang="fr-FR" sz="2400" dirty="0" smtClean="0">
                <a:solidFill>
                  <a:srgbClr val="00B0F0"/>
                </a:solidFill>
              </a:rPr>
              <a:t>T</a:t>
            </a:r>
            <a:r>
              <a:rPr lang="fr-FR" sz="2400" dirty="0" smtClean="0">
                <a:solidFill>
                  <a:srgbClr val="FFFF00"/>
                </a:solidFill>
              </a:rPr>
              <a:t>&gt;</a:t>
            </a:r>
            <a:r>
              <a:rPr lang="fr-FR" sz="2400" dirty="0" smtClean="0"/>
              <a:t> </a:t>
            </a:r>
            <a:r>
              <a:rPr lang="fr-FR" sz="2400" dirty="0" err="1"/>
              <a:t>seed</a:t>
            </a:r>
            <a:r>
              <a:rPr lang="fr-FR" sz="2400" dirty="0"/>
              <a:t>, </a:t>
            </a:r>
            <a:r>
              <a:rPr lang="fr-FR" sz="2400" dirty="0" err="1" smtClean="0"/>
              <a:t>Func</a:t>
            </a:r>
            <a:r>
              <a:rPr lang="fr-FR" sz="2400" dirty="0" smtClean="0"/>
              <a:t>&lt;</a:t>
            </a:r>
            <a:r>
              <a:rPr lang="fr-FR" sz="2400" dirty="0" smtClean="0">
                <a:solidFill>
                  <a:srgbClr val="00B0F0"/>
                </a:solidFill>
              </a:rPr>
              <a:t>T, </a:t>
            </a:r>
            <a:r>
              <a:rPr lang="fr-FR" sz="2400" dirty="0" err="1" smtClean="0">
                <a:solidFill>
                  <a:srgbClr val="00B0F0"/>
                </a:solidFill>
              </a:rPr>
              <a:t>bool</a:t>
            </a:r>
            <a:r>
              <a:rPr lang="fr-FR" sz="2400" dirty="0" smtClean="0">
                <a:solidFill>
                  <a:schemeClr val="tx1"/>
                </a:solidFill>
              </a:rPr>
              <a:t>&gt;</a:t>
            </a:r>
            <a:r>
              <a:rPr lang="fr-FR" sz="2400" dirty="0" smtClean="0"/>
              <a:t> </a:t>
            </a:r>
            <a:r>
              <a:rPr lang="fr-FR" sz="2400" dirty="0" err="1" smtClean="0"/>
              <a:t>pred</a:t>
            </a:r>
            <a:r>
              <a:rPr lang="fr-FR" sz="2400" dirty="0" smtClean="0"/>
              <a:t>)</a:t>
            </a:r>
            <a:endParaRPr lang="fr-FR" sz="2400" dirty="0"/>
          </a:p>
          <a:p>
            <a:pPr algn="l"/>
            <a:r>
              <a:rPr lang="es-AR" sz="2400" dirty="0" smtClean="0"/>
              <a:t>{</a:t>
            </a:r>
          </a:p>
          <a:p>
            <a:pPr algn="l"/>
            <a:r>
              <a:rPr lang="es-AR" sz="2400" dirty="0"/>
              <a:t>	</a:t>
            </a:r>
            <a:r>
              <a:rPr lang="nn-NO" sz="2400" dirty="0" smtClean="0">
                <a:solidFill>
                  <a:srgbClr val="00B0F0"/>
                </a:solidFill>
              </a:rPr>
              <a:t>foreach</a:t>
            </a:r>
            <a:r>
              <a:rPr lang="nn-NO" sz="2400" dirty="0" smtClean="0"/>
              <a:t> (</a:t>
            </a:r>
            <a:r>
              <a:rPr lang="nn-NO" sz="2400" dirty="0" smtClean="0">
                <a:solidFill>
                  <a:srgbClr val="00B0F0"/>
                </a:solidFill>
              </a:rPr>
              <a:t>var</a:t>
            </a:r>
            <a:r>
              <a:rPr lang="nn-NO" sz="2400" dirty="0" smtClean="0"/>
              <a:t> elem </a:t>
            </a:r>
            <a:r>
              <a:rPr lang="nn-NO" sz="2400" dirty="0" smtClean="0">
                <a:solidFill>
                  <a:srgbClr val="00B0F0"/>
                </a:solidFill>
              </a:rPr>
              <a:t>in</a:t>
            </a:r>
            <a:r>
              <a:rPr lang="nn-NO" sz="2400" dirty="0" smtClean="0">
                <a:solidFill>
                  <a:srgbClr val="B241F1"/>
                </a:solidFill>
              </a:rPr>
              <a:t> </a:t>
            </a:r>
            <a:r>
              <a:rPr lang="nn-NO" sz="2400" dirty="0" smtClean="0">
                <a:solidFill>
                  <a:schemeClr val="tx1"/>
                </a:solidFill>
              </a:rPr>
              <a:t>seed</a:t>
            </a:r>
            <a:r>
              <a:rPr lang="nn-NO" sz="2400" dirty="0" smtClean="0"/>
              <a:t>)</a:t>
            </a:r>
          </a:p>
          <a:p>
            <a:pPr algn="l"/>
            <a:r>
              <a:rPr lang="nn-NO" sz="2400" dirty="0"/>
              <a:t>	</a:t>
            </a:r>
            <a:r>
              <a:rPr lang="es-AR" sz="2400" dirty="0" smtClean="0"/>
              <a:t>{</a:t>
            </a:r>
          </a:p>
          <a:p>
            <a:pPr algn="l"/>
            <a:r>
              <a:rPr lang="es-ES" sz="2400" dirty="0"/>
              <a:t>	</a:t>
            </a:r>
            <a:r>
              <a:rPr lang="es-ES" sz="2400" dirty="0" smtClean="0"/>
              <a:t>	</a:t>
            </a:r>
            <a:r>
              <a:rPr lang="es-ES" sz="2400" dirty="0" err="1" smtClean="0">
                <a:solidFill>
                  <a:srgbClr val="00B0F0"/>
                </a:solidFill>
              </a:rPr>
              <a:t>if</a:t>
            </a:r>
            <a:r>
              <a:rPr lang="es-ES" sz="2400" dirty="0" smtClean="0"/>
              <a:t> (</a:t>
            </a:r>
            <a:r>
              <a:rPr lang="es-ES" sz="2400" dirty="0" err="1" smtClean="0"/>
              <a:t>pred</a:t>
            </a:r>
            <a:r>
              <a:rPr lang="es-ES" sz="2400" dirty="0" smtClean="0"/>
              <a:t>(</a:t>
            </a:r>
            <a:r>
              <a:rPr lang="es-ES" sz="2400" dirty="0" err="1" smtClean="0"/>
              <a:t>elem</a:t>
            </a:r>
            <a:r>
              <a:rPr lang="es-ES" sz="2400" dirty="0" smtClean="0"/>
              <a:t>) )</a:t>
            </a:r>
            <a:endParaRPr lang="es-AR" sz="2400" dirty="0" smtClean="0"/>
          </a:p>
          <a:p>
            <a:pPr algn="l"/>
            <a:r>
              <a:rPr lang="es-AR" sz="2400" dirty="0" smtClean="0"/>
              <a:t>	</a:t>
            </a:r>
            <a:r>
              <a:rPr lang="es-AR" sz="2400" dirty="0"/>
              <a:t>	</a:t>
            </a:r>
            <a:r>
              <a:rPr lang="es-AR" sz="2400" dirty="0" smtClean="0"/>
              <a:t>	</a:t>
            </a:r>
            <a:r>
              <a:rPr lang="es-AR" sz="2400" dirty="0" err="1" smtClean="0">
                <a:solidFill>
                  <a:srgbClr val="00B0F0"/>
                </a:solidFill>
              </a:rPr>
              <a:t>yield</a:t>
            </a:r>
            <a:r>
              <a:rPr lang="es-AR" sz="2400" dirty="0" smtClean="0">
                <a:solidFill>
                  <a:srgbClr val="00B0F0"/>
                </a:solidFill>
              </a:rPr>
              <a:t> </a:t>
            </a:r>
            <a:r>
              <a:rPr lang="es-AR" sz="2400" dirty="0" err="1">
                <a:solidFill>
                  <a:srgbClr val="00B0F0"/>
                </a:solidFill>
              </a:rPr>
              <a:t>return</a:t>
            </a:r>
            <a:r>
              <a:rPr lang="es-AR" sz="2400" dirty="0">
                <a:solidFill>
                  <a:srgbClr val="00B0F0"/>
                </a:solidFill>
              </a:rPr>
              <a:t> </a:t>
            </a:r>
            <a:r>
              <a:rPr lang="es-AR" sz="2400" dirty="0" err="1" smtClean="0">
                <a:solidFill>
                  <a:schemeClr val="tx1"/>
                </a:solidFill>
              </a:rPr>
              <a:t>elem</a:t>
            </a:r>
            <a:r>
              <a:rPr lang="es-AR" sz="2400" dirty="0" smtClean="0">
                <a:solidFill>
                  <a:schemeClr val="tx1"/>
                </a:solidFill>
              </a:rPr>
              <a:t>;</a:t>
            </a:r>
          </a:p>
          <a:p>
            <a:pPr algn="l"/>
            <a:r>
              <a:rPr lang="es-AR" sz="2400" dirty="0"/>
              <a:t>	</a:t>
            </a:r>
            <a:r>
              <a:rPr lang="es-AR" sz="2400" dirty="0" smtClean="0"/>
              <a:t>}</a:t>
            </a:r>
          </a:p>
          <a:p>
            <a:pPr algn="l"/>
            <a:r>
              <a:rPr lang="es-AR" sz="2400" dirty="0" smtClean="0"/>
              <a:t>}</a:t>
            </a:r>
            <a:endParaRPr lang="en" sz="2400" dirty="0" smtClean="0"/>
          </a:p>
        </p:txBody>
      </p:sp>
      <p:cxnSp>
        <p:nvCxnSpPr>
          <p:cNvPr id="3" name="Straight Connector 2"/>
          <p:cNvCxnSpPr/>
          <p:nvPr/>
        </p:nvCxnSpPr>
        <p:spPr>
          <a:xfrm>
            <a:off x="255639" y="1759974"/>
            <a:ext cx="1161189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581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50"/>
          <p:cNvSpPr txBox="1"/>
          <p:nvPr/>
        </p:nvSpPr>
        <p:spPr>
          <a:xfrm>
            <a:off x="165443" y="145090"/>
            <a:ext cx="3832729" cy="42096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Inteligencia Artificial II - Dazza, Emilio Esteban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hape 191"/>
          <p:cNvSpPr txBox="1">
            <a:spLocks/>
          </p:cNvSpPr>
          <p:nvPr/>
        </p:nvSpPr>
        <p:spPr>
          <a:xfrm>
            <a:off x="570271" y="532346"/>
            <a:ext cx="11041626" cy="88731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25" tIns="91425" rIns="91425" bIns="91425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</a:pPr>
            <a:r>
              <a:rPr lang="es-AR" sz="3600" dirty="0">
                <a:solidFill>
                  <a:srgbClr val="00B0F0"/>
                </a:solidFill>
              </a:rPr>
              <a:t>v</a:t>
            </a:r>
            <a:r>
              <a:rPr lang="en" sz="3600" dirty="0" smtClean="0">
                <a:solidFill>
                  <a:srgbClr val="00B0F0"/>
                </a:solidFill>
              </a:rPr>
              <a:t>ar </a:t>
            </a:r>
            <a:r>
              <a:rPr lang="en" sz="3600" dirty="0" smtClean="0"/>
              <a:t>col = </a:t>
            </a:r>
            <a:r>
              <a:rPr lang="en" sz="3600" dirty="0" smtClean="0">
                <a:solidFill>
                  <a:srgbClr val="92D050"/>
                </a:solidFill>
              </a:rPr>
              <a:t>nums</a:t>
            </a:r>
            <a:r>
              <a:rPr lang="en" sz="3600" dirty="0" smtClean="0"/>
              <a:t>.SelectMany(x =&gt; x.MyChilds);</a:t>
            </a:r>
          </a:p>
        </p:txBody>
      </p:sp>
      <p:sp>
        <p:nvSpPr>
          <p:cNvPr id="7" name="Shape 191"/>
          <p:cNvSpPr txBox="1">
            <a:spLocks/>
          </p:cNvSpPr>
          <p:nvPr/>
        </p:nvSpPr>
        <p:spPr>
          <a:xfrm>
            <a:off x="165443" y="2081016"/>
            <a:ext cx="11839744" cy="440827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25" tIns="91425" rIns="91425" bIns="91425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Bef>
                <a:spcPts val="0"/>
              </a:spcBef>
            </a:pPr>
            <a:r>
              <a:rPr lang="es-AR" sz="2400" dirty="0" smtClean="0">
                <a:solidFill>
                  <a:srgbClr val="00B0F0"/>
                </a:solidFill>
              </a:rPr>
              <a:t>v</a:t>
            </a:r>
            <a:r>
              <a:rPr lang="en" sz="2400" dirty="0" smtClean="0">
                <a:solidFill>
                  <a:srgbClr val="00B0F0"/>
                </a:solidFill>
              </a:rPr>
              <a:t>ar </a:t>
            </a:r>
            <a:r>
              <a:rPr lang="en" sz="2400" dirty="0" smtClean="0"/>
              <a:t>col = SelectALot(nums, x =&gt; x.MyChilds);</a:t>
            </a:r>
          </a:p>
          <a:p>
            <a:pPr algn="l">
              <a:spcBef>
                <a:spcPts val="0"/>
              </a:spcBef>
            </a:pPr>
            <a:endParaRPr lang="en" sz="2400" dirty="0" smtClean="0"/>
          </a:p>
          <a:p>
            <a:pPr algn="l"/>
            <a:r>
              <a:rPr lang="fr-FR" sz="2400" dirty="0" err="1" smtClean="0">
                <a:solidFill>
                  <a:srgbClr val="FFFF00"/>
                </a:solidFill>
              </a:rPr>
              <a:t>IEnumerable</a:t>
            </a:r>
            <a:r>
              <a:rPr lang="fr-FR" sz="2400" dirty="0" smtClean="0">
                <a:solidFill>
                  <a:srgbClr val="FFFF00"/>
                </a:solidFill>
              </a:rPr>
              <a:t>&lt;</a:t>
            </a:r>
            <a:r>
              <a:rPr lang="fr-FR" sz="2400" dirty="0" smtClean="0">
                <a:solidFill>
                  <a:srgbClr val="00B0F0"/>
                </a:solidFill>
              </a:rPr>
              <a:t>K</a:t>
            </a:r>
            <a:r>
              <a:rPr lang="fr-FR" sz="2400" dirty="0" smtClean="0">
                <a:solidFill>
                  <a:srgbClr val="FFFF00"/>
                </a:solidFill>
              </a:rPr>
              <a:t>&gt; </a:t>
            </a:r>
            <a:r>
              <a:rPr lang="en" sz="2400" dirty="0"/>
              <a:t>SelectALot</a:t>
            </a:r>
            <a:r>
              <a:rPr lang="fr-FR" sz="2400" dirty="0" smtClean="0"/>
              <a:t>&lt;</a:t>
            </a:r>
            <a:r>
              <a:rPr lang="fr-FR" sz="2400" dirty="0" smtClean="0">
                <a:solidFill>
                  <a:srgbClr val="00B0F0"/>
                </a:solidFill>
              </a:rPr>
              <a:t>T, K</a:t>
            </a:r>
            <a:r>
              <a:rPr lang="fr-FR" sz="2400" dirty="0" smtClean="0"/>
              <a:t>&gt;(</a:t>
            </a:r>
            <a:r>
              <a:rPr lang="fr-FR" sz="2400" dirty="0" err="1" smtClean="0">
                <a:solidFill>
                  <a:srgbClr val="FFFF00"/>
                </a:solidFill>
              </a:rPr>
              <a:t>IEnumerable</a:t>
            </a:r>
            <a:r>
              <a:rPr lang="fr-FR" sz="2400" dirty="0" smtClean="0">
                <a:solidFill>
                  <a:srgbClr val="FFFF00"/>
                </a:solidFill>
              </a:rPr>
              <a:t>&lt;</a:t>
            </a:r>
            <a:r>
              <a:rPr lang="fr-FR" sz="2400" dirty="0" smtClean="0">
                <a:solidFill>
                  <a:srgbClr val="00B0F0"/>
                </a:solidFill>
              </a:rPr>
              <a:t>T</a:t>
            </a:r>
            <a:r>
              <a:rPr lang="fr-FR" sz="2400" dirty="0" smtClean="0">
                <a:solidFill>
                  <a:srgbClr val="FFFF00"/>
                </a:solidFill>
              </a:rPr>
              <a:t>&gt;</a:t>
            </a:r>
            <a:r>
              <a:rPr lang="fr-FR" sz="2400" dirty="0" smtClean="0"/>
              <a:t> </a:t>
            </a:r>
            <a:r>
              <a:rPr lang="fr-FR" sz="2400" dirty="0" err="1"/>
              <a:t>seed</a:t>
            </a:r>
            <a:r>
              <a:rPr lang="fr-FR" sz="2400" dirty="0"/>
              <a:t>, </a:t>
            </a:r>
            <a:endParaRPr lang="fr-FR" sz="2400" dirty="0" smtClean="0"/>
          </a:p>
          <a:p>
            <a:pPr algn="l"/>
            <a:r>
              <a:rPr lang="fr-FR" sz="2400" dirty="0"/>
              <a:t>	</a:t>
            </a:r>
            <a:r>
              <a:rPr lang="fr-FR" sz="2400" dirty="0" smtClean="0"/>
              <a:t>														</a:t>
            </a:r>
            <a:r>
              <a:rPr lang="fr-FR" sz="2400" dirty="0" err="1" smtClean="0">
                <a:solidFill>
                  <a:srgbClr val="92D050"/>
                </a:solidFill>
              </a:rPr>
              <a:t>Func</a:t>
            </a:r>
            <a:r>
              <a:rPr lang="fr-FR" sz="2400" dirty="0" smtClean="0">
                <a:solidFill>
                  <a:srgbClr val="92D050"/>
                </a:solidFill>
              </a:rPr>
              <a:t>&lt;</a:t>
            </a:r>
            <a:r>
              <a:rPr lang="fr-FR" sz="2400" dirty="0" smtClean="0">
                <a:solidFill>
                  <a:srgbClr val="00B0F0"/>
                </a:solidFill>
              </a:rPr>
              <a:t>T, </a:t>
            </a:r>
            <a:r>
              <a:rPr lang="fr-FR" sz="2400" dirty="0" err="1" smtClean="0">
                <a:solidFill>
                  <a:srgbClr val="FFFF00"/>
                </a:solidFill>
              </a:rPr>
              <a:t>IEnumerable</a:t>
            </a:r>
            <a:r>
              <a:rPr lang="fr-FR" sz="2400" dirty="0" smtClean="0">
                <a:solidFill>
                  <a:srgbClr val="FFFF00"/>
                </a:solidFill>
              </a:rPr>
              <a:t>&lt;</a:t>
            </a:r>
            <a:r>
              <a:rPr lang="fr-FR" sz="2400" dirty="0" smtClean="0">
                <a:solidFill>
                  <a:srgbClr val="00B0F0"/>
                </a:solidFill>
              </a:rPr>
              <a:t>K</a:t>
            </a:r>
            <a:r>
              <a:rPr lang="fr-FR" sz="2400" dirty="0" smtClean="0">
                <a:solidFill>
                  <a:srgbClr val="FFFF00"/>
                </a:solidFill>
              </a:rPr>
              <a:t>&gt;</a:t>
            </a:r>
            <a:r>
              <a:rPr lang="fr-FR" sz="2400" dirty="0" smtClean="0">
                <a:solidFill>
                  <a:srgbClr val="92D050"/>
                </a:solidFill>
              </a:rPr>
              <a:t>&gt;</a:t>
            </a:r>
            <a:r>
              <a:rPr lang="fr-FR" sz="2400" dirty="0" smtClean="0"/>
              <a:t> </a:t>
            </a:r>
            <a:r>
              <a:rPr lang="fr-FR" sz="2400" dirty="0" err="1" smtClean="0"/>
              <a:t>pred</a:t>
            </a:r>
            <a:r>
              <a:rPr lang="fr-FR" sz="2400" dirty="0" smtClean="0"/>
              <a:t>)</a:t>
            </a:r>
            <a:endParaRPr lang="fr-FR" sz="2400" dirty="0"/>
          </a:p>
          <a:p>
            <a:pPr algn="l"/>
            <a:r>
              <a:rPr lang="es-AR" sz="2400" dirty="0" smtClean="0"/>
              <a:t>{</a:t>
            </a:r>
          </a:p>
          <a:p>
            <a:pPr algn="l"/>
            <a:r>
              <a:rPr lang="es-AR" sz="2400" dirty="0"/>
              <a:t>	</a:t>
            </a:r>
            <a:r>
              <a:rPr lang="nn-NO" sz="2400" dirty="0" smtClean="0">
                <a:solidFill>
                  <a:srgbClr val="00B0F0"/>
                </a:solidFill>
              </a:rPr>
              <a:t>foreach</a:t>
            </a:r>
            <a:r>
              <a:rPr lang="nn-NO" sz="2400" dirty="0" smtClean="0"/>
              <a:t> (</a:t>
            </a:r>
            <a:r>
              <a:rPr lang="nn-NO" sz="2400" dirty="0" smtClean="0">
                <a:solidFill>
                  <a:srgbClr val="00B0F0"/>
                </a:solidFill>
              </a:rPr>
              <a:t>var</a:t>
            </a:r>
            <a:r>
              <a:rPr lang="nn-NO" sz="2400" dirty="0" smtClean="0"/>
              <a:t> elem </a:t>
            </a:r>
            <a:r>
              <a:rPr lang="nn-NO" sz="2400" dirty="0" smtClean="0">
                <a:solidFill>
                  <a:srgbClr val="00B0F0"/>
                </a:solidFill>
              </a:rPr>
              <a:t>in</a:t>
            </a:r>
            <a:r>
              <a:rPr lang="nn-NO" sz="2400" dirty="0" smtClean="0">
                <a:solidFill>
                  <a:srgbClr val="B241F1"/>
                </a:solidFill>
              </a:rPr>
              <a:t> </a:t>
            </a:r>
            <a:r>
              <a:rPr lang="nn-NO" sz="2400" dirty="0" smtClean="0">
                <a:solidFill>
                  <a:schemeClr val="tx1"/>
                </a:solidFill>
              </a:rPr>
              <a:t>seed</a:t>
            </a:r>
            <a:r>
              <a:rPr lang="nn-NO" sz="2400" dirty="0" smtClean="0"/>
              <a:t>)</a:t>
            </a:r>
          </a:p>
          <a:p>
            <a:pPr algn="l"/>
            <a:r>
              <a:rPr lang="nn-NO" sz="2400" dirty="0"/>
              <a:t>	</a:t>
            </a:r>
            <a:r>
              <a:rPr lang="es-AR" sz="2400" dirty="0" smtClean="0"/>
              <a:t>{</a:t>
            </a:r>
          </a:p>
          <a:p>
            <a:pPr algn="l"/>
            <a:r>
              <a:rPr lang="es-ES" sz="2400" dirty="0"/>
              <a:t>	</a:t>
            </a:r>
            <a:r>
              <a:rPr lang="es-ES" sz="2400" dirty="0" smtClean="0"/>
              <a:t>	</a:t>
            </a:r>
            <a:r>
              <a:rPr lang="es-ES" sz="2400" dirty="0" err="1" smtClean="0">
                <a:solidFill>
                  <a:srgbClr val="00B0F0"/>
                </a:solidFill>
              </a:rPr>
              <a:t>foreach</a:t>
            </a:r>
            <a:r>
              <a:rPr lang="es-ES" sz="2400" dirty="0" smtClean="0"/>
              <a:t> (</a:t>
            </a:r>
            <a:r>
              <a:rPr lang="es-ES" sz="2400" dirty="0" err="1" smtClean="0">
                <a:solidFill>
                  <a:srgbClr val="00B0F0"/>
                </a:solidFill>
              </a:rPr>
              <a:t>var</a:t>
            </a:r>
            <a:r>
              <a:rPr lang="es-ES" sz="2400" dirty="0" smtClean="0"/>
              <a:t> </a:t>
            </a:r>
            <a:r>
              <a:rPr lang="es-ES" sz="2400" dirty="0" err="1" smtClean="0"/>
              <a:t>child</a:t>
            </a:r>
            <a:r>
              <a:rPr lang="es-ES" sz="2400" dirty="0" smtClean="0"/>
              <a:t> </a:t>
            </a:r>
            <a:r>
              <a:rPr lang="es-ES" sz="2400" dirty="0" smtClean="0">
                <a:solidFill>
                  <a:srgbClr val="00B0F0"/>
                </a:solidFill>
              </a:rPr>
              <a:t>in</a:t>
            </a:r>
            <a:r>
              <a:rPr lang="es-ES" sz="2400" dirty="0" smtClean="0"/>
              <a:t> </a:t>
            </a:r>
            <a:r>
              <a:rPr lang="es-ES" sz="2400" dirty="0" err="1" smtClean="0"/>
              <a:t>pred</a:t>
            </a:r>
            <a:r>
              <a:rPr lang="es-ES" sz="2400" dirty="0" smtClean="0"/>
              <a:t>(</a:t>
            </a:r>
            <a:r>
              <a:rPr lang="es-ES" sz="2400" dirty="0" err="1" smtClean="0"/>
              <a:t>elem</a:t>
            </a:r>
            <a:r>
              <a:rPr lang="es-ES" sz="2400" dirty="0" smtClean="0"/>
              <a:t>) )</a:t>
            </a:r>
          </a:p>
          <a:p>
            <a:pPr algn="l"/>
            <a:r>
              <a:rPr lang="es-ES" sz="2400" dirty="0"/>
              <a:t>	</a:t>
            </a:r>
            <a:r>
              <a:rPr lang="es-ES" sz="2400" dirty="0" smtClean="0"/>
              <a:t>		</a:t>
            </a:r>
            <a:r>
              <a:rPr lang="es-AR" sz="2400" dirty="0" err="1" smtClean="0">
                <a:solidFill>
                  <a:srgbClr val="00B0F0"/>
                </a:solidFill>
              </a:rPr>
              <a:t>yield</a:t>
            </a:r>
            <a:r>
              <a:rPr lang="es-AR" sz="2400" dirty="0" smtClean="0">
                <a:solidFill>
                  <a:srgbClr val="00B0F0"/>
                </a:solidFill>
              </a:rPr>
              <a:t> </a:t>
            </a:r>
            <a:r>
              <a:rPr lang="es-AR" sz="2400" dirty="0" err="1">
                <a:solidFill>
                  <a:srgbClr val="00B0F0"/>
                </a:solidFill>
              </a:rPr>
              <a:t>return</a:t>
            </a:r>
            <a:r>
              <a:rPr lang="es-AR" sz="2400" dirty="0">
                <a:solidFill>
                  <a:srgbClr val="00B0F0"/>
                </a:solidFill>
              </a:rPr>
              <a:t> </a:t>
            </a:r>
            <a:r>
              <a:rPr lang="es-AR" sz="2400" dirty="0" err="1" smtClean="0">
                <a:solidFill>
                  <a:schemeClr val="tx1"/>
                </a:solidFill>
              </a:rPr>
              <a:t>child</a:t>
            </a:r>
            <a:r>
              <a:rPr lang="es-AR" sz="2400" dirty="0" smtClean="0">
                <a:solidFill>
                  <a:schemeClr val="tx1"/>
                </a:solidFill>
              </a:rPr>
              <a:t>;</a:t>
            </a:r>
          </a:p>
          <a:p>
            <a:pPr algn="l"/>
            <a:r>
              <a:rPr lang="es-AR" sz="2400" dirty="0"/>
              <a:t>	</a:t>
            </a:r>
            <a:r>
              <a:rPr lang="es-AR" sz="2400" dirty="0" smtClean="0"/>
              <a:t>}</a:t>
            </a:r>
          </a:p>
          <a:p>
            <a:pPr algn="l"/>
            <a:r>
              <a:rPr lang="es-AR" sz="2400" dirty="0" smtClean="0"/>
              <a:t>}</a:t>
            </a:r>
            <a:endParaRPr lang="en" sz="2400" dirty="0" smtClean="0"/>
          </a:p>
        </p:txBody>
      </p:sp>
      <p:cxnSp>
        <p:nvCxnSpPr>
          <p:cNvPr id="3" name="Straight Connector 2"/>
          <p:cNvCxnSpPr/>
          <p:nvPr/>
        </p:nvCxnSpPr>
        <p:spPr>
          <a:xfrm>
            <a:off x="255639" y="1759974"/>
            <a:ext cx="1161189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020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50"/>
          <p:cNvSpPr txBox="1"/>
          <p:nvPr/>
        </p:nvSpPr>
        <p:spPr>
          <a:xfrm>
            <a:off x="165443" y="145090"/>
            <a:ext cx="3832729" cy="42096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Inteligencia Artificial II - Dazza, Emilio Esteban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hape 191"/>
          <p:cNvSpPr txBox="1">
            <a:spLocks/>
          </p:cNvSpPr>
          <p:nvPr/>
        </p:nvSpPr>
        <p:spPr>
          <a:xfrm>
            <a:off x="570271" y="532346"/>
            <a:ext cx="11041626" cy="88731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25" tIns="91425" rIns="91425" bIns="91425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</a:pPr>
            <a:r>
              <a:rPr lang="es-ES" sz="3600" dirty="0" err="1" smtClean="0">
                <a:solidFill>
                  <a:srgbClr val="FF0000"/>
                </a:solidFill>
              </a:rPr>
              <a:t>ReCuRsIoN</a:t>
            </a:r>
            <a:r>
              <a:rPr lang="es-ES" sz="3600" dirty="0" smtClean="0">
                <a:solidFill>
                  <a:srgbClr val="FF0000"/>
                </a:solidFill>
              </a:rPr>
              <a:t> + LINQ</a:t>
            </a:r>
            <a:endParaRPr lang="en" sz="3600" dirty="0" smtClean="0">
              <a:solidFill>
                <a:srgbClr val="FF0000"/>
              </a:solidFill>
            </a:endParaRPr>
          </a:p>
        </p:txBody>
      </p:sp>
      <p:sp>
        <p:nvSpPr>
          <p:cNvPr id="7" name="Shape 191"/>
          <p:cNvSpPr txBox="1">
            <a:spLocks/>
          </p:cNvSpPr>
          <p:nvPr/>
        </p:nvSpPr>
        <p:spPr>
          <a:xfrm>
            <a:off x="165443" y="1303172"/>
            <a:ext cx="11839744" cy="206929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25" tIns="91425" rIns="91425" bIns="91425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Bef>
                <a:spcPts val="0"/>
              </a:spcBef>
            </a:pPr>
            <a:r>
              <a:rPr lang="es-AR" sz="2400" dirty="0" err="1" smtClean="0">
                <a:solidFill>
                  <a:srgbClr val="00B0F0"/>
                </a:solidFill>
              </a:rPr>
              <a:t>public</a:t>
            </a:r>
            <a:r>
              <a:rPr lang="es-AR" sz="2400" dirty="0" smtClean="0">
                <a:solidFill>
                  <a:srgbClr val="00B0F0"/>
                </a:solidFill>
              </a:rPr>
              <a:t> </a:t>
            </a:r>
            <a:r>
              <a:rPr lang="es-AR" sz="2400" dirty="0" err="1">
                <a:solidFill>
                  <a:srgbClr val="00B0F0"/>
                </a:solidFill>
              </a:rPr>
              <a:t>static</a:t>
            </a:r>
            <a:r>
              <a:rPr lang="es-AR" sz="2400" dirty="0">
                <a:solidFill>
                  <a:srgbClr val="00B0F0"/>
                </a:solidFill>
              </a:rPr>
              <a:t> </a:t>
            </a:r>
            <a:r>
              <a:rPr lang="es-AR" sz="2400" dirty="0" err="1">
                <a:solidFill>
                  <a:srgbClr val="92D050"/>
                </a:solidFill>
              </a:rPr>
              <a:t>FList</a:t>
            </a:r>
            <a:r>
              <a:rPr lang="es-AR" sz="2400" dirty="0"/>
              <a:t>&lt;</a:t>
            </a:r>
            <a:r>
              <a:rPr lang="es-AR" sz="2400" dirty="0" err="1">
                <a:solidFill>
                  <a:srgbClr val="00B0F0"/>
                </a:solidFill>
              </a:rPr>
              <a:t>Transform</a:t>
            </a:r>
            <a:r>
              <a:rPr lang="es-AR" sz="2400" dirty="0"/>
              <a:t>&gt; </a:t>
            </a:r>
            <a:r>
              <a:rPr lang="es-AR" sz="2400" dirty="0" err="1"/>
              <a:t>RecuSelectMany</a:t>
            </a:r>
            <a:r>
              <a:rPr lang="es-AR" sz="2400" dirty="0"/>
              <a:t>(</a:t>
            </a:r>
            <a:r>
              <a:rPr lang="es-AR" sz="2400" dirty="0" err="1">
                <a:solidFill>
                  <a:srgbClr val="00B0F0"/>
                </a:solidFill>
              </a:rPr>
              <a:t>Transform</a:t>
            </a:r>
            <a:r>
              <a:rPr lang="es-AR" sz="2400" dirty="0"/>
              <a:t> </a:t>
            </a:r>
            <a:r>
              <a:rPr lang="es-AR" sz="2400" dirty="0" err="1"/>
              <a:t>xf</a:t>
            </a:r>
            <a:r>
              <a:rPr lang="es-AR" sz="2400" dirty="0"/>
              <a:t>) </a:t>
            </a:r>
            <a:endParaRPr lang="es-AR" sz="2400" dirty="0" smtClean="0"/>
          </a:p>
          <a:p>
            <a:pPr algn="l">
              <a:spcBef>
                <a:spcPts val="0"/>
              </a:spcBef>
            </a:pPr>
            <a:r>
              <a:rPr lang="es-AR" sz="2400" dirty="0" smtClean="0"/>
              <a:t>{</a:t>
            </a:r>
            <a:endParaRPr lang="es-AR" sz="2400" dirty="0"/>
          </a:p>
          <a:p>
            <a:pPr algn="l">
              <a:spcBef>
                <a:spcPts val="0"/>
              </a:spcBef>
            </a:pPr>
            <a:r>
              <a:rPr lang="es-AR" sz="2400" dirty="0"/>
              <a:t>		</a:t>
            </a:r>
            <a:endParaRPr lang="es-AR" sz="2400" dirty="0" smtClean="0"/>
          </a:p>
          <a:p>
            <a:pPr algn="l">
              <a:spcBef>
                <a:spcPts val="0"/>
              </a:spcBef>
            </a:pPr>
            <a:endParaRPr lang="es-AR" sz="2400" dirty="0"/>
          </a:p>
          <a:p>
            <a:pPr algn="l">
              <a:spcBef>
                <a:spcPts val="0"/>
              </a:spcBef>
            </a:pPr>
            <a:r>
              <a:rPr lang="es-AR" sz="2400" dirty="0" smtClean="0"/>
              <a:t>}</a:t>
            </a:r>
          </a:p>
        </p:txBody>
      </p:sp>
      <p:sp>
        <p:nvSpPr>
          <p:cNvPr id="8" name="Shape 191"/>
          <p:cNvSpPr txBox="1">
            <a:spLocks/>
          </p:cNvSpPr>
          <p:nvPr/>
        </p:nvSpPr>
        <p:spPr>
          <a:xfrm>
            <a:off x="294967" y="2156780"/>
            <a:ext cx="11316929" cy="132234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25" tIns="91425" rIns="91425" bIns="91425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Bef>
                <a:spcPts val="0"/>
              </a:spcBef>
            </a:pPr>
            <a:r>
              <a:rPr lang="es-AR" sz="2400" dirty="0"/>
              <a:t>		</a:t>
            </a:r>
            <a:r>
              <a:rPr lang="es-AR" sz="2400" dirty="0" err="1">
                <a:solidFill>
                  <a:srgbClr val="00B0F0"/>
                </a:solidFill>
              </a:rPr>
              <a:t>return</a:t>
            </a:r>
            <a:r>
              <a:rPr lang="es-AR" sz="2400" dirty="0"/>
              <a:t> </a:t>
            </a:r>
            <a:r>
              <a:rPr lang="es-AR" sz="2400" dirty="0" err="1"/>
              <a:t>xf</a:t>
            </a:r>
            <a:r>
              <a:rPr lang="es-AR" sz="2400" dirty="0"/>
              <a:t> + </a:t>
            </a:r>
            <a:r>
              <a:rPr lang="es-AR" sz="2400" dirty="0" err="1" smtClean="0">
                <a:solidFill>
                  <a:srgbClr val="92D050"/>
                </a:solidFill>
              </a:rPr>
              <a:t>FList</a:t>
            </a:r>
            <a:r>
              <a:rPr lang="es-AR" sz="2400" dirty="0" err="1" smtClean="0"/>
              <a:t>.Create</a:t>
            </a:r>
            <a:r>
              <a:rPr lang="es-AR" sz="2400" dirty="0" smtClean="0"/>
              <a:t>(</a:t>
            </a:r>
            <a:r>
              <a:rPr lang="es-AR" sz="2400" dirty="0" err="1" smtClean="0"/>
              <a:t>xf.OfType</a:t>
            </a:r>
            <a:r>
              <a:rPr lang="es-AR" sz="2400" dirty="0" smtClean="0"/>
              <a:t>&lt;</a:t>
            </a:r>
            <a:r>
              <a:rPr lang="es-AR" sz="2400" dirty="0" err="1" smtClean="0">
                <a:solidFill>
                  <a:srgbClr val="00B0F0"/>
                </a:solidFill>
              </a:rPr>
              <a:t>Transform</a:t>
            </a:r>
            <a:r>
              <a:rPr lang="es-AR" sz="2400" dirty="0"/>
              <a:t>&gt;().</a:t>
            </a:r>
            <a:r>
              <a:rPr lang="es-AR" sz="2400" dirty="0" err="1"/>
              <a:t>SelectMany</a:t>
            </a:r>
            <a:r>
              <a:rPr lang="es-AR" sz="2400" dirty="0"/>
              <a:t>(x =&gt; </a:t>
            </a:r>
            <a:endParaRPr lang="es-AR" sz="2400" dirty="0" smtClean="0"/>
          </a:p>
          <a:p>
            <a:pPr algn="l">
              <a:spcBef>
                <a:spcPts val="0"/>
              </a:spcBef>
            </a:pPr>
            <a:r>
              <a:rPr lang="es-AR" sz="2400" dirty="0"/>
              <a:t>	</a:t>
            </a:r>
            <a:r>
              <a:rPr lang="es-AR" sz="2400" dirty="0" smtClean="0"/>
              <a:t>																	</a:t>
            </a:r>
            <a:r>
              <a:rPr lang="es-AR" sz="2400" dirty="0" err="1" smtClean="0"/>
              <a:t>RecuSelectMany</a:t>
            </a:r>
            <a:r>
              <a:rPr lang="es-AR" sz="2400" dirty="0" smtClean="0"/>
              <a:t>(x)));</a:t>
            </a:r>
            <a:endParaRPr lang="es-AR" sz="2400" dirty="0"/>
          </a:p>
        </p:txBody>
      </p:sp>
      <p:sp>
        <p:nvSpPr>
          <p:cNvPr id="9" name="Shape 191"/>
          <p:cNvSpPr txBox="1">
            <a:spLocks/>
          </p:cNvSpPr>
          <p:nvPr/>
        </p:nvSpPr>
        <p:spPr>
          <a:xfrm>
            <a:off x="294967" y="4021336"/>
            <a:ext cx="11316929" cy="202550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25" tIns="91425" rIns="91425" bIns="91425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Bef>
                <a:spcPts val="0"/>
              </a:spcBef>
            </a:pPr>
            <a:r>
              <a:rPr lang="es-AR" sz="2400" dirty="0" err="1" smtClean="0">
                <a:solidFill>
                  <a:srgbClr val="00B0F0"/>
                </a:solidFill>
              </a:rPr>
              <a:t>public</a:t>
            </a:r>
            <a:r>
              <a:rPr lang="es-AR" sz="2400" dirty="0" smtClean="0">
                <a:solidFill>
                  <a:srgbClr val="00B0F0"/>
                </a:solidFill>
              </a:rPr>
              <a:t> </a:t>
            </a:r>
            <a:r>
              <a:rPr lang="es-AR" sz="2400" dirty="0" err="1">
                <a:solidFill>
                  <a:srgbClr val="00B0F0"/>
                </a:solidFill>
              </a:rPr>
              <a:t>static</a:t>
            </a:r>
            <a:r>
              <a:rPr lang="es-AR" sz="2400" dirty="0">
                <a:solidFill>
                  <a:srgbClr val="00B0F0"/>
                </a:solidFill>
              </a:rPr>
              <a:t> </a:t>
            </a:r>
            <a:r>
              <a:rPr lang="es-AR" sz="2400" dirty="0" err="1"/>
              <a:t>FList</a:t>
            </a:r>
            <a:r>
              <a:rPr lang="es-AR" sz="2400" dirty="0"/>
              <a:t>&lt;</a:t>
            </a:r>
            <a:r>
              <a:rPr lang="es-AR" sz="2400" dirty="0" err="1">
                <a:solidFill>
                  <a:srgbClr val="00B0F0"/>
                </a:solidFill>
              </a:rPr>
              <a:t>Transform</a:t>
            </a:r>
            <a:r>
              <a:rPr lang="es-AR" sz="2400" dirty="0"/>
              <a:t>&gt; </a:t>
            </a:r>
            <a:r>
              <a:rPr lang="es-AR" sz="2400" dirty="0" err="1"/>
              <a:t>RecuAggregate</a:t>
            </a:r>
            <a:r>
              <a:rPr lang="es-AR" sz="2400" dirty="0"/>
              <a:t>(</a:t>
            </a:r>
            <a:r>
              <a:rPr lang="es-AR" sz="2400" dirty="0" err="1">
                <a:solidFill>
                  <a:srgbClr val="00B0F0"/>
                </a:solidFill>
              </a:rPr>
              <a:t>Transform</a:t>
            </a:r>
            <a:r>
              <a:rPr lang="es-AR" sz="2400" dirty="0"/>
              <a:t> </a:t>
            </a:r>
            <a:r>
              <a:rPr lang="es-AR" sz="2400" dirty="0" err="1"/>
              <a:t>xf</a:t>
            </a:r>
            <a:r>
              <a:rPr lang="es-AR" sz="2400" dirty="0"/>
              <a:t>) </a:t>
            </a:r>
          </a:p>
          <a:p>
            <a:pPr algn="l">
              <a:spcBef>
                <a:spcPts val="0"/>
              </a:spcBef>
            </a:pPr>
            <a:r>
              <a:rPr lang="es-AR" sz="2400" dirty="0"/>
              <a:t>{</a:t>
            </a:r>
          </a:p>
          <a:p>
            <a:pPr algn="l">
              <a:spcBef>
                <a:spcPts val="0"/>
              </a:spcBef>
            </a:pPr>
            <a:r>
              <a:rPr lang="es-AR" sz="2400" dirty="0"/>
              <a:t>	</a:t>
            </a:r>
            <a:endParaRPr lang="es-AR" sz="2400" dirty="0" smtClean="0"/>
          </a:p>
          <a:p>
            <a:pPr algn="l">
              <a:spcBef>
                <a:spcPts val="0"/>
              </a:spcBef>
            </a:pPr>
            <a:r>
              <a:rPr lang="es-AR" sz="2400" dirty="0"/>
              <a:t>	</a:t>
            </a:r>
          </a:p>
          <a:p>
            <a:pPr algn="l">
              <a:spcBef>
                <a:spcPts val="0"/>
              </a:spcBef>
            </a:pPr>
            <a:endParaRPr lang="es-AR" sz="2400" dirty="0"/>
          </a:p>
          <a:p>
            <a:pPr algn="l">
              <a:spcBef>
                <a:spcPts val="0"/>
              </a:spcBef>
            </a:pPr>
            <a:r>
              <a:rPr lang="es-AR" sz="2400" dirty="0"/>
              <a:t>}</a:t>
            </a:r>
            <a:endParaRPr lang="en" sz="2400" dirty="0"/>
          </a:p>
        </p:txBody>
      </p:sp>
      <p:sp>
        <p:nvSpPr>
          <p:cNvPr id="10" name="Shape 191"/>
          <p:cNvSpPr txBox="1">
            <a:spLocks/>
          </p:cNvSpPr>
          <p:nvPr/>
        </p:nvSpPr>
        <p:spPr>
          <a:xfrm>
            <a:off x="294968" y="4594080"/>
            <a:ext cx="11316929" cy="132234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25" tIns="91425" rIns="91425" bIns="91425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Bef>
                <a:spcPts val="0"/>
              </a:spcBef>
            </a:pPr>
            <a:r>
              <a:rPr lang="es-AR" sz="2400" dirty="0" smtClean="0"/>
              <a:t>	</a:t>
            </a:r>
            <a:r>
              <a:rPr lang="es-AR" sz="2400" dirty="0" err="1" smtClean="0">
                <a:solidFill>
                  <a:srgbClr val="00B0F0"/>
                </a:solidFill>
              </a:rPr>
              <a:t>return</a:t>
            </a:r>
            <a:r>
              <a:rPr lang="es-AR" sz="2400" dirty="0" smtClean="0"/>
              <a:t> </a:t>
            </a:r>
            <a:r>
              <a:rPr lang="es-AR" sz="2400" dirty="0" err="1"/>
              <a:t>xf</a:t>
            </a:r>
            <a:r>
              <a:rPr lang="es-AR" sz="2400" dirty="0"/>
              <a:t> + </a:t>
            </a:r>
            <a:r>
              <a:rPr lang="es-AR" sz="2400" dirty="0" err="1"/>
              <a:t>xf.OfType</a:t>
            </a:r>
            <a:r>
              <a:rPr lang="es-AR" sz="2400" dirty="0"/>
              <a:t>&lt;</a:t>
            </a:r>
            <a:r>
              <a:rPr lang="es-AR" sz="2400" dirty="0" err="1">
                <a:solidFill>
                  <a:srgbClr val="00B0F0"/>
                </a:solidFill>
              </a:rPr>
              <a:t>Transform</a:t>
            </a:r>
            <a:r>
              <a:rPr lang="es-AR" sz="2400" dirty="0"/>
              <a:t>&gt;().</a:t>
            </a:r>
            <a:r>
              <a:rPr lang="es-AR" sz="2400" dirty="0" err="1"/>
              <a:t>Aggregate</a:t>
            </a:r>
            <a:r>
              <a:rPr lang="es-AR" sz="2400" dirty="0"/>
              <a:t>(</a:t>
            </a:r>
            <a:r>
              <a:rPr lang="es-AR" sz="2400" dirty="0" err="1"/>
              <a:t>FList.Create</a:t>
            </a:r>
            <a:r>
              <a:rPr lang="es-AR" sz="2400" dirty="0"/>
              <a:t>&lt;</a:t>
            </a:r>
            <a:r>
              <a:rPr lang="es-AR" sz="2400" dirty="0" err="1">
                <a:solidFill>
                  <a:srgbClr val="00B0F0"/>
                </a:solidFill>
              </a:rPr>
              <a:t>Transform</a:t>
            </a:r>
            <a:r>
              <a:rPr lang="es-AR" sz="2400" dirty="0"/>
              <a:t>&gt;(), </a:t>
            </a:r>
            <a:endParaRPr lang="es-AR" sz="2400" dirty="0" smtClean="0"/>
          </a:p>
          <a:p>
            <a:pPr algn="l">
              <a:spcBef>
                <a:spcPts val="0"/>
              </a:spcBef>
            </a:pPr>
            <a:r>
              <a:rPr lang="es-AR" sz="2400" dirty="0"/>
              <a:t>	</a:t>
            </a:r>
            <a:r>
              <a:rPr lang="es-AR" sz="2400" dirty="0" smtClean="0"/>
              <a:t>													(</a:t>
            </a:r>
            <a:r>
              <a:rPr lang="es-AR" sz="2400" dirty="0"/>
              <a:t>a, x) =&gt; a + </a:t>
            </a:r>
            <a:r>
              <a:rPr lang="es-AR" sz="2400" dirty="0" err="1"/>
              <a:t>RecuAggregate</a:t>
            </a:r>
            <a:r>
              <a:rPr lang="es-AR" sz="2400" dirty="0"/>
              <a:t>(x));</a:t>
            </a:r>
          </a:p>
        </p:txBody>
      </p:sp>
    </p:spTree>
    <p:extLst>
      <p:ext uri="{BB962C8B-B14F-4D97-AF65-F5344CB8AC3E}">
        <p14:creationId xmlns:p14="http://schemas.microsoft.com/office/powerpoint/2010/main" val="661887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50"/>
          <p:cNvSpPr txBox="1"/>
          <p:nvPr/>
        </p:nvSpPr>
        <p:spPr>
          <a:xfrm>
            <a:off x="155611" y="145090"/>
            <a:ext cx="3832729" cy="42096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Inteligencia Artificial II - Dazza, Emilio Esteban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hape 148"/>
          <p:cNvSpPr txBox="1">
            <a:spLocks noGrp="1"/>
          </p:cNvSpPr>
          <p:nvPr>
            <p:ph type="ctrTitle"/>
          </p:nvPr>
        </p:nvSpPr>
        <p:spPr>
          <a:xfrm>
            <a:off x="1360861" y="2130244"/>
            <a:ext cx="9440034" cy="125205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r>
              <a:rPr lang="es-ES" sz="5400" b="0" i="1" u="none" strike="noStrike" cap="none" dirty="0" smtClean="0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Un poco de historia</a:t>
            </a:r>
            <a:endParaRPr sz="5400" b="0" i="1" u="none" strike="noStrike" cap="none" dirty="0">
              <a:solidFill>
                <a:schemeClr val="lt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ustria"/>
            </a:endParaRPr>
          </a:p>
        </p:txBody>
      </p:sp>
    </p:spTree>
    <p:extLst>
      <p:ext uri="{BB962C8B-B14F-4D97-AF65-F5344CB8AC3E}">
        <p14:creationId xmlns:p14="http://schemas.microsoft.com/office/powerpoint/2010/main" val="366659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50"/>
          <p:cNvSpPr txBox="1"/>
          <p:nvPr/>
        </p:nvSpPr>
        <p:spPr>
          <a:xfrm>
            <a:off x="155611" y="145090"/>
            <a:ext cx="3832729" cy="42096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Inteligencia Artificial II - Dazza, Emilio Esteban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hape 148"/>
          <p:cNvSpPr txBox="1">
            <a:spLocks noGrp="1"/>
          </p:cNvSpPr>
          <p:nvPr>
            <p:ph type="ctrTitle"/>
          </p:nvPr>
        </p:nvSpPr>
        <p:spPr>
          <a:xfrm>
            <a:off x="1373616" y="662846"/>
            <a:ext cx="9440034" cy="7540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r>
              <a:rPr lang="es-ES" sz="4800" b="0" i="1" u="none" strike="noStrike" cap="none" dirty="0" smtClean="0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Single </a:t>
            </a:r>
            <a:r>
              <a:rPr lang="es-ES" sz="4800" b="0" i="1" u="none" strike="noStrike" cap="none" dirty="0" err="1" smtClean="0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Process</a:t>
            </a:r>
            <a:endParaRPr sz="4800" b="0" i="1" u="none" strike="noStrike" cap="none" dirty="0">
              <a:solidFill>
                <a:schemeClr val="lt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ustria"/>
            </a:endParaRPr>
          </a:p>
        </p:txBody>
      </p:sp>
      <p:pic>
        <p:nvPicPr>
          <p:cNvPr id="5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6087" y="1601987"/>
            <a:ext cx="6043280" cy="46231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114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50"/>
          <p:cNvSpPr txBox="1"/>
          <p:nvPr/>
        </p:nvSpPr>
        <p:spPr>
          <a:xfrm>
            <a:off x="155611" y="145090"/>
            <a:ext cx="3832729" cy="42096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Inteligencia Artificial II - Dazza, Emilio Esteban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hape 148"/>
          <p:cNvSpPr txBox="1">
            <a:spLocks noGrp="1"/>
          </p:cNvSpPr>
          <p:nvPr>
            <p:ph type="ctrTitle"/>
          </p:nvPr>
        </p:nvSpPr>
        <p:spPr>
          <a:xfrm>
            <a:off x="1373616" y="662846"/>
            <a:ext cx="9440034" cy="7540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r>
              <a:rPr lang="es-ES" sz="4800" b="0" i="1" u="none" strike="noStrike" cap="none" dirty="0" err="1" smtClean="0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Batching</a:t>
            </a:r>
            <a:endParaRPr sz="4800" b="0" i="1" u="none" strike="noStrike" cap="none" dirty="0">
              <a:solidFill>
                <a:schemeClr val="lt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ustria"/>
            </a:endParaRPr>
          </a:p>
        </p:txBody>
      </p:sp>
      <p:pic>
        <p:nvPicPr>
          <p:cNvPr id="6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432" y="1902286"/>
            <a:ext cx="6439855" cy="4528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51" y="2214352"/>
            <a:ext cx="4825380" cy="272400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91"/>
          <p:cNvSpPr txBox="1"/>
          <p:nvPr/>
        </p:nvSpPr>
        <p:spPr>
          <a:xfrm>
            <a:off x="8225870" y="5146043"/>
            <a:ext cx="3421800" cy="116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Maximizar eficiencia: Ejecutar varias tareas sin necesidad de un operador</a:t>
            </a:r>
          </a:p>
        </p:txBody>
      </p:sp>
    </p:spTree>
    <p:extLst>
      <p:ext uri="{BB962C8B-B14F-4D97-AF65-F5344CB8AC3E}">
        <p14:creationId xmlns:p14="http://schemas.microsoft.com/office/powerpoint/2010/main" val="202713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50"/>
          <p:cNvSpPr txBox="1"/>
          <p:nvPr/>
        </p:nvSpPr>
        <p:spPr>
          <a:xfrm>
            <a:off x="155611" y="145090"/>
            <a:ext cx="3832729" cy="42096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Inteligencia Artificial II - Dazza, Emilio Esteban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hape 148"/>
          <p:cNvSpPr txBox="1">
            <a:spLocks noGrp="1"/>
          </p:cNvSpPr>
          <p:nvPr>
            <p:ph type="ctrTitle"/>
          </p:nvPr>
        </p:nvSpPr>
        <p:spPr>
          <a:xfrm>
            <a:off x="263046" y="782062"/>
            <a:ext cx="5464510" cy="50366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r>
              <a:rPr lang="es-ES" sz="4000" b="0" u="none" strike="noStrike" cap="none" dirty="0" err="1" smtClean="0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Cooperative</a:t>
            </a:r>
            <a:r>
              <a:rPr lang="es-ES" sz="4000" b="0" u="none" strike="noStrike" cap="none" dirty="0" smtClean="0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 </a:t>
            </a:r>
            <a:r>
              <a:rPr lang="es-ES" sz="4000" b="0" u="none" strike="noStrike" cap="none" dirty="0" err="1" smtClean="0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multitasking</a:t>
            </a:r>
            <a:endParaRPr sz="4000" b="0" u="none" strike="noStrike" cap="none" dirty="0">
              <a:solidFill>
                <a:schemeClr val="lt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6" name="Shape 103"/>
          <p:cNvSpPr txBox="1"/>
          <p:nvPr/>
        </p:nvSpPr>
        <p:spPr>
          <a:xfrm>
            <a:off x="5727556" y="746016"/>
            <a:ext cx="6282812" cy="3452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desea interactuar o hacer otras cosas mientras se ejecuta una tarea.</a:t>
            </a:r>
          </a:p>
          <a:p>
            <a:pPr lvl="0">
              <a:spcBef>
                <a:spcPts val="0"/>
              </a:spcBef>
              <a:buNone/>
            </a:pPr>
            <a:endParaRPr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Cada proceso: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AutoNum type="arabicPeriod"/>
            </a:pPr>
            <a:r>
              <a:rPr lang="e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Tiene su propio contexto y stack.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AutoNum type="arabicPeriod"/>
            </a:pPr>
            <a:r>
              <a:rPr lang="e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Recursos desprotegidos (general, no obligatorio)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AutoNum type="arabicPeriod"/>
            </a:pPr>
            <a:r>
              <a:rPr lang="e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Cede el control </a:t>
            </a:r>
            <a:r>
              <a:rPr lang="en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(yield) </a:t>
            </a:r>
            <a:r>
              <a:rPr lang="e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 S.O. frecuentemente pero a su criterio. </a:t>
            </a:r>
            <a:r>
              <a:rPr lang="en" dirty="0">
                <a:solidFill>
                  <a:srgbClr val="EA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 falla/se olvida se traba todo el sistema.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AutoNum type="arabicPeriod"/>
            </a:pPr>
            <a:r>
              <a:rPr lang="e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Comparten el CPU pero solo hay un proceso ejecutándose a la vez.</a:t>
            </a:r>
          </a:p>
          <a:p>
            <a:pPr marL="457200" lvl="0" indent="-228600" rtl="0">
              <a:spcBef>
                <a:spcPts val="0"/>
              </a:spcBef>
              <a:buClr>
                <a:srgbClr val="00FF00"/>
              </a:buClr>
              <a:buAutoNum type="arabicPeriod"/>
            </a:pPr>
            <a:r>
              <a:rPr lang="en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Comunicación directa entre procesos por memoria.</a:t>
            </a:r>
          </a:p>
        </p:txBody>
      </p:sp>
      <p:pic>
        <p:nvPicPr>
          <p:cNvPr id="8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702" y="1321776"/>
            <a:ext cx="4281921" cy="278545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105"/>
          <p:cNvSpPr/>
          <p:nvPr/>
        </p:nvSpPr>
        <p:spPr>
          <a:xfrm>
            <a:off x="3919540" y="5519765"/>
            <a:ext cx="1256487" cy="655569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hape 106"/>
          <p:cNvSpPr/>
          <p:nvPr/>
        </p:nvSpPr>
        <p:spPr>
          <a:xfrm>
            <a:off x="5149941" y="5028188"/>
            <a:ext cx="309718" cy="62834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hape 107"/>
          <p:cNvSpPr/>
          <p:nvPr/>
        </p:nvSpPr>
        <p:spPr>
          <a:xfrm>
            <a:off x="5830700" y="5028188"/>
            <a:ext cx="1256487" cy="655569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hape 108"/>
          <p:cNvSpPr/>
          <p:nvPr/>
        </p:nvSpPr>
        <p:spPr>
          <a:xfrm>
            <a:off x="7061101" y="4536611"/>
            <a:ext cx="309718" cy="62834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hape 109"/>
          <p:cNvSpPr/>
          <p:nvPr/>
        </p:nvSpPr>
        <p:spPr>
          <a:xfrm>
            <a:off x="8171438" y="5028188"/>
            <a:ext cx="2198392" cy="1082945"/>
          </a:xfrm>
          <a:prstGeom prst="flowChartInputOutpu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</a:p>
        </p:txBody>
      </p:sp>
      <p:cxnSp>
        <p:nvCxnSpPr>
          <p:cNvPr id="14" name="Shape 110"/>
          <p:cNvCxnSpPr>
            <a:stCxn id="9" idx="2"/>
            <a:endCxn id="13" idx="3"/>
          </p:cNvCxnSpPr>
          <p:nvPr/>
        </p:nvCxnSpPr>
        <p:spPr>
          <a:xfrm rot="5400000" flipH="1" flipV="1">
            <a:off x="6767188" y="3891728"/>
            <a:ext cx="64201" cy="4503011"/>
          </a:xfrm>
          <a:prstGeom prst="curvedConnector3">
            <a:avLst>
              <a:gd name="adj1" fmla="val -356069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15" name="Shape 111"/>
          <p:cNvCxnSpPr>
            <a:stCxn id="11" idx="2"/>
            <a:endCxn id="13" idx="2"/>
          </p:cNvCxnSpPr>
          <p:nvPr/>
        </p:nvCxnSpPr>
        <p:spPr>
          <a:xfrm rot="5400000" flipH="1" flipV="1">
            <a:off x="7368062" y="4660542"/>
            <a:ext cx="114096" cy="1932333"/>
          </a:xfrm>
          <a:prstGeom prst="curvedConnector4">
            <a:avLst>
              <a:gd name="adj1" fmla="val -200358"/>
              <a:gd name="adj2" fmla="val 60568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16" name="Shape 112"/>
          <p:cNvSpPr/>
          <p:nvPr/>
        </p:nvSpPr>
        <p:spPr>
          <a:xfrm>
            <a:off x="1291253" y="4658919"/>
            <a:ext cx="1884237" cy="1721692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</a:p>
        </p:txBody>
      </p:sp>
      <p:cxnSp>
        <p:nvCxnSpPr>
          <p:cNvPr id="17" name="Shape 113"/>
          <p:cNvCxnSpPr>
            <a:stCxn id="20" idx="1"/>
            <a:endCxn id="16" idx="5"/>
          </p:cNvCxnSpPr>
          <p:nvPr/>
        </p:nvCxnSpPr>
        <p:spPr>
          <a:xfrm rot="10800000">
            <a:off x="3175489" y="5316546"/>
            <a:ext cx="1757155" cy="490169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18" name="Shape 115"/>
          <p:cNvCxnSpPr>
            <a:stCxn id="21" idx="0"/>
            <a:endCxn id="16" idx="5"/>
          </p:cNvCxnSpPr>
          <p:nvPr/>
        </p:nvCxnSpPr>
        <p:spPr>
          <a:xfrm rot="16200000" flipH="1" flipV="1">
            <a:off x="4784420" y="3567453"/>
            <a:ext cx="140160" cy="3358023"/>
          </a:xfrm>
          <a:prstGeom prst="curvedConnector4">
            <a:avLst>
              <a:gd name="adj1" fmla="val -163099"/>
              <a:gd name="adj2" fmla="val 51532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19" name="Shape 116"/>
          <p:cNvCxnSpPr>
            <a:stCxn id="20" idx="5"/>
            <a:endCxn id="21" idx="1"/>
          </p:cNvCxnSpPr>
          <p:nvPr/>
        </p:nvCxnSpPr>
        <p:spPr>
          <a:xfrm flipV="1">
            <a:off x="5035558" y="5279300"/>
            <a:ext cx="1446495" cy="527414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20" name="Shape 114"/>
          <p:cNvSpPr/>
          <p:nvPr/>
        </p:nvSpPr>
        <p:spPr>
          <a:xfrm>
            <a:off x="4881186" y="5703799"/>
            <a:ext cx="205829" cy="205829"/>
          </a:xfrm>
          <a:prstGeom prst="triangle">
            <a:avLst>
              <a:gd name="adj" fmla="val 50000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Shape 117"/>
          <p:cNvSpPr/>
          <p:nvPr/>
        </p:nvSpPr>
        <p:spPr>
          <a:xfrm>
            <a:off x="6430596" y="5176385"/>
            <a:ext cx="205829" cy="205829"/>
          </a:xfrm>
          <a:prstGeom prst="triangle">
            <a:avLst>
              <a:gd name="adj" fmla="val 50000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Shape 118"/>
          <p:cNvSpPr/>
          <p:nvPr/>
        </p:nvSpPr>
        <p:spPr>
          <a:xfrm>
            <a:off x="6632383" y="5176385"/>
            <a:ext cx="205829" cy="205829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hape 119"/>
          <p:cNvCxnSpPr>
            <a:stCxn id="16" idx="0"/>
            <a:endCxn id="22" idx="0"/>
          </p:cNvCxnSpPr>
          <p:nvPr/>
        </p:nvCxnSpPr>
        <p:spPr>
          <a:xfrm rot="16200000" flipH="1">
            <a:off x="4225602" y="2666689"/>
            <a:ext cx="517466" cy="4501926"/>
          </a:xfrm>
          <a:prstGeom prst="curvedConnector3">
            <a:avLst>
              <a:gd name="adj1" fmla="val -44177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stealth" w="lg" len="lg"/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339448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50"/>
          <p:cNvSpPr txBox="1"/>
          <p:nvPr/>
        </p:nvSpPr>
        <p:spPr>
          <a:xfrm>
            <a:off x="155611" y="145090"/>
            <a:ext cx="3832729" cy="42096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Inteligencia Artificial II - Dazza, Emilio Esteban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hape 148"/>
          <p:cNvSpPr txBox="1">
            <a:spLocks noGrp="1"/>
          </p:cNvSpPr>
          <p:nvPr>
            <p:ph type="ctrTitle"/>
          </p:nvPr>
        </p:nvSpPr>
        <p:spPr>
          <a:xfrm>
            <a:off x="263046" y="782062"/>
            <a:ext cx="5464510" cy="50366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r>
              <a:rPr lang="es-ES" sz="4000" b="0" u="none" strike="noStrike" cap="none" dirty="0" err="1" smtClean="0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Preemptive</a:t>
            </a:r>
            <a:r>
              <a:rPr lang="es-ES" sz="4000" b="0" u="none" strike="noStrike" cap="none" dirty="0" smtClean="0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 </a:t>
            </a:r>
            <a:r>
              <a:rPr lang="es-ES" sz="4000" b="0" u="none" strike="noStrike" cap="none" dirty="0" err="1" smtClean="0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multitasking</a:t>
            </a:r>
            <a:endParaRPr sz="4000" b="0" u="none" strike="noStrike" cap="none" dirty="0">
              <a:solidFill>
                <a:schemeClr val="lt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24" name="Shape 125"/>
          <p:cNvSpPr/>
          <p:nvPr/>
        </p:nvSpPr>
        <p:spPr>
          <a:xfrm>
            <a:off x="4575421" y="2410159"/>
            <a:ext cx="1614249" cy="842231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Shape 126"/>
          <p:cNvSpPr/>
          <p:nvPr/>
        </p:nvSpPr>
        <p:spPr>
          <a:xfrm>
            <a:off x="5844139" y="2079313"/>
            <a:ext cx="397905" cy="80725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Shape 127"/>
          <p:cNvSpPr/>
          <p:nvPr/>
        </p:nvSpPr>
        <p:spPr>
          <a:xfrm>
            <a:off x="6921583" y="2025684"/>
            <a:ext cx="1614249" cy="842231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Shape 128"/>
          <p:cNvSpPr/>
          <p:nvPr/>
        </p:nvSpPr>
        <p:spPr>
          <a:xfrm>
            <a:off x="8119822" y="1629040"/>
            <a:ext cx="397905" cy="80725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Shape 129"/>
          <p:cNvSpPr/>
          <p:nvPr/>
        </p:nvSpPr>
        <p:spPr>
          <a:xfrm>
            <a:off x="8942309" y="1926909"/>
            <a:ext cx="2374620" cy="1169757"/>
          </a:xfrm>
          <a:prstGeom prst="flowChartInputOutpu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</a:p>
        </p:txBody>
      </p:sp>
      <p:cxnSp>
        <p:nvCxnSpPr>
          <p:cNvPr id="29" name="Shape 130"/>
          <p:cNvCxnSpPr>
            <a:stCxn id="24" idx="2"/>
            <a:endCxn id="28" idx="3"/>
          </p:cNvCxnSpPr>
          <p:nvPr/>
        </p:nvCxnSpPr>
        <p:spPr>
          <a:xfrm rot="5400000" flipH="1" flipV="1">
            <a:off x="7559489" y="919722"/>
            <a:ext cx="155724" cy="4509611"/>
          </a:xfrm>
          <a:prstGeom prst="curvedConnector3">
            <a:avLst>
              <a:gd name="adj1" fmla="val -146798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30" name="Shape 131"/>
          <p:cNvCxnSpPr>
            <a:stCxn id="26" idx="2"/>
            <a:endCxn id="28" idx="2"/>
          </p:cNvCxnSpPr>
          <p:nvPr/>
        </p:nvCxnSpPr>
        <p:spPr>
          <a:xfrm rot="5400000" flipH="1" flipV="1">
            <a:off x="8276175" y="1964320"/>
            <a:ext cx="356127" cy="1451063"/>
          </a:xfrm>
          <a:prstGeom prst="curvedConnector4">
            <a:avLst>
              <a:gd name="adj1" fmla="val -64191"/>
              <a:gd name="adj2" fmla="val 69629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31" name="Shape 132"/>
          <p:cNvSpPr/>
          <p:nvPr/>
        </p:nvSpPr>
        <p:spPr>
          <a:xfrm>
            <a:off x="1271060" y="1662662"/>
            <a:ext cx="2035282" cy="1859707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</a:p>
        </p:txBody>
      </p:sp>
      <p:cxnSp>
        <p:nvCxnSpPr>
          <p:cNvPr id="32" name="Shape 133"/>
          <p:cNvCxnSpPr>
            <a:stCxn id="35" idx="1"/>
            <a:endCxn id="31" idx="5"/>
          </p:cNvCxnSpPr>
          <p:nvPr/>
        </p:nvCxnSpPr>
        <p:spPr>
          <a:xfrm rot="10800000">
            <a:off x="3306341" y="2373005"/>
            <a:ext cx="1824763" cy="402394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33" name="Shape 135"/>
          <p:cNvCxnSpPr>
            <a:stCxn id="26" idx="0"/>
            <a:endCxn id="31" idx="5"/>
          </p:cNvCxnSpPr>
          <p:nvPr/>
        </p:nvCxnSpPr>
        <p:spPr>
          <a:xfrm rot="16200000" flipH="1" flipV="1">
            <a:off x="5343863" y="-11840"/>
            <a:ext cx="347321" cy="4422368"/>
          </a:xfrm>
          <a:prstGeom prst="curvedConnector4">
            <a:avLst>
              <a:gd name="adj1" fmla="val -65818"/>
              <a:gd name="adj2" fmla="val 59125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34" name="Shape 136"/>
          <p:cNvCxnSpPr>
            <a:stCxn id="35" idx="5"/>
            <a:endCxn id="36" idx="1"/>
          </p:cNvCxnSpPr>
          <p:nvPr/>
        </p:nvCxnSpPr>
        <p:spPr>
          <a:xfrm flipV="1">
            <a:off x="5242268" y="2265051"/>
            <a:ext cx="2269757" cy="510348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35" name="Shape 134"/>
          <p:cNvSpPr/>
          <p:nvPr/>
        </p:nvSpPr>
        <p:spPr>
          <a:xfrm>
            <a:off x="5075521" y="2664234"/>
            <a:ext cx="222329" cy="222329"/>
          </a:xfrm>
          <a:prstGeom prst="triangle">
            <a:avLst>
              <a:gd name="adj" fmla="val 50000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Shape 137"/>
          <p:cNvSpPr/>
          <p:nvPr/>
        </p:nvSpPr>
        <p:spPr>
          <a:xfrm>
            <a:off x="7456443" y="2153886"/>
            <a:ext cx="222329" cy="222329"/>
          </a:xfrm>
          <a:prstGeom prst="triangle">
            <a:avLst>
              <a:gd name="adj" fmla="val 50000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Shape 138"/>
          <p:cNvSpPr/>
          <p:nvPr/>
        </p:nvSpPr>
        <p:spPr>
          <a:xfrm>
            <a:off x="6328235" y="2055381"/>
            <a:ext cx="522747" cy="596857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Shape 139"/>
          <p:cNvSpPr/>
          <p:nvPr/>
        </p:nvSpPr>
        <p:spPr>
          <a:xfrm>
            <a:off x="3557780" y="1501735"/>
            <a:ext cx="5703957" cy="1889127"/>
          </a:xfrm>
          <a:custGeom>
            <a:avLst/>
            <a:gdLst/>
            <a:ahLst/>
            <a:cxnLst/>
            <a:rect l="0" t="0" r="0" b="0"/>
            <a:pathLst>
              <a:path w="107338" h="37107" extrusionOk="0">
                <a:moveTo>
                  <a:pt x="43274" y="35354"/>
                </a:moveTo>
                <a:cubicBezTo>
                  <a:pt x="36778" y="38134"/>
                  <a:pt x="29163" y="36844"/>
                  <a:pt x="22107" y="36482"/>
                </a:cubicBezTo>
                <a:cubicBezTo>
                  <a:pt x="16140" y="36175"/>
                  <a:pt x="9352" y="37455"/>
                  <a:pt x="4327" y="34225"/>
                </a:cubicBezTo>
                <a:cubicBezTo>
                  <a:pt x="72" y="31490"/>
                  <a:pt x="-1395" y="23197"/>
                  <a:pt x="1787" y="19267"/>
                </a:cubicBezTo>
                <a:cubicBezTo>
                  <a:pt x="12042" y="6598"/>
                  <a:pt x="31085" y="3481"/>
                  <a:pt x="47225" y="1205"/>
                </a:cubicBezTo>
                <a:cubicBezTo>
                  <a:pt x="67942" y="-1717"/>
                  <a:pt x="100728" y="-584"/>
                  <a:pt x="107338" y="19267"/>
                </a:cubicBezTo>
              </a:path>
            </a:pathLst>
          </a:custGeom>
          <a:noFill/>
          <a:ln w="19050" cap="flat" cmpd="sng">
            <a:solidFill>
              <a:srgbClr val="FFFF00"/>
            </a:solidFill>
            <a:prstDash val="dash"/>
            <a:round/>
            <a:headEnd type="none" w="lg" len="lg"/>
            <a:tailEnd type="none" w="lg" len="lg"/>
          </a:ln>
        </p:spPr>
      </p:sp>
      <p:sp>
        <p:nvSpPr>
          <p:cNvPr id="39" name="Shape 140"/>
          <p:cNvSpPr/>
          <p:nvPr/>
        </p:nvSpPr>
        <p:spPr>
          <a:xfrm>
            <a:off x="7829275" y="2054125"/>
            <a:ext cx="222329" cy="222329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Shape 141"/>
          <p:cNvCxnSpPr>
            <a:stCxn id="31" idx="0"/>
            <a:endCxn id="39" idx="0"/>
          </p:cNvCxnSpPr>
          <p:nvPr/>
        </p:nvCxnSpPr>
        <p:spPr>
          <a:xfrm rot="16200000" flipH="1">
            <a:off x="4918838" y="-967476"/>
            <a:ext cx="391463" cy="5651739"/>
          </a:xfrm>
          <a:prstGeom prst="curvedConnector3">
            <a:avLst>
              <a:gd name="adj1" fmla="val -58396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41" name="Shape 142"/>
          <p:cNvSpPr/>
          <p:nvPr/>
        </p:nvSpPr>
        <p:spPr>
          <a:xfrm>
            <a:off x="9863608" y="2529692"/>
            <a:ext cx="468035" cy="491412"/>
          </a:xfrm>
          <a:prstGeom prst="rect">
            <a:avLst/>
          </a:prstGeom>
          <a:noFill/>
          <a:ln w="19050" cap="flat" cmpd="sng">
            <a:solidFill>
              <a:schemeClr val="bg1">
                <a:lumMod val="85000"/>
                <a:lumOff val="1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Shape 143"/>
          <p:cNvSpPr/>
          <p:nvPr/>
        </p:nvSpPr>
        <p:spPr>
          <a:xfrm>
            <a:off x="9234547" y="2376215"/>
            <a:ext cx="468035" cy="491412"/>
          </a:xfrm>
          <a:prstGeom prst="rect">
            <a:avLst/>
          </a:prstGeom>
          <a:noFill/>
          <a:ln w="19050" cap="flat" cmpd="sng">
            <a:solidFill>
              <a:schemeClr val="bg1">
                <a:lumMod val="85000"/>
                <a:lumOff val="1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Shape 144"/>
          <p:cNvSpPr txBox="1"/>
          <p:nvPr/>
        </p:nvSpPr>
        <p:spPr>
          <a:xfrm>
            <a:off x="373627" y="4485645"/>
            <a:ext cx="11631560" cy="194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Cada proceso: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AutoNum type="arabicPeriod"/>
            </a:pPr>
            <a:r>
              <a:rPr lang="e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Tiene su propio contexto, stack, </a:t>
            </a:r>
            <a:r>
              <a:rPr lang="en" u="sng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heap y “handles”.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AutoNum type="arabicPeriod"/>
            </a:pPr>
            <a:r>
              <a:rPr lang="e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Recursos protegidos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AutoNum type="arabicPeriod"/>
            </a:pPr>
            <a:r>
              <a:rPr lang="e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 S.O. “repatria” el CPU del proceso en curso, interrumpiendolo cuando necesita.</a:t>
            </a:r>
            <a:br>
              <a:rPr lang="e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dirty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Esto evita acaparar el CPU y que “se tilde todo”.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AutoNum type="arabicPeriod"/>
            </a:pPr>
            <a:r>
              <a:rPr lang="e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Comparten el CPU pero solo hay un proceso ejecutándose a la vez.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AutoNum type="arabicPeriod"/>
            </a:pPr>
            <a:r>
              <a:rPr lang="e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Cómo está todo protegido, cualquier comunicación es a través del S.O. </a:t>
            </a:r>
            <a:r>
              <a:rPr lang="en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eso es lento.</a:t>
            </a:r>
            <a:r>
              <a:rPr lang="en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otro lado, puede controlar que no haya problemas de </a:t>
            </a:r>
            <a:r>
              <a:rPr lang="en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sincronización</a:t>
            </a:r>
            <a:r>
              <a:rPr lang="e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permitiendo usar múltiples “cores”.</a:t>
            </a:r>
          </a:p>
        </p:txBody>
      </p:sp>
    </p:spTree>
    <p:extLst>
      <p:ext uri="{BB962C8B-B14F-4D97-AF65-F5344CB8AC3E}">
        <p14:creationId xmlns:p14="http://schemas.microsoft.com/office/powerpoint/2010/main" val="240326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50"/>
          <p:cNvSpPr txBox="1"/>
          <p:nvPr/>
        </p:nvSpPr>
        <p:spPr>
          <a:xfrm>
            <a:off x="155611" y="145090"/>
            <a:ext cx="3832729" cy="42096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Inteligencia Artificial II - Dazza, Emilio Esteban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hape 148"/>
          <p:cNvSpPr txBox="1">
            <a:spLocks noGrp="1"/>
          </p:cNvSpPr>
          <p:nvPr>
            <p:ph type="ctrTitle"/>
          </p:nvPr>
        </p:nvSpPr>
        <p:spPr>
          <a:xfrm>
            <a:off x="6093575" y="399084"/>
            <a:ext cx="5464510" cy="50366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r>
              <a:rPr lang="es-ES" sz="4000" b="0" u="none" strike="noStrike" cap="none" dirty="0" err="1" smtClean="0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Multithreading</a:t>
            </a:r>
            <a:endParaRPr sz="4000" b="0" u="none" strike="noStrike" cap="none" dirty="0">
              <a:solidFill>
                <a:schemeClr val="lt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44" name="Shape 175"/>
          <p:cNvSpPr txBox="1"/>
          <p:nvPr/>
        </p:nvSpPr>
        <p:spPr>
          <a:xfrm>
            <a:off x="7067563" y="3754872"/>
            <a:ext cx="5124437" cy="289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Cada </a:t>
            </a:r>
            <a:r>
              <a:rPr lang="en" b="1" u="sng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</a:t>
            </a:r>
            <a:r>
              <a:rPr lang="e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(hilo):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AutoNum type="arabicPeriod"/>
            </a:pPr>
            <a:r>
              <a:rPr lang="e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Tiene su propio contexto y stack.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AutoNum type="arabicPeriod"/>
            </a:pPr>
            <a:r>
              <a:rPr lang="e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Recursos del </a:t>
            </a:r>
            <a:r>
              <a:rPr lang="en" u="sng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proceso </a:t>
            </a:r>
            <a:r>
              <a:rPr lang="e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compartidos desprotegidos (protegidos entre procesos)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AutoNum type="arabicPeriod"/>
            </a:pPr>
            <a:r>
              <a:rPr lang="e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 S.O. “repatria” el CPU del proceso en curso, interrumpiendolo cuando necesita.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AutoNum type="arabicPeriod"/>
            </a:pPr>
            <a:r>
              <a:rPr lang="e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Comunicación entre threads directa,</a:t>
            </a:r>
            <a:r>
              <a:rPr lang="en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eso es rápido.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AutoNum type="arabicPeriod"/>
            </a:pPr>
            <a:r>
              <a:rPr lang="e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falta del control del S.O. genera varias </a:t>
            </a:r>
            <a:r>
              <a:rPr lang="en" dirty="0">
                <a:solidFill>
                  <a:srgbClr val="E0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condiciones de carrera.</a:t>
            </a:r>
          </a:p>
        </p:txBody>
      </p:sp>
      <p:sp>
        <p:nvSpPr>
          <p:cNvPr id="45" name="Shape 150"/>
          <p:cNvSpPr/>
          <p:nvPr/>
        </p:nvSpPr>
        <p:spPr>
          <a:xfrm>
            <a:off x="2303841" y="1277604"/>
            <a:ext cx="3467269" cy="1876719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0</a:t>
            </a:r>
          </a:p>
        </p:txBody>
      </p:sp>
      <p:sp>
        <p:nvSpPr>
          <p:cNvPr id="46" name="Shape 151"/>
          <p:cNvSpPr/>
          <p:nvPr/>
        </p:nvSpPr>
        <p:spPr>
          <a:xfrm>
            <a:off x="2630689" y="1886731"/>
            <a:ext cx="1339841" cy="768496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0</a:t>
            </a:r>
          </a:p>
        </p:txBody>
      </p:sp>
      <p:sp>
        <p:nvSpPr>
          <p:cNvPr id="47" name="Shape 152"/>
          <p:cNvSpPr/>
          <p:nvPr/>
        </p:nvSpPr>
        <p:spPr>
          <a:xfrm>
            <a:off x="4337947" y="1571172"/>
            <a:ext cx="1339839" cy="768496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1</a:t>
            </a:r>
          </a:p>
        </p:txBody>
      </p:sp>
      <p:sp>
        <p:nvSpPr>
          <p:cNvPr id="48" name="Shape 153"/>
          <p:cNvSpPr/>
          <p:nvPr/>
        </p:nvSpPr>
        <p:spPr>
          <a:xfrm>
            <a:off x="5161309" y="1442504"/>
            <a:ext cx="292885" cy="61287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Shape 154"/>
          <p:cNvSpPr/>
          <p:nvPr/>
        </p:nvSpPr>
        <p:spPr>
          <a:xfrm>
            <a:off x="6300579" y="1139306"/>
            <a:ext cx="2726490" cy="1175791"/>
          </a:xfrm>
          <a:prstGeom prst="flowChartInputOutpu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</a:p>
        </p:txBody>
      </p:sp>
      <p:cxnSp>
        <p:nvCxnSpPr>
          <p:cNvPr id="50" name="Shape 155"/>
          <p:cNvCxnSpPr>
            <a:stCxn id="47" idx="2"/>
            <a:endCxn id="58" idx="1"/>
          </p:cNvCxnSpPr>
          <p:nvPr/>
        </p:nvCxnSpPr>
        <p:spPr>
          <a:xfrm rot="5400000" flipH="1" flipV="1">
            <a:off x="5680173" y="1412231"/>
            <a:ext cx="255130" cy="1599743"/>
          </a:xfrm>
          <a:prstGeom prst="curvedConnector4">
            <a:avLst>
              <a:gd name="adj1" fmla="val -89601"/>
              <a:gd name="adj2" fmla="val 70938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51" name="Shape 157"/>
          <p:cNvSpPr/>
          <p:nvPr/>
        </p:nvSpPr>
        <p:spPr>
          <a:xfrm>
            <a:off x="212300" y="1360275"/>
            <a:ext cx="1498960" cy="1411969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</a:p>
        </p:txBody>
      </p:sp>
      <p:cxnSp>
        <p:nvCxnSpPr>
          <p:cNvPr id="52" name="Shape 158"/>
          <p:cNvCxnSpPr>
            <a:stCxn id="54" idx="1"/>
            <a:endCxn id="51" idx="5"/>
          </p:cNvCxnSpPr>
          <p:nvPr/>
        </p:nvCxnSpPr>
        <p:spPr>
          <a:xfrm rot="10800000">
            <a:off x="1711259" y="1899598"/>
            <a:ext cx="1683507" cy="622598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61" name="Shape 166"/>
          <p:cNvSpPr/>
          <p:nvPr/>
        </p:nvSpPr>
        <p:spPr>
          <a:xfrm>
            <a:off x="3565331" y="1573740"/>
            <a:ext cx="292885" cy="61287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Shape 160"/>
          <p:cNvCxnSpPr>
            <a:stCxn id="54" idx="5"/>
            <a:endCxn id="55" idx="1"/>
          </p:cNvCxnSpPr>
          <p:nvPr/>
        </p:nvCxnSpPr>
        <p:spPr>
          <a:xfrm flipV="1">
            <a:off x="3476729" y="1727994"/>
            <a:ext cx="1358425" cy="794202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54" name="Shape 159"/>
          <p:cNvSpPr/>
          <p:nvPr/>
        </p:nvSpPr>
        <p:spPr>
          <a:xfrm>
            <a:off x="3353783" y="2437827"/>
            <a:ext cx="163928" cy="168737"/>
          </a:xfrm>
          <a:prstGeom prst="triangle">
            <a:avLst>
              <a:gd name="adj" fmla="val 50000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Shape 161"/>
          <p:cNvSpPr/>
          <p:nvPr/>
        </p:nvSpPr>
        <p:spPr>
          <a:xfrm>
            <a:off x="4794172" y="1643625"/>
            <a:ext cx="163928" cy="168737"/>
          </a:xfrm>
          <a:prstGeom prst="triangle">
            <a:avLst>
              <a:gd name="adj" fmla="val 50000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Shape 162"/>
          <p:cNvSpPr/>
          <p:nvPr/>
        </p:nvSpPr>
        <p:spPr>
          <a:xfrm>
            <a:off x="4963246" y="1643625"/>
            <a:ext cx="163928" cy="168737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Shape 163"/>
          <p:cNvCxnSpPr>
            <a:stCxn id="51" idx="0"/>
            <a:endCxn id="56" idx="0"/>
          </p:cNvCxnSpPr>
          <p:nvPr/>
        </p:nvCxnSpPr>
        <p:spPr>
          <a:xfrm rot="16200000" flipH="1">
            <a:off x="2861820" y="-539765"/>
            <a:ext cx="283350" cy="4083430"/>
          </a:xfrm>
          <a:prstGeom prst="curvedConnector3">
            <a:avLst>
              <a:gd name="adj1" fmla="val -80678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58" name="Shape 156"/>
          <p:cNvSpPr/>
          <p:nvPr/>
        </p:nvSpPr>
        <p:spPr>
          <a:xfrm>
            <a:off x="6607610" y="1898097"/>
            <a:ext cx="344468" cy="372882"/>
          </a:xfrm>
          <a:prstGeom prst="rect">
            <a:avLst/>
          </a:prstGeom>
          <a:noFill/>
          <a:ln w="19050" cap="flat" cmpd="sng">
            <a:solidFill>
              <a:srgbClr val="00FFFF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Shape 164"/>
          <p:cNvSpPr/>
          <p:nvPr/>
        </p:nvSpPr>
        <p:spPr>
          <a:xfrm>
            <a:off x="7489490" y="1850651"/>
            <a:ext cx="344468" cy="372882"/>
          </a:xfrm>
          <a:prstGeom prst="rect">
            <a:avLst/>
          </a:prstGeom>
          <a:noFill/>
          <a:ln w="19050" cap="flat" cmpd="sng">
            <a:solidFill>
              <a:srgbClr val="00FFFF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Shape 165"/>
          <p:cNvSpPr/>
          <p:nvPr/>
        </p:nvSpPr>
        <p:spPr>
          <a:xfrm>
            <a:off x="7145022" y="1492809"/>
            <a:ext cx="344468" cy="372882"/>
          </a:xfrm>
          <a:prstGeom prst="rect">
            <a:avLst/>
          </a:prstGeom>
          <a:noFill/>
          <a:ln w="19050" cap="flat" cmpd="sng">
            <a:solidFill>
              <a:srgbClr val="00FFFF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Shape 167"/>
          <p:cNvCxnSpPr>
            <a:stCxn id="55" idx="0"/>
            <a:endCxn id="51" idx="5"/>
          </p:cNvCxnSpPr>
          <p:nvPr/>
        </p:nvCxnSpPr>
        <p:spPr>
          <a:xfrm rot="16200000" flipH="1" flipV="1">
            <a:off x="3165710" y="189172"/>
            <a:ext cx="255973" cy="3164878"/>
          </a:xfrm>
          <a:prstGeom prst="curvedConnector4">
            <a:avLst>
              <a:gd name="adj1" fmla="val -89306"/>
              <a:gd name="adj2" fmla="val 51295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63" name="Shape 168"/>
          <p:cNvCxnSpPr>
            <a:stCxn id="46" idx="2"/>
            <a:endCxn id="58" idx="2"/>
          </p:cNvCxnSpPr>
          <p:nvPr/>
        </p:nvCxnSpPr>
        <p:spPr>
          <a:xfrm rot="5400000" flipH="1" flipV="1">
            <a:off x="4848103" y="723486"/>
            <a:ext cx="384248" cy="3479234"/>
          </a:xfrm>
          <a:prstGeom prst="curvedConnector3">
            <a:avLst>
              <a:gd name="adj1" fmla="val -59493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64" name="Shape 169"/>
          <p:cNvSpPr/>
          <p:nvPr/>
        </p:nvSpPr>
        <p:spPr>
          <a:xfrm>
            <a:off x="2553012" y="3458578"/>
            <a:ext cx="1339823" cy="768449"/>
          </a:xfrm>
          <a:prstGeom prst="flowChartProcess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1</a:t>
            </a:r>
          </a:p>
        </p:txBody>
      </p:sp>
      <p:sp>
        <p:nvSpPr>
          <p:cNvPr id="65" name="Shape 170"/>
          <p:cNvSpPr/>
          <p:nvPr/>
        </p:nvSpPr>
        <p:spPr>
          <a:xfrm>
            <a:off x="2543695" y="4279123"/>
            <a:ext cx="1339823" cy="768449"/>
          </a:xfrm>
          <a:prstGeom prst="flowChartProcess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Times New Roman" panose="02020603050405020304" pitchFamily="18" charset="0"/>
                <a:cs typeface="Times New Roman" panose="02020603050405020304" pitchFamily="18" charset="0"/>
              </a:rPr>
              <a:t>Process 2</a:t>
            </a:r>
          </a:p>
        </p:txBody>
      </p:sp>
      <p:cxnSp>
        <p:nvCxnSpPr>
          <p:cNvPr id="66" name="Shape 171"/>
          <p:cNvCxnSpPr>
            <a:stCxn id="65" idx="3"/>
            <a:endCxn id="59" idx="2"/>
          </p:cNvCxnSpPr>
          <p:nvPr/>
        </p:nvCxnSpPr>
        <p:spPr>
          <a:xfrm flipV="1">
            <a:off x="3883518" y="2223533"/>
            <a:ext cx="3778206" cy="2439815"/>
          </a:xfrm>
          <a:prstGeom prst="curvedConnector2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67" name="Shape 172"/>
          <p:cNvCxnSpPr>
            <a:stCxn id="64" idx="3"/>
            <a:endCxn id="60" idx="2"/>
          </p:cNvCxnSpPr>
          <p:nvPr/>
        </p:nvCxnSpPr>
        <p:spPr>
          <a:xfrm flipV="1">
            <a:off x="3892835" y="1865691"/>
            <a:ext cx="3424421" cy="1977112"/>
          </a:xfrm>
          <a:prstGeom prst="curvedConnector2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68" name="Shape 173"/>
          <p:cNvCxnSpPr>
            <a:stCxn id="51" idx="3"/>
            <a:endCxn id="64" idx="1"/>
          </p:cNvCxnSpPr>
          <p:nvPr/>
        </p:nvCxnSpPr>
        <p:spPr>
          <a:xfrm rot="16200000" flipH="1">
            <a:off x="1222117" y="2511907"/>
            <a:ext cx="1070559" cy="1591232"/>
          </a:xfrm>
          <a:prstGeom prst="curvedConnector2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69" name="Shape 174"/>
          <p:cNvCxnSpPr>
            <a:stCxn id="51" idx="2"/>
            <a:endCxn id="65" idx="2"/>
          </p:cNvCxnSpPr>
          <p:nvPr/>
        </p:nvCxnSpPr>
        <p:spPr>
          <a:xfrm rot="16200000" flipH="1">
            <a:off x="718426" y="2552391"/>
            <a:ext cx="2275332" cy="2715030"/>
          </a:xfrm>
          <a:prstGeom prst="curvedConnector3">
            <a:avLst>
              <a:gd name="adj1" fmla="val 110047"/>
            </a:avLst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stealth" w="lg" len="lg"/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395428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50"/>
          <p:cNvSpPr txBox="1"/>
          <p:nvPr/>
        </p:nvSpPr>
        <p:spPr>
          <a:xfrm>
            <a:off x="155611" y="145090"/>
            <a:ext cx="3832729" cy="42096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Inteligencia Artificial II - Dazza, Emilio Esteban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hape 148"/>
          <p:cNvSpPr txBox="1">
            <a:spLocks noGrp="1"/>
          </p:cNvSpPr>
          <p:nvPr>
            <p:ph type="ctrTitle"/>
          </p:nvPr>
        </p:nvSpPr>
        <p:spPr>
          <a:xfrm>
            <a:off x="1373616" y="662846"/>
            <a:ext cx="9440034" cy="7540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r>
              <a:rPr lang="es-ES" sz="4800" b="0" i="1" u="none" strike="noStrike" cap="none" dirty="0" smtClean="0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Los juegos modernos</a:t>
            </a:r>
            <a:endParaRPr sz="4800" b="0" i="1" u="none" strike="noStrike" cap="none" dirty="0">
              <a:solidFill>
                <a:schemeClr val="lt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6" name="Shape 186"/>
          <p:cNvSpPr txBox="1">
            <a:spLocks/>
          </p:cNvSpPr>
          <p:nvPr/>
        </p:nvSpPr>
        <p:spPr>
          <a:xfrm>
            <a:off x="488681" y="1644088"/>
            <a:ext cx="11418184" cy="492386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25" tIns="91425" rIns="91425" bIns="91425" rtlCol="0" anchor="t" anchorCtr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" sz="2800" dirty="0" smtClean="0"/>
              <a:t>El engine, por performance, puede correr distintos threads:</a:t>
            </a:r>
          </a:p>
          <a:p>
            <a:pPr marL="457200" indent="-355600" algn="l">
              <a:spcBef>
                <a:spcPts val="0"/>
              </a:spcBef>
              <a:buSzPct val="100000"/>
            </a:pPr>
            <a:r>
              <a:rPr lang="en" sz="2800" dirty="0" smtClean="0"/>
              <a:t>Rendering, collision &amp; response, networking, </a:t>
            </a:r>
            <a:r>
              <a:rPr lang="en" sz="2800" u="sng" dirty="0" smtClean="0"/>
              <a:t>gameplay logic.</a:t>
            </a:r>
          </a:p>
          <a:p>
            <a:pPr marL="457200" indent="-355600" algn="l">
              <a:spcBef>
                <a:spcPts val="0"/>
              </a:spcBef>
              <a:buSzPct val="100000"/>
            </a:pPr>
            <a:endParaRPr lang="en" sz="2800" u="sng" dirty="0" smtClean="0"/>
          </a:p>
          <a:p>
            <a:pPr algn="l">
              <a:spcBef>
                <a:spcPts val="0"/>
              </a:spcBef>
            </a:pPr>
            <a:r>
              <a:rPr lang="en" sz="2800" dirty="0" smtClean="0"/>
              <a:t>Pero en el thread de lógica de gameplay (o scripting) se puede manejar con programación cooperativa a través de </a:t>
            </a:r>
            <a:r>
              <a:rPr lang="en" sz="2800" b="1" dirty="0" smtClean="0">
                <a:solidFill>
                  <a:srgbClr val="FFFFFF"/>
                </a:solidFill>
              </a:rPr>
              <a:t>corrutinas</a:t>
            </a:r>
            <a:r>
              <a:rPr lang="en" sz="2800" dirty="0" smtClean="0"/>
              <a:t>.</a:t>
            </a:r>
          </a:p>
          <a:p>
            <a:pPr algn="l">
              <a:spcBef>
                <a:spcPts val="0"/>
              </a:spcBef>
            </a:pPr>
            <a:endParaRPr lang="en" sz="2800" dirty="0" smtClean="0"/>
          </a:p>
          <a:p>
            <a:pPr marL="457200" indent="-355600" algn="l">
              <a:spcBef>
                <a:spcPts val="0"/>
              </a:spcBef>
              <a:buSzPct val="100000"/>
              <a:buFont typeface="Wingdings 2" charset="2"/>
              <a:buAutoNum type="arabicPeriod"/>
            </a:pPr>
            <a:r>
              <a:rPr lang="en" sz="2800" dirty="0" smtClean="0"/>
              <a:t>No hay condiciones de carrera graves ni necesidad de operaciones atómicas (costosas)</a:t>
            </a:r>
          </a:p>
          <a:p>
            <a:pPr marL="457200" indent="-355600" algn="l">
              <a:spcBef>
                <a:spcPts val="0"/>
              </a:spcBef>
              <a:buSzPct val="100000"/>
              <a:buFont typeface="Wingdings 2" charset="2"/>
              <a:buAutoNum type="arabicPeriod"/>
            </a:pPr>
            <a:r>
              <a:rPr lang="en" sz="2800" dirty="0" smtClean="0"/>
              <a:t>No se pueden romper otros programas, todo queda en un sistema cerrado y planteado desde la arquitectura.</a:t>
            </a:r>
            <a:endParaRPr lang="en" sz="2800" dirty="0"/>
          </a:p>
        </p:txBody>
      </p:sp>
    </p:spTree>
    <p:extLst>
      <p:ext uri="{BB962C8B-B14F-4D97-AF65-F5344CB8AC3E}">
        <p14:creationId xmlns:p14="http://schemas.microsoft.com/office/powerpoint/2010/main" val="63580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50"/>
          <p:cNvSpPr txBox="1"/>
          <p:nvPr/>
        </p:nvSpPr>
        <p:spPr>
          <a:xfrm>
            <a:off x="155611" y="145090"/>
            <a:ext cx="3832729" cy="42096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Inteligencia Artificial II - Dazza, Emilio Esteban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hape 191"/>
          <p:cNvSpPr txBox="1">
            <a:spLocks/>
          </p:cNvSpPr>
          <p:nvPr/>
        </p:nvSpPr>
        <p:spPr>
          <a:xfrm>
            <a:off x="639097" y="566057"/>
            <a:ext cx="11041626" cy="125111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25" tIns="91425" rIns="91425" bIns="91425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</a:pPr>
            <a:r>
              <a:rPr lang="en" dirty="0" smtClean="0"/>
              <a:t>Generators</a:t>
            </a:r>
            <a:endParaRPr lang="en" dirty="0"/>
          </a:p>
        </p:txBody>
      </p:sp>
      <p:sp>
        <p:nvSpPr>
          <p:cNvPr id="6" name="Shape 191"/>
          <p:cNvSpPr txBox="1">
            <a:spLocks/>
          </p:cNvSpPr>
          <p:nvPr/>
        </p:nvSpPr>
        <p:spPr>
          <a:xfrm>
            <a:off x="619432" y="1688733"/>
            <a:ext cx="11041626" cy="397464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25" tIns="91425" rIns="91425" bIns="91425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sz="3600" dirty="0" smtClean="0"/>
              <a:t>Es lo que permite la existencia de </a:t>
            </a:r>
            <a:r>
              <a:rPr lang="es-ES" sz="3600" dirty="0" err="1" smtClean="0"/>
              <a:t>corrutinas</a:t>
            </a:r>
            <a:r>
              <a:rPr lang="es-ES" sz="3600" dirty="0" smtClean="0"/>
              <a:t> dentro de </a:t>
            </a:r>
            <a:r>
              <a:rPr lang="es-ES" sz="3600" dirty="0" err="1" smtClean="0"/>
              <a:t>Unity</a:t>
            </a:r>
            <a:r>
              <a:rPr lang="es-ES" sz="3600" dirty="0" smtClean="0"/>
              <a:t>.</a:t>
            </a:r>
            <a:endParaRPr lang="es-AR" sz="3600" dirty="0" smtClean="0"/>
          </a:p>
          <a:p>
            <a:pPr marL="571500" indent="-5715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AR" sz="3600" dirty="0" smtClean="0"/>
              <a:t>T</a:t>
            </a:r>
            <a:r>
              <a:rPr lang="en" sz="3600" dirty="0" smtClean="0"/>
              <a:t>odos los generadores son Iteradores.</a:t>
            </a:r>
          </a:p>
          <a:p>
            <a:pPr marL="571500" indent="-5715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3600" dirty="0" smtClean="0"/>
              <a:t>Devuelven una secuencia de elementos, de a uno por vez (mediante el </a:t>
            </a:r>
            <a:r>
              <a:rPr lang="en" sz="3600" i="1" dirty="0" smtClean="0">
                <a:solidFill>
                  <a:srgbClr val="00B0F0"/>
                </a:solidFill>
              </a:rPr>
              <a:t>yield return</a:t>
            </a:r>
            <a:r>
              <a:rPr lang="en" sz="3600" i="1" dirty="0" smtClean="0"/>
              <a:t> )</a:t>
            </a:r>
            <a:endParaRPr lang="en" sz="3600" dirty="0"/>
          </a:p>
        </p:txBody>
      </p:sp>
    </p:spTree>
    <p:extLst>
      <p:ext uri="{BB962C8B-B14F-4D97-AF65-F5344CB8AC3E}">
        <p14:creationId xmlns:p14="http://schemas.microsoft.com/office/powerpoint/2010/main" val="204623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1971</TotalTime>
  <Words>1102</Words>
  <Application>Microsoft Office PowerPoint</Application>
  <PresentationFormat>Panorámica</PresentationFormat>
  <Paragraphs>182</Paragraphs>
  <Slides>14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Calisto MT</vt:lpstr>
      <vt:lpstr>Lustria</vt:lpstr>
      <vt:lpstr>Noto Sans Symbols</vt:lpstr>
      <vt:lpstr>Times New Roman</vt:lpstr>
      <vt:lpstr>Trebuchet MS</vt:lpstr>
      <vt:lpstr>Wingdings 2</vt:lpstr>
      <vt:lpstr>Slate</vt:lpstr>
      <vt:lpstr>Inteligencia Artificial II Clase 6</vt:lpstr>
      <vt:lpstr>Un poco de historia</vt:lpstr>
      <vt:lpstr>Single Process</vt:lpstr>
      <vt:lpstr>Batching</vt:lpstr>
      <vt:lpstr>Cooperative multitasking</vt:lpstr>
      <vt:lpstr>Preemptive multitasking</vt:lpstr>
      <vt:lpstr>Multithreading</vt:lpstr>
      <vt:lpstr>Los juegos modernos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Inteligencia Artificial II Clase 5</dc:title>
  <dc:creator>Emilio Esteban Dazza</dc:creator>
  <cp:lastModifiedBy>Alumno</cp:lastModifiedBy>
  <cp:revision>93</cp:revision>
  <dcterms:created xsi:type="dcterms:W3CDTF">2018-04-14T20:57:10Z</dcterms:created>
  <dcterms:modified xsi:type="dcterms:W3CDTF">2018-04-27T15:56:01Z</dcterms:modified>
</cp:coreProperties>
</file>