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8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85" r:id="rId9"/>
    <p:sldId id="267" r:id="rId10"/>
    <p:sldId id="265" r:id="rId11"/>
    <p:sldId id="266" r:id="rId12"/>
    <p:sldId id="268" r:id="rId13"/>
    <p:sldId id="269" r:id="rId14"/>
    <p:sldId id="270" r:id="rId15"/>
    <p:sldId id="274" r:id="rId16"/>
    <p:sldId id="273" r:id="rId17"/>
    <p:sldId id="272" r:id="rId18"/>
    <p:sldId id="271" r:id="rId19"/>
    <p:sldId id="276" r:id="rId20"/>
    <p:sldId id="280" r:id="rId21"/>
    <p:sldId id="277" r:id="rId22"/>
    <p:sldId id="275" r:id="rId23"/>
    <p:sldId id="278" r:id="rId24"/>
    <p:sldId id="282" r:id="rId25"/>
    <p:sldId id="291" r:id="rId26"/>
    <p:sldId id="293" r:id="rId27"/>
    <p:sldId id="281" r:id="rId28"/>
    <p:sldId id="283" r:id="rId29"/>
    <p:sldId id="286" r:id="rId30"/>
    <p:sldId id="290" r:id="rId31"/>
    <p:sldId id="279" r:id="rId32"/>
    <p:sldId id="284" r:id="rId33"/>
    <p:sldId id="287" r:id="rId34"/>
    <p:sldId id="288" r:id="rId35"/>
    <p:sldId id="289" r:id="rId36"/>
    <p:sldId id="292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47E9FF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4580" autoAdjust="0"/>
  </p:normalViewPr>
  <p:slideViewPr>
    <p:cSldViewPr snapToGrid="0">
      <p:cViewPr varScale="1">
        <p:scale>
          <a:sx n="98" d="100"/>
          <a:sy n="98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0192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 smtClean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13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Requerimos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hayan estados que sean modificables, para poder hacer juegos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488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Saber donde y como usarlos o evitarlos.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Evitados especialmente en la parte de toma de </a:t>
            </a:r>
            <a:r>
              <a:rPr lang="es-E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descisiones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consultas a los modelos.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asegurarse que están ahí SOLAMENTE CUANDO QUEREMOS QUE ESTEN AHI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307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97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de a uno, en vez de todos a la vez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los valores que pueden completar todas las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satisfactoriamente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(ejemplo con la foto). “Hasta que no tengo ganas, no como, y no como todo a la vez” después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comerlo lo digiero, y voy al siguiente.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473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954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51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127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685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766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26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 función que utilice datos fuera de ella (o funciones que lo hagan) genera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que retornan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siempre tienen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no carecerían de sentido.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68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624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639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(Imagínese que la recorrido no se haga en la misma función si no en otro lado… peor)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669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endParaRPr lang="es-E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062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endParaRPr lang="es-E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457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755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618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432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29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ToList</a:t>
            </a:r>
            <a:r>
              <a:rPr lang="es-ES" dirty="0" smtClean="0"/>
              <a:t>() concreta la promesa!!!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513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57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endParaRPr lang="es-E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90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Que implica que sea </a:t>
            </a:r>
            <a:r>
              <a:rPr lang="es-ES" dirty="0" err="1" smtClean="0"/>
              <a:t>lazy</a:t>
            </a:r>
            <a:r>
              <a:rPr lang="es-ES" dirty="0" smtClean="0"/>
              <a:t>?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581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1699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19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72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es el estado.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estado cambia, puede cambiar el resultado final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46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20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4885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+ 2 [no siempre] = 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323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estado cambia, puede cambiar el resultado final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584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s-ES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s-ES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1370693" y="1107688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Inteligencia Artificial II</a:t>
            </a:r>
            <a:br>
              <a:rPr lang="es-ES" sz="5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</a:br>
            <a:r>
              <a:rPr lang="es-ES" sz="5400" b="0" i="1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Clase </a:t>
            </a:r>
            <a:r>
              <a:rPr lang="es-ES" sz="5400" b="0" i="1" u="none" strike="noStrike" cap="none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4</a:t>
            </a:r>
            <a:endParaRPr sz="5400" b="0" i="1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1148596" y="3607716"/>
            <a:ext cx="9884228" cy="285404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240"/>
            </a:pPr>
            <a:endParaRPr lang="es-ES" sz="32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  <a:p>
            <a:pPr marL="0" lvl="0" indent="0">
              <a:spcBef>
                <a:spcPts val="0"/>
              </a:spcBef>
              <a:buSzPts val="2240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 Effects, Laziness, To___ ,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Enumerable.Range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32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55611" y="145090"/>
            <a:ext cx="3832729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851" y="1490345"/>
            <a:ext cx="4483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currentHP</a:t>
            </a:r>
            <a:r>
              <a:rPr lang="es-ES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0.25f * 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maxHP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currentHP</a:t>
            </a:r>
            <a:r>
              <a:rPr lang="es-ES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0,2f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706" y="4969605"/>
            <a:ext cx="3883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2000" i="1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0; i &lt; </a:t>
            </a:r>
            <a:r>
              <a:rPr lang="es-ES" sz="20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ar.Length</a:t>
            </a:r>
            <a:r>
              <a:rPr lang="es-E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es-ES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i="1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s-ES" sz="20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s-ES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3450" y="1490345"/>
            <a:ext cx="4635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useTurbo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StartCoroutine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SpeedUp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s-ES" sz="2000" i="1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s-ES" sz="2000" i="1" dirty="0" smtClean="0">
              <a:solidFill>
                <a:srgbClr val="47E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s-ES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normalSpeed</a:t>
            </a:r>
            <a:r>
              <a:rPr lang="es-ES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E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1603527">
            <a:off x="3859236" y="1011996"/>
            <a:ext cx="12548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9759797">
            <a:off x="229230" y="4575757"/>
            <a:ext cx="12548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0368998">
            <a:off x="7414890" y="1096302"/>
            <a:ext cx="12548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03527">
            <a:off x="10280686" y="1543408"/>
            <a:ext cx="12548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20290459">
            <a:off x="9956432" y="2826652"/>
            <a:ext cx="12548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6954" y="5149290"/>
            <a:ext cx="6115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Transform.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transform.forward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s-ES" sz="20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Time.Deltatime</a:t>
            </a:r>
            <a:r>
              <a:rPr lang="es-E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0290459">
            <a:off x="6626329" y="4758971"/>
            <a:ext cx="12548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64265">
            <a:off x="6763774" y="6077209"/>
            <a:ext cx="12548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0290459">
            <a:off x="8374066" y="6039552"/>
            <a:ext cx="12548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290459">
            <a:off x="10671931" y="5851356"/>
            <a:ext cx="12548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0078510">
            <a:off x="3032387" y="2476252"/>
            <a:ext cx="12548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9759797">
            <a:off x="3135742" y="5950845"/>
            <a:ext cx="12548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50"/>
                            </p:stCondLst>
                            <p:childTnLst>
                              <p:par>
                                <p:cTn id="8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750"/>
                            </p:stCondLst>
                            <p:childTnLst>
                              <p:par>
                                <p:cTn id="10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250"/>
                            </p:stCondLst>
                            <p:childTnLst>
                              <p:par>
                                <p:cTn id="14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500"/>
                            </p:stCondLst>
                            <p:childTnLst>
                              <p:par>
                                <p:cTn id="15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uiExpand="1" build="p" animBg="1"/>
      <p:bldP spid="15" grpId="0" uiExpand="1" build="p" animBg="1"/>
      <p:bldP spid="16" grpId="0" build="p" animBg="1"/>
      <p:bldP spid="17" grpId="0" uiExpand="1" build="p" animBg="1"/>
      <p:bldP spid="19" grpId="0" build="p" animBg="1"/>
      <p:bldP spid="20" grpId="0" build="p" animBg="1"/>
      <p:bldP spid="21" grpId="0" build="p" animBg="1"/>
      <p:bldP spid="22" grpId="0" build="p" animBg="1"/>
      <p:bldP spid="23" grpId="0" build="p" animBg="1"/>
      <p:bldP spid="2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390" y="5235494"/>
            <a:ext cx="11284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s-E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s-E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y </a:t>
            </a:r>
            <a:r>
              <a:rPr lang="es-E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7" name="Shape 320"/>
          <p:cNvPicPr/>
          <p:nvPr/>
        </p:nvPicPr>
        <p:blipFill>
          <a:blip r:embed="rId3"/>
          <a:stretch/>
        </p:blipFill>
        <p:spPr>
          <a:xfrm>
            <a:off x="3015397" y="859841"/>
            <a:ext cx="6206424" cy="43756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8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55611" y="642026"/>
            <a:ext cx="11838593" cy="592414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s-AR" sz="2800" b="0" strike="noStrike" spc="-1" dirty="0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 </a:t>
            </a:r>
            <a:r>
              <a:rPr lang="es-AR" sz="2800" b="0" strike="noStrike" spc="-1" dirty="0">
                <a:solidFill>
                  <a:srgbClr val="93C47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buenas</a:t>
            </a:r>
            <a:r>
              <a:rPr lang="es-AR" sz="2800" b="0" strike="noStrike" spc="-1" dirty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s-AR" sz="2800" b="0" strike="noStrike" spc="-1" dirty="0">
                <a:solidFill>
                  <a:srgbClr val="93C47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s-AR" sz="2800" b="0" strike="noStrike" spc="-1" dirty="0" err="1">
                <a:solidFill>
                  <a:srgbClr val="93C47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s-AR" sz="2800" b="0" strike="noStrike" spc="-1" dirty="0">
                <a:solidFill>
                  <a:srgbClr val="93C47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b="0" strike="noStrike" spc="-1" dirty="0" err="1">
                <a:solidFill>
                  <a:srgbClr val="93C47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lang="es-AR" sz="2800" b="0" strike="noStrike" spc="-1" dirty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a mismos parámetros retornan siempre lo mismo. No cambian ni revisan el estado del programa</a:t>
            </a:r>
            <a:r>
              <a:rPr lang="es-AR" sz="2800" b="0" strike="noStrike" spc="-1" dirty="0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s-A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s-AR" sz="2800" b="0" strike="noStrike" spc="-1" dirty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 </a:t>
            </a:r>
            <a:r>
              <a:rPr lang="es-AR" sz="2800" b="0" strike="noStrike" spc="-1" dirty="0">
                <a:solidFill>
                  <a:srgbClr val="E0666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malas </a:t>
            </a:r>
            <a:r>
              <a:rPr lang="es-AR" sz="2800" b="0" strike="noStrike" spc="-1" dirty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s-AR" sz="2800" b="0" strike="noStrike" spc="-1" dirty="0">
                <a:solidFill>
                  <a:srgbClr val="E0666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s-AR" sz="2800" b="0" strike="noStrike" spc="-1" dirty="0" err="1">
                <a:solidFill>
                  <a:srgbClr val="E0666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s-AR" sz="2800" b="0" strike="noStrike" spc="-1" dirty="0">
                <a:solidFill>
                  <a:srgbClr val="E0666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b="0" strike="noStrike" spc="-1" dirty="0" err="1">
                <a:solidFill>
                  <a:srgbClr val="E0666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lang="es-AR" sz="2800" b="0" strike="noStrike" spc="-1" dirty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pueden retornar algo distinto, no hay garantías sobre el estado del programa.</a:t>
            </a:r>
            <a:endParaRPr lang="es-A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s-AR" sz="2800" b="0" strike="noStrike" spc="-1" dirty="0" smtClean="0">
              <a:solidFill>
                <a:srgbClr val="ADADAD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s-AR" sz="2800" b="0" strike="noStrike" spc="-1" dirty="0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 las </a:t>
            </a:r>
            <a:r>
              <a:rPr lang="es-AR" sz="2800" b="0" strike="noStrike" spc="-1" dirty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consultas LINQ </a:t>
            </a:r>
            <a:r>
              <a:rPr lang="es-AR" sz="2800" b="0" strike="noStrike" spc="-1" dirty="0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vamos </a:t>
            </a:r>
            <a:r>
              <a:rPr lang="es-AR" sz="2800" b="0" strike="noStrike" spc="-1" dirty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 tratar de que siempre tengan la </a:t>
            </a:r>
            <a:r>
              <a:rPr lang="es-AR" sz="2800" b="0" u="sng" strike="noStrike" spc="-1" dirty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menor cantidad</a:t>
            </a:r>
            <a:r>
              <a:rPr lang="es-AR" sz="2800" b="1" u="sng" strike="noStrike" spc="-1" dirty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b="0" u="sng" strike="noStrike" spc="-1" dirty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AR" sz="2800" b="0" u="sng" strike="noStrike" spc="-1" dirty="0" err="1">
                <a:solidFill>
                  <a:srgbClr val="E0666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s-AR" sz="2800" b="0" u="sng" strike="noStrike" spc="-1" dirty="0">
                <a:solidFill>
                  <a:srgbClr val="E0666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b="0" u="sng" strike="noStrike" spc="-1" dirty="0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posibles</a:t>
            </a:r>
            <a:r>
              <a:rPr lang="es-AR" sz="2800" b="0" strike="noStrike" spc="-1" dirty="0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	+ fácil de </a:t>
            </a:r>
            <a:r>
              <a:rPr lang="es-AR" sz="2800" b="0" strike="noStrike" spc="-1" dirty="0" err="1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debuggear</a:t>
            </a:r>
            <a:r>
              <a:rPr lang="es-AR" sz="2800" b="0" strike="noStrike" spc="-1" dirty="0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AR" sz="2800" b="0" strike="noStrike" spc="-1" dirty="0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800" b="0" strike="noStrike" spc="-1" dirty="0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		+ </a:t>
            </a:r>
            <a:r>
              <a:rPr lang="es-AR" sz="2800" b="0" strike="noStrike" spc="-1" dirty="0" err="1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facil</a:t>
            </a:r>
            <a:r>
              <a:rPr lang="es-AR" sz="2800" b="0" strike="noStrike" spc="-1" dirty="0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b="0" strike="noStrike" spc="-1" dirty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definir exactamente el </a:t>
            </a:r>
            <a:r>
              <a:rPr lang="es-AR" sz="2800" b="0" strike="noStrike" spc="-1" dirty="0" smtClean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comportamiento de </a:t>
            </a:r>
            <a:r>
              <a:rPr lang="es-AR" sz="2800" b="0" strike="noStrike" spc="-1" dirty="0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nuestra IA.</a:t>
            </a:r>
            <a:endParaRPr lang="es-A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430357" y="1507046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Lazy</a:t>
            </a:r>
            <a:r>
              <a:rPr lang="es-ES" sz="54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5400" b="0" i="0" u="none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Evaluation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hape 174"/>
          <p:cNvPicPr preferRelativeResize="0"/>
          <p:nvPr/>
        </p:nvPicPr>
        <p:blipFill rotWithShape="1">
          <a:blip r:embed="rId3">
            <a:alphaModFix/>
          </a:blip>
          <a:srcRect t="9672" b="49061"/>
          <a:stretch/>
        </p:blipFill>
        <p:spPr>
          <a:xfrm>
            <a:off x="2178993" y="2938131"/>
            <a:ext cx="7942762" cy="3141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6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212"/>
          <p:cNvSpPr txBox="1">
            <a:spLocks/>
          </p:cNvSpPr>
          <p:nvPr/>
        </p:nvSpPr>
        <p:spPr>
          <a:xfrm>
            <a:off x="155611" y="1577587"/>
            <a:ext cx="11673223" cy="508586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algn="l">
              <a:spcBef>
                <a:spcPts val="0"/>
              </a:spcBef>
            </a:pPr>
            <a:endParaRPr lang="es-A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s-A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AR" sz="2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Futuros </a:t>
            </a:r>
            <a:r>
              <a:rPr lang="es-A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A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s-A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“</a:t>
            </a:r>
            <a:r>
              <a:rPr lang="es-AR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s-A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futuro” que todavía no han sido calculados.</a:t>
            </a:r>
          </a:p>
          <a:p>
            <a:pPr algn="l">
              <a:spcBef>
                <a:spcPts val="0"/>
              </a:spcBef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s-A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AR" sz="2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Promesas </a:t>
            </a:r>
            <a:r>
              <a:rPr lang="es-A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A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r>
              <a:rPr lang="es-A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cómo serán computados los futuros.</a:t>
            </a:r>
          </a:p>
          <a:p>
            <a:pPr algn="l">
              <a:spcBef>
                <a:spcPts val="0"/>
              </a:spcBef>
            </a:pP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213"/>
          <p:cNvSpPr txBox="1">
            <a:spLocks/>
          </p:cNvSpPr>
          <p:nvPr/>
        </p:nvSpPr>
        <p:spPr>
          <a:xfrm>
            <a:off x="418289" y="505097"/>
            <a:ext cx="6103259" cy="107249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Futuros y promesas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212"/>
          <p:cNvSpPr txBox="1">
            <a:spLocks/>
          </p:cNvSpPr>
          <p:nvPr/>
        </p:nvSpPr>
        <p:spPr>
          <a:xfrm>
            <a:off x="155611" y="2764362"/>
            <a:ext cx="11673223" cy="39282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AR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bulletsByShooter</a:t>
            </a:r>
            <a:r>
              <a:rPr lang="es-A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</a:t>
            </a: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28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game.actors</a:t>
            </a:r>
            <a:endParaRPr lang="es-AR" sz="2800" dirty="0" smtClean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indent="457200" algn="l">
              <a:spcBef>
                <a:spcPts val="0"/>
              </a:spcBef>
            </a:pP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</a:t>
            </a:r>
            <a:r>
              <a:rPr lang="es-AR" sz="28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Select</a:t>
            </a: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(a =&gt;</a:t>
            </a:r>
          </a:p>
          <a:p>
            <a:pPr indent="457200" algn="l">
              <a:spcBef>
                <a:spcPts val="0"/>
              </a:spcBef>
            </a:pPr>
            <a:r>
              <a:rPr lang="es-AR" sz="28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</a:t>
            </a:r>
            <a:r>
              <a:rPr lang="es-AR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Tuple</a:t>
            </a:r>
            <a:r>
              <a:rPr lang="es-A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</a:p>
          <a:p>
            <a:pPr marL="914400" indent="457200" algn="l">
              <a:spcBef>
                <a:spcPts val="0"/>
              </a:spcBef>
            </a:pP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a,</a:t>
            </a:r>
          </a:p>
          <a:p>
            <a:pPr marL="914400" indent="457200" algn="l">
              <a:spcBef>
                <a:spcPts val="0"/>
              </a:spcBef>
            </a:pPr>
            <a:r>
              <a:rPr lang="es-AR" sz="28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a.Ammo</a:t>
            </a: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</a:t>
            </a:r>
          </a:p>
          <a:p>
            <a:pPr marL="914400" indent="457200" algn="l">
              <a:spcBef>
                <a:spcPts val="0"/>
              </a:spcBef>
            </a:pPr>
            <a:r>
              <a:rPr lang="es-A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game.bullets.Where</a:t>
            </a:r>
            <a:r>
              <a:rPr lang="es-A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(b =&gt; </a:t>
            </a:r>
            <a:r>
              <a:rPr lang="es-A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b.shooter</a:t>
            </a:r>
            <a:r>
              <a:rPr lang="es-AR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== a)</a:t>
            </a:r>
          </a:p>
          <a:p>
            <a:pPr marL="914400" indent="0" algn="l">
              <a:spcBef>
                <a:spcPts val="0"/>
              </a:spcBef>
            </a:pP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</a:p>
          <a:p>
            <a:pPr indent="0" algn="l">
              <a:spcBef>
                <a:spcPts val="0"/>
              </a:spcBef>
            </a:pP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algn="l">
              <a:spcBef>
                <a:spcPts val="0"/>
              </a:spcBef>
            </a:pPr>
            <a:endParaRPr lang="es-A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213"/>
          <p:cNvSpPr txBox="1">
            <a:spLocks/>
          </p:cNvSpPr>
          <p:nvPr/>
        </p:nvSpPr>
        <p:spPr>
          <a:xfrm>
            <a:off x="2940592" y="388881"/>
            <a:ext cx="6103259" cy="107249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Futuros y promesas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211"/>
          <p:cNvSpPr/>
          <p:nvPr/>
        </p:nvSpPr>
        <p:spPr>
          <a:xfrm>
            <a:off x="1080277" y="3300508"/>
            <a:ext cx="7052046" cy="2195620"/>
          </a:xfrm>
          <a:prstGeom prst="wedgeRectCallout">
            <a:avLst>
              <a:gd name="adj1" fmla="val -3946"/>
              <a:gd name="adj2" fmla="val 70005"/>
            </a:avLst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214"/>
          <p:cNvSpPr txBox="1"/>
          <p:nvPr/>
        </p:nvSpPr>
        <p:spPr>
          <a:xfrm>
            <a:off x="8835516" y="5256607"/>
            <a:ext cx="2872700" cy="39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Promesa para tuple.Item3</a:t>
            </a:r>
          </a:p>
        </p:txBody>
      </p:sp>
      <p:cxnSp>
        <p:nvCxnSpPr>
          <p:cNvPr id="15" name="Shape 216"/>
          <p:cNvCxnSpPr/>
          <p:nvPr/>
        </p:nvCxnSpPr>
        <p:spPr>
          <a:xfrm flipV="1">
            <a:off x="2613475" y="2363821"/>
            <a:ext cx="32448" cy="400541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6" name="Shape 217"/>
          <p:cNvSpPr txBox="1"/>
          <p:nvPr/>
        </p:nvSpPr>
        <p:spPr>
          <a:xfrm>
            <a:off x="2378834" y="1866932"/>
            <a:ext cx="2031627" cy="597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Futuro (c/elemento)</a:t>
            </a:r>
          </a:p>
        </p:txBody>
      </p:sp>
      <p:cxnSp>
        <p:nvCxnSpPr>
          <p:cNvPr id="17" name="Shape 218"/>
          <p:cNvCxnSpPr/>
          <p:nvPr/>
        </p:nvCxnSpPr>
        <p:spPr>
          <a:xfrm flipV="1">
            <a:off x="2940592" y="3540868"/>
            <a:ext cx="1469869" cy="262647"/>
          </a:xfrm>
          <a:prstGeom prst="straightConnector1">
            <a:avLst/>
          </a:prstGeom>
          <a:noFill/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8" name="Shape 219"/>
          <p:cNvSpPr txBox="1"/>
          <p:nvPr/>
        </p:nvSpPr>
        <p:spPr>
          <a:xfrm>
            <a:off x="4499017" y="3345316"/>
            <a:ext cx="2222774" cy="39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Futuros (internos)</a:t>
            </a:r>
          </a:p>
        </p:txBody>
      </p:sp>
      <p:cxnSp>
        <p:nvCxnSpPr>
          <p:cNvPr id="19" name="Shape 220"/>
          <p:cNvCxnSpPr/>
          <p:nvPr/>
        </p:nvCxnSpPr>
        <p:spPr>
          <a:xfrm>
            <a:off x="7478899" y="5256607"/>
            <a:ext cx="1236000" cy="18910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215"/>
          <p:cNvSpPr txBox="1"/>
          <p:nvPr/>
        </p:nvSpPr>
        <p:spPr>
          <a:xfrm>
            <a:off x="4410461" y="5842451"/>
            <a:ext cx="4304438" cy="3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FFF2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Promesa para bulletsByShooter</a:t>
            </a:r>
          </a:p>
        </p:txBody>
      </p:sp>
    </p:spTree>
    <p:extLst>
      <p:ext uri="{BB962C8B-B14F-4D97-AF65-F5344CB8AC3E}">
        <p14:creationId xmlns:p14="http://schemas.microsoft.com/office/powerpoint/2010/main" val="11692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1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212"/>
          <p:cNvSpPr txBox="1">
            <a:spLocks/>
          </p:cNvSpPr>
          <p:nvPr/>
        </p:nvSpPr>
        <p:spPr>
          <a:xfrm>
            <a:off x="155611" y="2764362"/>
            <a:ext cx="11673223" cy="386990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AR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2800" dirty="0" err="1" smtClean="0">
                <a:solidFill>
                  <a:srgbClr val="92D05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bulletsByShooter</a:t>
            </a:r>
            <a:r>
              <a:rPr lang="es-AR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= </a:t>
            </a:r>
            <a:r>
              <a:rPr lang="es-AR" sz="28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game.actors</a:t>
            </a:r>
            <a:endParaRPr lang="es-AR" sz="2800" dirty="0" smtClean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indent="457200" algn="l">
              <a:spcBef>
                <a:spcPts val="0"/>
              </a:spcBef>
            </a:pP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</a:t>
            </a:r>
            <a:r>
              <a:rPr lang="es-AR" sz="28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Select</a:t>
            </a: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(a =&gt;</a:t>
            </a:r>
          </a:p>
          <a:p>
            <a:pPr indent="457200" algn="l">
              <a:spcBef>
                <a:spcPts val="0"/>
              </a:spcBef>
            </a:pPr>
            <a:r>
              <a:rPr lang="es-AR" sz="28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</a:t>
            </a:r>
            <a:r>
              <a:rPr lang="es-AR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Tuple</a:t>
            </a:r>
            <a:r>
              <a:rPr lang="es-AR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</a:p>
          <a:p>
            <a:pPr marL="914400" indent="457200" algn="l">
              <a:spcBef>
                <a:spcPts val="0"/>
              </a:spcBef>
            </a:pP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a,</a:t>
            </a:r>
          </a:p>
          <a:p>
            <a:pPr marL="914400" indent="457200" algn="l">
              <a:spcBef>
                <a:spcPts val="0"/>
              </a:spcBef>
            </a:pPr>
            <a:r>
              <a:rPr lang="es-AR" sz="28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a.Ammo</a:t>
            </a: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</a:t>
            </a:r>
          </a:p>
          <a:p>
            <a:pPr marL="914400" indent="457200" algn="l">
              <a:spcBef>
                <a:spcPts val="0"/>
              </a:spcBef>
            </a:pPr>
            <a:r>
              <a:rPr lang="es-A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game.bullets.Where</a:t>
            </a:r>
            <a:r>
              <a:rPr lang="es-AR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(b =&gt; </a:t>
            </a:r>
            <a:r>
              <a:rPr lang="es-A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b.shooter</a:t>
            </a:r>
            <a:r>
              <a:rPr lang="es-AR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== a)</a:t>
            </a:r>
          </a:p>
          <a:p>
            <a:pPr marL="914400" indent="0" algn="l">
              <a:spcBef>
                <a:spcPts val="0"/>
              </a:spcBef>
            </a:pP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</a:p>
          <a:p>
            <a:pPr indent="0" algn="l">
              <a:spcBef>
                <a:spcPts val="0"/>
              </a:spcBef>
            </a:pPr>
            <a:r>
              <a:rPr lang="es-AR" sz="28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algn="l">
              <a:spcBef>
                <a:spcPts val="0"/>
              </a:spcBef>
            </a:pPr>
            <a:endParaRPr lang="es-A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213"/>
          <p:cNvSpPr txBox="1">
            <a:spLocks/>
          </p:cNvSpPr>
          <p:nvPr/>
        </p:nvSpPr>
        <p:spPr>
          <a:xfrm>
            <a:off x="2940592" y="388881"/>
            <a:ext cx="6103259" cy="107249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Futuros y promesas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211"/>
          <p:cNvSpPr/>
          <p:nvPr/>
        </p:nvSpPr>
        <p:spPr>
          <a:xfrm>
            <a:off x="1080277" y="3300508"/>
            <a:ext cx="7052046" cy="2195620"/>
          </a:xfrm>
          <a:prstGeom prst="wedgeRectCallout">
            <a:avLst>
              <a:gd name="adj1" fmla="val -3946"/>
              <a:gd name="adj2" fmla="val 70005"/>
            </a:avLst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214"/>
          <p:cNvSpPr txBox="1"/>
          <p:nvPr/>
        </p:nvSpPr>
        <p:spPr>
          <a:xfrm>
            <a:off x="8835516" y="5256607"/>
            <a:ext cx="2872700" cy="39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Promesa para tuple.Item3</a:t>
            </a:r>
          </a:p>
        </p:txBody>
      </p:sp>
      <p:cxnSp>
        <p:nvCxnSpPr>
          <p:cNvPr id="15" name="Shape 216"/>
          <p:cNvCxnSpPr/>
          <p:nvPr/>
        </p:nvCxnSpPr>
        <p:spPr>
          <a:xfrm flipV="1">
            <a:off x="2613475" y="2363821"/>
            <a:ext cx="32448" cy="400541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6" name="Shape 217"/>
          <p:cNvSpPr txBox="1"/>
          <p:nvPr/>
        </p:nvSpPr>
        <p:spPr>
          <a:xfrm>
            <a:off x="2306908" y="1843481"/>
            <a:ext cx="2031627" cy="483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Futuro (c/elemento)</a:t>
            </a:r>
          </a:p>
        </p:txBody>
      </p:sp>
      <p:cxnSp>
        <p:nvCxnSpPr>
          <p:cNvPr id="17" name="Shape 218"/>
          <p:cNvCxnSpPr/>
          <p:nvPr/>
        </p:nvCxnSpPr>
        <p:spPr>
          <a:xfrm flipV="1">
            <a:off x="2940592" y="3540868"/>
            <a:ext cx="1469869" cy="262647"/>
          </a:xfrm>
          <a:prstGeom prst="straightConnector1">
            <a:avLst/>
          </a:prstGeom>
          <a:noFill/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8" name="Shape 219"/>
          <p:cNvSpPr txBox="1"/>
          <p:nvPr/>
        </p:nvSpPr>
        <p:spPr>
          <a:xfrm>
            <a:off x="4499017" y="3345316"/>
            <a:ext cx="2222774" cy="391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Futuros (internos)</a:t>
            </a:r>
          </a:p>
        </p:txBody>
      </p:sp>
      <p:cxnSp>
        <p:nvCxnSpPr>
          <p:cNvPr id="19" name="Shape 220"/>
          <p:cNvCxnSpPr/>
          <p:nvPr/>
        </p:nvCxnSpPr>
        <p:spPr>
          <a:xfrm>
            <a:off x="7478899" y="5256607"/>
            <a:ext cx="1236000" cy="18910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215"/>
          <p:cNvSpPr txBox="1"/>
          <p:nvPr/>
        </p:nvSpPr>
        <p:spPr>
          <a:xfrm>
            <a:off x="4410461" y="5842451"/>
            <a:ext cx="4304438" cy="3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FFF2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Promesa para bulletsByShooter</a:t>
            </a:r>
          </a:p>
        </p:txBody>
      </p:sp>
    </p:spTree>
    <p:extLst>
      <p:ext uri="{BB962C8B-B14F-4D97-AF65-F5344CB8AC3E}">
        <p14:creationId xmlns:p14="http://schemas.microsoft.com/office/powerpoint/2010/main" val="33091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81"/>
          <p:cNvSpPr/>
          <p:nvPr/>
        </p:nvSpPr>
        <p:spPr>
          <a:xfrm>
            <a:off x="6982705" y="145090"/>
            <a:ext cx="4988841" cy="6525331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Shape 182"/>
          <p:cNvSpPr txBox="1">
            <a:spLocks/>
          </p:cNvSpPr>
          <p:nvPr/>
        </p:nvSpPr>
        <p:spPr>
          <a:xfrm>
            <a:off x="6956724" y="225430"/>
            <a:ext cx="5014822" cy="622400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4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{ 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5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};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AR" sz="14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Awake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//Caso 1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pow2 =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ints.Select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Debug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.Log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"Caso1"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4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return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x * x;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4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//Caso 2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lowerThan3 =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ints.Where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Debug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.Log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"Caso2"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4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return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x &lt; 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AR" sz="14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//Caso 3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pow3 =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ints.Select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Debug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.Log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"Caso 3"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4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return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x * x * x;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AR" sz="14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pow3)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4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//Hacer algo con </a:t>
            </a:r>
            <a:r>
              <a:rPr lang="es-AR" sz="1400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</a:t>
            </a:r>
            <a:endParaRPr lang="es-AR" sz="1400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  <p:sp>
        <p:nvSpPr>
          <p:cNvPr id="8" name="Shape 180"/>
          <p:cNvSpPr txBox="1">
            <a:spLocks/>
          </p:cNvSpPr>
          <p:nvPr/>
        </p:nvSpPr>
        <p:spPr>
          <a:xfrm>
            <a:off x="311699" y="1152474"/>
            <a:ext cx="6382857" cy="415882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-228600" algn="l">
              <a:spcBef>
                <a:spcPts val="0"/>
              </a:spcBef>
            </a:pPr>
            <a:r>
              <a:rPr 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¿Cuántas veces creen que se va  a llamar Debug.Log() en cada caso?</a:t>
            </a:r>
          </a:p>
          <a:p>
            <a:pPr indent="-228600" algn="l">
              <a:spcBef>
                <a:spcPts val="0"/>
              </a:spcBef>
            </a:pPr>
            <a:endParaRPr lang="e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spcBef>
                <a:spcPts val="0"/>
              </a:spcBef>
            </a:pPr>
            <a:r>
              <a:rPr lang="es-A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¿Qué creen que se va a imprimir en la consola de debug?</a:t>
            </a:r>
          </a:p>
        </p:txBody>
      </p:sp>
    </p:spTree>
    <p:extLst>
      <p:ext uri="{BB962C8B-B14F-4D97-AF65-F5344CB8AC3E}">
        <p14:creationId xmlns:p14="http://schemas.microsoft.com/office/powerpoint/2010/main" val="5684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81"/>
          <p:cNvSpPr/>
          <p:nvPr/>
        </p:nvSpPr>
        <p:spPr>
          <a:xfrm>
            <a:off x="6956724" y="145090"/>
            <a:ext cx="4988841" cy="6525331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Shape 180"/>
          <p:cNvSpPr txBox="1">
            <a:spLocks/>
          </p:cNvSpPr>
          <p:nvPr/>
        </p:nvSpPr>
        <p:spPr>
          <a:xfrm>
            <a:off x="311699" y="1152474"/>
            <a:ext cx="6382857" cy="415882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-228600" algn="l">
              <a:spcBef>
                <a:spcPts val="0"/>
              </a:spcBef>
            </a:pPr>
            <a:endParaRPr lang="e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spcBef>
                <a:spcPts val="0"/>
              </a:spcBef>
            </a:pPr>
            <a:endParaRPr lang="e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spcBef>
                <a:spcPts val="0"/>
              </a:spcBef>
            </a:pPr>
            <a:r>
              <a:rPr 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¿Cuántas veces creen que se va a llamar Debug.Log() en cada caso?</a:t>
            </a:r>
          </a:p>
          <a:p>
            <a:pPr indent="-228600" algn="l">
              <a:spcBef>
                <a:spcPts val="0"/>
              </a:spcBef>
            </a:pPr>
            <a:endParaRPr lang="e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spcBef>
                <a:spcPts val="0"/>
              </a:spcBef>
            </a:pPr>
            <a:r>
              <a:rPr lang="es-A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¿Qué creen que se va a imprimir en la consola de debug?</a:t>
            </a:r>
          </a:p>
        </p:txBody>
      </p:sp>
      <p:sp>
        <p:nvSpPr>
          <p:cNvPr id="7" name="Shape 190"/>
          <p:cNvSpPr txBox="1">
            <a:spLocks/>
          </p:cNvSpPr>
          <p:nvPr/>
        </p:nvSpPr>
        <p:spPr>
          <a:xfrm>
            <a:off x="7063728" y="256174"/>
            <a:ext cx="4774833" cy="60959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</a:t>
            </a:r>
            <a:r>
              <a:rPr lang="es-AR" sz="12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2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{ </a:t>
            </a:r>
            <a:r>
              <a:rPr lang="es-AR" sz="12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6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2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2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2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2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2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5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};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AR" sz="12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Awake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//Caso </a:t>
            </a:r>
            <a:r>
              <a:rPr lang="es-AR" sz="12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endParaRPr lang="es-AR" sz="1200" dirty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2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mul2 = </a:t>
            </a:r>
            <a:r>
              <a:rPr lang="es-AR" sz="12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ints.Select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2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Debug</a:t>
            </a:r>
            <a:r>
              <a:rPr lang="es-AR" sz="12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.Log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200" dirty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"Caso 4"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2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return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* x;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2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2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mul2) 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   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endParaRPr lang="es-AR" sz="12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AR" sz="12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2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2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mul2) 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  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ES" sz="12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endParaRPr lang="es-AR" sz="12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2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//Caso </a:t>
            </a:r>
            <a:r>
              <a:rPr lang="es-AR" sz="12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5</a:t>
            </a:r>
            <a:endParaRPr lang="es-AR" sz="1200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2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mul6 = </a:t>
            </a:r>
            <a:r>
              <a:rPr lang="es-AR" sz="12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</a:t>
            </a:r>
            <a:endParaRPr lang="es-AR" sz="12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.</a:t>
            </a:r>
            <a:r>
              <a:rPr lang="es-AR" sz="12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Where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x &lt; 3)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.</a:t>
            </a:r>
            <a:r>
              <a:rPr lang="es-AR" sz="12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Select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   </a:t>
            </a:r>
            <a:r>
              <a:rPr lang="es-AR" sz="12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Debug</a:t>
            </a:r>
            <a:r>
              <a:rPr lang="es-AR" sz="12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.Log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200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"Caso 6: "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+ x);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   </a:t>
            </a:r>
            <a:r>
              <a:rPr lang="es-AR" sz="12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return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6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* x;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});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AR" sz="12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2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2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mul6) {   }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endParaRPr lang="es-AR" sz="12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</a:t>
            </a:r>
            <a:r>
              <a:rPr lang="es-AR" sz="12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2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mul6) {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break;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2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5844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611" y="1071748"/>
            <a:ext cx="117218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solidFill>
                  <a:srgbClr val="47E9FF"/>
                </a:solidFill>
              </a:rPr>
              <a:t>var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nums</a:t>
            </a:r>
            <a:r>
              <a:rPr lang="es-ES" sz="2800" dirty="0" smtClean="0">
                <a:solidFill>
                  <a:schemeClr val="bg1"/>
                </a:solidFill>
              </a:rPr>
              <a:t> = </a:t>
            </a:r>
            <a:r>
              <a:rPr lang="es-ES" sz="2800" dirty="0" smtClean="0">
                <a:solidFill>
                  <a:srgbClr val="47E9FF"/>
                </a:solidFill>
              </a:rPr>
              <a:t>new </a:t>
            </a:r>
            <a:r>
              <a:rPr lang="es-ES" sz="2800" dirty="0" err="1" smtClean="0">
                <a:solidFill>
                  <a:srgbClr val="47E9FF"/>
                </a:solidFill>
              </a:rPr>
              <a:t>int</a:t>
            </a:r>
            <a:r>
              <a:rPr lang="es-ES" sz="2800" dirty="0" smtClean="0">
                <a:solidFill>
                  <a:schemeClr val="bg1"/>
                </a:solidFill>
              </a:rPr>
              <a:t>[] { </a:t>
            </a:r>
            <a:r>
              <a:rPr lang="es-ES" sz="2800" dirty="0" smtClean="0">
                <a:solidFill>
                  <a:srgbClr val="9966FF"/>
                </a:solidFill>
              </a:rPr>
              <a:t>1</a:t>
            </a:r>
            <a:r>
              <a:rPr lang="es-ES" sz="2800" dirty="0" smtClean="0">
                <a:solidFill>
                  <a:schemeClr val="bg1"/>
                </a:solidFill>
              </a:rPr>
              <a:t>, </a:t>
            </a:r>
            <a:r>
              <a:rPr lang="es-ES" sz="2800" dirty="0" smtClean="0">
                <a:solidFill>
                  <a:srgbClr val="9966FF"/>
                </a:solidFill>
              </a:rPr>
              <a:t>2</a:t>
            </a:r>
            <a:r>
              <a:rPr lang="es-ES" sz="2800" dirty="0" smtClean="0">
                <a:solidFill>
                  <a:schemeClr val="bg1"/>
                </a:solidFill>
              </a:rPr>
              <a:t>, </a:t>
            </a:r>
            <a:r>
              <a:rPr lang="es-ES" sz="2800" dirty="0" smtClean="0">
                <a:solidFill>
                  <a:srgbClr val="9966FF"/>
                </a:solidFill>
              </a:rPr>
              <a:t>5</a:t>
            </a:r>
            <a:r>
              <a:rPr lang="es-ES" sz="2800" dirty="0" smtClean="0">
                <a:solidFill>
                  <a:schemeClr val="bg1"/>
                </a:solidFill>
              </a:rPr>
              <a:t>, </a:t>
            </a:r>
            <a:r>
              <a:rPr lang="es-ES" sz="2800" dirty="0" smtClean="0">
                <a:solidFill>
                  <a:srgbClr val="9966FF"/>
                </a:solidFill>
              </a:rPr>
              <a:t>8</a:t>
            </a:r>
            <a:r>
              <a:rPr lang="es-ES" sz="2800" dirty="0" smtClean="0">
                <a:solidFill>
                  <a:schemeClr val="bg1"/>
                </a:solidFill>
              </a:rPr>
              <a:t>, </a:t>
            </a:r>
            <a:r>
              <a:rPr lang="es-ES" sz="2800" dirty="0" smtClean="0">
                <a:solidFill>
                  <a:srgbClr val="9966FF"/>
                </a:solidFill>
              </a:rPr>
              <a:t>0</a:t>
            </a:r>
            <a:r>
              <a:rPr lang="es-ES" sz="2800" dirty="0" smtClean="0">
                <a:solidFill>
                  <a:schemeClr val="bg1"/>
                </a:solidFill>
              </a:rPr>
              <a:t>, </a:t>
            </a:r>
            <a:r>
              <a:rPr lang="es-ES" sz="2800" dirty="0" smtClean="0">
                <a:solidFill>
                  <a:srgbClr val="9966FF"/>
                </a:solidFill>
              </a:rPr>
              <a:t>2</a:t>
            </a:r>
            <a:r>
              <a:rPr lang="es-ES" sz="2800" dirty="0" smtClean="0">
                <a:solidFill>
                  <a:schemeClr val="bg1"/>
                </a:solidFill>
              </a:rPr>
              <a:t>, </a:t>
            </a:r>
            <a:r>
              <a:rPr lang="es-ES" sz="2800" dirty="0" smtClean="0">
                <a:solidFill>
                  <a:srgbClr val="9966FF"/>
                </a:solidFill>
              </a:rPr>
              <a:t>3</a:t>
            </a:r>
            <a:r>
              <a:rPr lang="es-ES" sz="2800" dirty="0" smtClean="0">
                <a:solidFill>
                  <a:schemeClr val="bg1"/>
                </a:solidFill>
              </a:rPr>
              <a:t> }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endParaRPr lang="es-ES" sz="2800" dirty="0" smtClean="0">
              <a:solidFill>
                <a:schemeClr val="bg1"/>
              </a:solidFill>
            </a:endParaRPr>
          </a:p>
          <a:p>
            <a:endParaRPr lang="es-ES" sz="2800" dirty="0" smtClean="0">
              <a:solidFill>
                <a:schemeClr val="bg1"/>
              </a:solidFill>
            </a:endParaRPr>
          </a:p>
          <a:p>
            <a:r>
              <a:rPr lang="es-ES" sz="2800" dirty="0" err="1" smtClean="0">
                <a:solidFill>
                  <a:srgbClr val="47E9FF"/>
                </a:solidFill>
              </a:rPr>
              <a:t>var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xs</a:t>
            </a:r>
            <a:r>
              <a:rPr lang="es-ES" sz="2800" dirty="0" smtClean="0">
                <a:solidFill>
                  <a:schemeClr val="bg1"/>
                </a:solidFill>
              </a:rPr>
              <a:t> = </a:t>
            </a:r>
            <a:r>
              <a:rPr lang="es-ES" sz="2800" dirty="0" err="1" smtClean="0">
                <a:solidFill>
                  <a:schemeClr val="bg1"/>
                </a:solidFill>
              </a:rPr>
              <a:t>nums.Select</a:t>
            </a:r>
            <a:r>
              <a:rPr lang="es-ES" sz="2800" dirty="0" smtClean="0">
                <a:solidFill>
                  <a:schemeClr val="bg1"/>
                </a:solidFill>
              </a:rPr>
              <a:t>(x =&gt; Log(x + </a:t>
            </a:r>
            <a:r>
              <a:rPr lang="es-ES" sz="2800" dirty="0" smtClean="0">
                <a:solidFill>
                  <a:srgbClr val="9966FF"/>
                </a:solidFill>
              </a:rPr>
              <a:t>1</a:t>
            </a:r>
            <a:r>
              <a:rPr lang="es-ES" sz="2800" dirty="0" smtClean="0">
                <a:solidFill>
                  <a:schemeClr val="bg1"/>
                </a:solidFill>
              </a:rPr>
              <a:t>) )</a:t>
            </a:r>
          </a:p>
          <a:p>
            <a:r>
              <a:rPr lang="es-ES" sz="2800" dirty="0">
                <a:solidFill>
                  <a:schemeClr val="bg1"/>
                </a:solidFill>
              </a:rPr>
              <a:t>	</a:t>
            </a:r>
            <a:r>
              <a:rPr lang="es-ES" sz="2800" dirty="0" smtClean="0">
                <a:solidFill>
                  <a:schemeClr val="bg1"/>
                </a:solidFill>
              </a:rPr>
              <a:t>    .</a:t>
            </a:r>
            <a:r>
              <a:rPr lang="es-ES" sz="2800" dirty="0" err="1" smtClean="0">
                <a:solidFill>
                  <a:schemeClr val="bg1"/>
                </a:solidFill>
              </a:rPr>
              <a:t>Where</a:t>
            </a:r>
            <a:r>
              <a:rPr lang="es-ES" sz="2800" dirty="0" smtClean="0">
                <a:solidFill>
                  <a:schemeClr val="bg1"/>
                </a:solidFill>
              </a:rPr>
              <a:t>(x =&gt; Log(x &lt; </a:t>
            </a:r>
            <a:r>
              <a:rPr lang="es-ES" sz="2800" dirty="0" smtClean="0">
                <a:solidFill>
                  <a:srgbClr val="9966FF"/>
                </a:solidFill>
              </a:rPr>
              <a:t>4</a:t>
            </a:r>
            <a:r>
              <a:rPr lang="es-ES" sz="2800" dirty="0" smtClean="0">
                <a:solidFill>
                  <a:schemeClr val="bg1"/>
                </a:solidFill>
              </a:rPr>
              <a:t>) )</a:t>
            </a:r>
          </a:p>
          <a:p>
            <a:r>
              <a:rPr lang="es-ES" sz="2800" dirty="0" smtClean="0">
                <a:solidFill>
                  <a:schemeClr val="bg1"/>
                </a:solidFill>
              </a:rPr>
              <a:t>	    .</a:t>
            </a:r>
            <a:r>
              <a:rPr lang="es-ES" sz="2800" dirty="0" err="1" smtClean="0">
                <a:solidFill>
                  <a:schemeClr val="bg1"/>
                </a:solidFill>
              </a:rPr>
              <a:t>Skip</a:t>
            </a:r>
            <a:r>
              <a:rPr lang="es-ES" sz="2800" dirty="0" smtClean="0">
                <a:solidFill>
                  <a:schemeClr val="bg1"/>
                </a:solidFill>
              </a:rPr>
              <a:t>(</a:t>
            </a:r>
            <a:r>
              <a:rPr lang="es-ES" sz="2800" dirty="0" smtClean="0">
                <a:solidFill>
                  <a:srgbClr val="9966FF"/>
                </a:solidFill>
              </a:rPr>
              <a:t>3</a:t>
            </a:r>
            <a:r>
              <a:rPr lang="es-ES" sz="2800" dirty="0" smtClean="0">
                <a:solidFill>
                  <a:schemeClr val="bg1"/>
                </a:solidFill>
              </a:rPr>
              <a:t>);</a:t>
            </a:r>
          </a:p>
          <a:p>
            <a:endParaRPr lang="es-ES" sz="2800" dirty="0" smtClean="0">
              <a:solidFill>
                <a:schemeClr val="bg1"/>
              </a:solidFill>
            </a:endParaRPr>
          </a:p>
          <a:p>
            <a:endParaRPr lang="es-ES" sz="2800" dirty="0">
              <a:solidFill>
                <a:schemeClr val="bg1"/>
              </a:solidFill>
            </a:endParaRPr>
          </a:p>
          <a:p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 err="1" smtClean="0">
                <a:solidFill>
                  <a:srgbClr val="92D050"/>
                </a:solidFill>
              </a:rPr>
              <a:t>Debug</a:t>
            </a:r>
            <a:r>
              <a:rPr lang="es-ES" sz="2800" dirty="0" err="1" smtClean="0">
                <a:solidFill>
                  <a:schemeClr val="bg1"/>
                </a:solidFill>
              </a:rPr>
              <a:t>.Log</a:t>
            </a:r>
            <a:r>
              <a:rPr lang="es-ES" sz="2800" dirty="0" smtClean="0">
                <a:solidFill>
                  <a:schemeClr val="bg1"/>
                </a:solidFill>
              </a:rPr>
              <a:t>( </a:t>
            </a:r>
            <a:r>
              <a:rPr lang="es-ES" sz="2800" dirty="0" err="1" smtClean="0">
                <a:solidFill>
                  <a:schemeClr val="bg1"/>
                </a:solidFill>
              </a:rPr>
              <a:t>xs.First</a:t>
            </a:r>
            <a:r>
              <a:rPr lang="es-ES" sz="2800" dirty="0" smtClean="0">
                <a:solidFill>
                  <a:schemeClr val="bg1"/>
                </a:solidFill>
              </a:rPr>
              <a:t>() );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073940" y="3998068"/>
            <a:ext cx="1581251" cy="1673158"/>
          </a:xfrm>
          <a:custGeom>
            <a:avLst/>
            <a:gdLst>
              <a:gd name="connsiteX0" fmla="*/ 924128 w 1581251"/>
              <a:gd name="connsiteY0" fmla="*/ 1673158 h 1673158"/>
              <a:gd name="connsiteX1" fmla="*/ 1546698 w 1581251"/>
              <a:gd name="connsiteY1" fmla="*/ 787941 h 1673158"/>
              <a:gd name="connsiteX2" fmla="*/ 0 w 1581251"/>
              <a:gd name="connsiteY2" fmla="*/ 0 h 1673158"/>
              <a:gd name="connsiteX3" fmla="*/ 0 w 1581251"/>
              <a:gd name="connsiteY3" fmla="*/ 0 h 167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251" h="1673158">
                <a:moveTo>
                  <a:pt x="924128" y="1673158"/>
                </a:moveTo>
                <a:cubicBezTo>
                  <a:pt x="1312423" y="1369979"/>
                  <a:pt x="1700719" y="1066801"/>
                  <a:pt x="1546698" y="787941"/>
                </a:cubicBezTo>
                <a:cubicBezTo>
                  <a:pt x="1392677" y="50908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795736" y="4727643"/>
            <a:ext cx="3287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FFFF00"/>
                </a:solidFill>
              </a:rPr>
              <a:t>1. Le pido 1 a la colección </a:t>
            </a:r>
            <a:r>
              <a:rPr lang="es-ES" sz="2000" dirty="0" err="1" smtClean="0">
                <a:solidFill>
                  <a:srgbClr val="FFFF00"/>
                </a:solidFill>
              </a:rPr>
              <a:t>skipeada</a:t>
            </a:r>
            <a:r>
              <a:rPr lang="es-ES" sz="2000" dirty="0" smtClean="0">
                <a:solidFill>
                  <a:srgbClr val="FFFF00"/>
                </a:solidFill>
              </a:rPr>
              <a:t>.</a:t>
            </a:r>
            <a:endParaRPr lang="es-AR" sz="2000" dirty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flipH="1" flipV="1">
            <a:off x="2914650" y="3924300"/>
            <a:ext cx="159290" cy="737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981325" y="3533775"/>
            <a:ext cx="4238053" cy="571125"/>
          </a:xfrm>
          <a:custGeom>
            <a:avLst/>
            <a:gdLst>
              <a:gd name="connsiteX0" fmla="*/ 0 w 4238053"/>
              <a:gd name="connsiteY0" fmla="*/ 295275 h 571125"/>
              <a:gd name="connsiteX1" fmla="*/ 4133850 w 4238053"/>
              <a:gd name="connsiteY1" fmla="*/ 561975 h 571125"/>
              <a:gd name="connsiteX2" fmla="*/ 2590800 w 4238053"/>
              <a:gd name="connsiteY2" fmla="*/ 0 h 57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8053" h="571125">
                <a:moveTo>
                  <a:pt x="0" y="295275"/>
                </a:moveTo>
                <a:cubicBezTo>
                  <a:pt x="1851025" y="453231"/>
                  <a:pt x="3702050" y="611188"/>
                  <a:pt x="4133850" y="561975"/>
                </a:cubicBezTo>
                <a:cubicBezTo>
                  <a:pt x="4565650" y="512762"/>
                  <a:pt x="3578225" y="256381"/>
                  <a:pt x="2590800" y="0"/>
                </a:cubicBezTo>
              </a:path>
            </a:pathLst>
          </a:cu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7315200" y="37719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92D050"/>
                </a:solidFill>
              </a:rPr>
              <a:t>2. Que le pide </a:t>
            </a:r>
            <a:r>
              <a:rPr lang="es-ES" sz="2000" b="1" u="sng" dirty="0" smtClean="0">
                <a:solidFill>
                  <a:srgbClr val="92D050"/>
                </a:solidFill>
              </a:rPr>
              <a:t>4</a:t>
            </a:r>
            <a:r>
              <a:rPr lang="es-ES" sz="2000" dirty="0" smtClean="0">
                <a:solidFill>
                  <a:srgbClr val="92D050"/>
                </a:solidFill>
              </a:rPr>
              <a:t> a la colección filtrada</a:t>
            </a:r>
            <a:endParaRPr lang="es-AR" sz="2000" dirty="0">
              <a:solidFill>
                <a:srgbClr val="92D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451476" y="3495675"/>
            <a:ext cx="269874" cy="762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5467350" y="3038475"/>
            <a:ext cx="1936718" cy="439248"/>
          </a:xfrm>
          <a:custGeom>
            <a:avLst/>
            <a:gdLst>
              <a:gd name="connsiteX0" fmla="*/ 0 w 1936718"/>
              <a:gd name="connsiteY0" fmla="*/ 400050 h 439248"/>
              <a:gd name="connsiteX1" fmla="*/ 361950 w 1936718"/>
              <a:gd name="connsiteY1" fmla="*/ 419100 h 439248"/>
              <a:gd name="connsiteX2" fmla="*/ 1924050 w 1936718"/>
              <a:gd name="connsiteY2" fmla="*/ 152400 h 439248"/>
              <a:gd name="connsiteX3" fmla="*/ 971550 w 1936718"/>
              <a:gd name="connsiteY3" fmla="*/ 0 h 43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718" h="439248">
                <a:moveTo>
                  <a:pt x="0" y="400050"/>
                </a:moveTo>
                <a:cubicBezTo>
                  <a:pt x="20637" y="430212"/>
                  <a:pt x="41275" y="460375"/>
                  <a:pt x="361950" y="419100"/>
                </a:cubicBezTo>
                <a:cubicBezTo>
                  <a:pt x="682625" y="377825"/>
                  <a:pt x="1822450" y="222250"/>
                  <a:pt x="1924050" y="152400"/>
                </a:cubicBezTo>
                <a:cubicBezTo>
                  <a:pt x="2025650" y="82550"/>
                  <a:pt x="1498600" y="41275"/>
                  <a:pt x="971550" y="0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extBox 21"/>
          <p:cNvSpPr txBox="1"/>
          <p:nvPr/>
        </p:nvSpPr>
        <p:spPr>
          <a:xfrm>
            <a:off x="7524750" y="2816157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FFFF00"/>
                </a:solidFill>
              </a:rPr>
              <a:t>3 que le pide 1 x 1 a la lista convertida</a:t>
            </a:r>
            <a:endParaRPr lang="es-AR" sz="2000" dirty="0">
              <a:solidFill>
                <a:srgbClr val="FFFF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310315" y="3019425"/>
            <a:ext cx="295273" cy="190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781425" y="1638300"/>
            <a:ext cx="83140" cy="1177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52900" y="1734835"/>
            <a:ext cx="676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FF0000"/>
                </a:solidFill>
              </a:rPr>
              <a:t>4. Que le pide 1 al </a:t>
            </a:r>
            <a:r>
              <a:rPr lang="es-ES" sz="2000" dirty="0" err="1" smtClean="0">
                <a:solidFill>
                  <a:srgbClr val="FF0000"/>
                </a:solidFill>
              </a:rPr>
              <a:t>array</a:t>
            </a:r>
            <a:r>
              <a:rPr lang="es-ES" sz="2000" dirty="0" smtClean="0">
                <a:solidFill>
                  <a:srgbClr val="FF0000"/>
                </a:solidFill>
              </a:rPr>
              <a:t> de números </a:t>
            </a:r>
            <a:r>
              <a:rPr lang="es-ES" sz="2000" i="1" dirty="0" smtClean="0">
                <a:solidFill>
                  <a:srgbClr val="FF0000"/>
                </a:solidFill>
              </a:rPr>
              <a:t>“base”. (El cual es un valor concreto, no futuro)</a:t>
            </a:r>
            <a:endParaRPr lang="es-AR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5" grpId="0" animBg="1"/>
      <p:bldP spid="16" grpId="0"/>
      <p:bldP spid="21" grpId="0" animBg="1"/>
      <p:bldP spid="22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1" i="0" u="sng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Side</a:t>
            </a:r>
            <a:r>
              <a:rPr lang="es-ES" sz="5400" b="1" i="0" u="sng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5400" b="1" i="0" u="sng" strike="noStrike" cap="none" dirty="0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Effects</a:t>
            </a:r>
            <a:endParaRPr sz="5400" b="1" i="0" u="sng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667" y="1636260"/>
            <a:ext cx="112840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define los define como:</a:t>
            </a:r>
          </a:p>
          <a:p>
            <a:pPr algn="ctr"/>
            <a:endParaRPr lang="es-ES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escritura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un dato por fuera de la función.</a:t>
            </a:r>
          </a:p>
          <a:p>
            <a:pPr algn="ctr"/>
            <a:endParaRPr lang="es-E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lectura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un dato por fuera de la función.</a:t>
            </a:r>
          </a:p>
          <a:p>
            <a:pPr algn="ctr"/>
            <a:endParaRPr lang="es-E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llamado de una función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contiene </a:t>
            </a:r>
            <a:r>
              <a:rPr lang="es-E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s-E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0411" y="5567152"/>
            <a:ext cx="4275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90% del código que hicimos en nuestras vidas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1823" y="5490208"/>
            <a:ext cx="443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99"/>
              </a:spcAft>
            </a:pPr>
            <a:r>
              <a:rPr lang="es-AR" sz="3200" spc="-1" dirty="0">
                <a:solidFill>
                  <a:srgbClr val="E0666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 Malas ® </a:t>
            </a:r>
            <a:endParaRPr lang="es-AR" sz="3200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611" y="1071748"/>
            <a:ext cx="117218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solidFill>
                  <a:srgbClr val="47E9FF"/>
                </a:solidFill>
              </a:rPr>
              <a:t>var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nums</a:t>
            </a:r>
            <a:r>
              <a:rPr lang="es-ES" sz="2800" dirty="0" smtClean="0">
                <a:solidFill>
                  <a:schemeClr val="bg1"/>
                </a:solidFill>
              </a:rPr>
              <a:t> = </a:t>
            </a:r>
            <a:r>
              <a:rPr lang="es-ES" sz="2800" dirty="0" smtClean="0">
                <a:solidFill>
                  <a:srgbClr val="47E9FF"/>
                </a:solidFill>
              </a:rPr>
              <a:t>new </a:t>
            </a:r>
            <a:r>
              <a:rPr lang="es-ES" sz="2800" dirty="0" err="1" smtClean="0">
                <a:solidFill>
                  <a:srgbClr val="47E9FF"/>
                </a:solidFill>
              </a:rPr>
              <a:t>int</a:t>
            </a:r>
            <a:r>
              <a:rPr lang="es-ES" sz="2800" dirty="0" smtClean="0">
                <a:solidFill>
                  <a:schemeClr val="bg1"/>
                </a:solidFill>
              </a:rPr>
              <a:t>[] { </a:t>
            </a:r>
            <a:r>
              <a:rPr lang="es-ES" sz="2800" dirty="0" smtClean="0">
                <a:solidFill>
                  <a:srgbClr val="9966FF"/>
                </a:solidFill>
              </a:rPr>
              <a:t>1</a:t>
            </a:r>
            <a:r>
              <a:rPr lang="es-ES" sz="2800" dirty="0" smtClean="0">
                <a:solidFill>
                  <a:schemeClr val="bg1"/>
                </a:solidFill>
              </a:rPr>
              <a:t>, </a:t>
            </a:r>
            <a:r>
              <a:rPr lang="es-ES" sz="2800" dirty="0" smtClean="0">
                <a:solidFill>
                  <a:srgbClr val="9966FF"/>
                </a:solidFill>
              </a:rPr>
              <a:t>2</a:t>
            </a:r>
            <a:r>
              <a:rPr lang="es-ES" sz="2800" dirty="0" smtClean="0">
                <a:solidFill>
                  <a:schemeClr val="bg1"/>
                </a:solidFill>
              </a:rPr>
              <a:t>, </a:t>
            </a:r>
            <a:r>
              <a:rPr lang="es-ES" sz="2800" dirty="0" smtClean="0">
                <a:solidFill>
                  <a:srgbClr val="9966FF"/>
                </a:solidFill>
              </a:rPr>
              <a:t>5</a:t>
            </a:r>
            <a:r>
              <a:rPr lang="es-ES" sz="2800" dirty="0" smtClean="0">
                <a:solidFill>
                  <a:schemeClr val="bg1"/>
                </a:solidFill>
              </a:rPr>
              <a:t>, </a:t>
            </a:r>
            <a:r>
              <a:rPr lang="es-ES" sz="2800" dirty="0" smtClean="0">
                <a:solidFill>
                  <a:srgbClr val="9966FF"/>
                </a:solidFill>
              </a:rPr>
              <a:t>8</a:t>
            </a:r>
            <a:r>
              <a:rPr lang="es-ES" sz="2800" dirty="0" smtClean="0">
                <a:solidFill>
                  <a:schemeClr val="bg1"/>
                </a:solidFill>
              </a:rPr>
              <a:t>, </a:t>
            </a:r>
            <a:r>
              <a:rPr lang="es-ES" sz="2800" dirty="0" smtClean="0">
                <a:solidFill>
                  <a:srgbClr val="9966FF"/>
                </a:solidFill>
              </a:rPr>
              <a:t>0</a:t>
            </a:r>
            <a:r>
              <a:rPr lang="es-ES" sz="2800" dirty="0" smtClean="0">
                <a:solidFill>
                  <a:schemeClr val="bg1"/>
                </a:solidFill>
              </a:rPr>
              <a:t>, </a:t>
            </a:r>
            <a:r>
              <a:rPr lang="es-ES" sz="2800" dirty="0" smtClean="0">
                <a:solidFill>
                  <a:srgbClr val="9966FF"/>
                </a:solidFill>
              </a:rPr>
              <a:t>2</a:t>
            </a:r>
            <a:r>
              <a:rPr lang="es-ES" sz="2800" dirty="0" smtClean="0">
                <a:solidFill>
                  <a:schemeClr val="bg1"/>
                </a:solidFill>
              </a:rPr>
              <a:t>, </a:t>
            </a:r>
            <a:r>
              <a:rPr lang="es-ES" sz="2800" dirty="0" smtClean="0">
                <a:solidFill>
                  <a:srgbClr val="9966FF"/>
                </a:solidFill>
              </a:rPr>
              <a:t>3</a:t>
            </a:r>
            <a:r>
              <a:rPr lang="es-ES" sz="2800" dirty="0" smtClean="0">
                <a:solidFill>
                  <a:schemeClr val="bg1"/>
                </a:solidFill>
              </a:rPr>
              <a:t> }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endParaRPr lang="es-ES" sz="2800" dirty="0" smtClean="0">
              <a:solidFill>
                <a:schemeClr val="bg1"/>
              </a:solidFill>
            </a:endParaRPr>
          </a:p>
          <a:p>
            <a:endParaRPr lang="es-ES" sz="2800" dirty="0" smtClean="0">
              <a:solidFill>
                <a:schemeClr val="bg1"/>
              </a:solidFill>
            </a:endParaRPr>
          </a:p>
          <a:p>
            <a:r>
              <a:rPr lang="es-ES" sz="2800" dirty="0" err="1" smtClean="0">
                <a:solidFill>
                  <a:srgbClr val="47E9FF"/>
                </a:solidFill>
              </a:rPr>
              <a:t>var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xs</a:t>
            </a:r>
            <a:r>
              <a:rPr lang="es-ES" sz="2800" dirty="0" smtClean="0">
                <a:solidFill>
                  <a:schemeClr val="bg1"/>
                </a:solidFill>
              </a:rPr>
              <a:t> = </a:t>
            </a:r>
            <a:r>
              <a:rPr lang="es-ES" sz="2800" dirty="0" err="1" smtClean="0">
                <a:solidFill>
                  <a:schemeClr val="bg1"/>
                </a:solidFill>
              </a:rPr>
              <a:t>nums.Select</a:t>
            </a:r>
            <a:r>
              <a:rPr lang="es-ES" sz="2800" dirty="0" smtClean="0">
                <a:solidFill>
                  <a:schemeClr val="bg1"/>
                </a:solidFill>
              </a:rPr>
              <a:t>(x =&gt; Log(x + </a:t>
            </a:r>
            <a:r>
              <a:rPr lang="es-ES" sz="2800" dirty="0" smtClean="0">
                <a:solidFill>
                  <a:srgbClr val="9966FF"/>
                </a:solidFill>
              </a:rPr>
              <a:t>1</a:t>
            </a:r>
            <a:r>
              <a:rPr lang="es-ES" sz="2800" dirty="0" smtClean="0">
                <a:solidFill>
                  <a:schemeClr val="bg1"/>
                </a:solidFill>
              </a:rPr>
              <a:t>) )</a:t>
            </a:r>
          </a:p>
          <a:p>
            <a:r>
              <a:rPr lang="es-ES" sz="2800" dirty="0">
                <a:solidFill>
                  <a:schemeClr val="bg1"/>
                </a:solidFill>
              </a:rPr>
              <a:t>	</a:t>
            </a:r>
            <a:r>
              <a:rPr lang="es-ES" sz="2800" dirty="0" smtClean="0">
                <a:solidFill>
                  <a:schemeClr val="bg1"/>
                </a:solidFill>
              </a:rPr>
              <a:t>    .</a:t>
            </a:r>
            <a:r>
              <a:rPr lang="es-ES" sz="2800" dirty="0" err="1" smtClean="0">
                <a:solidFill>
                  <a:schemeClr val="bg1"/>
                </a:solidFill>
              </a:rPr>
              <a:t>Where</a:t>
            </a:r>
            <a:r>
              <a:rPr lang="es-ES" sz="2800" dirty="0" smtClean="0">
                <a:solidFill>
                  <a:schemeClr val="bg1"/>
                </a:solidFill>
              </a:rPr>
              <a:t>(x =&gt; Log(x &lt; </a:t>
            </a:r>
            <a:r>
              <a:rPr lang="es-ES" sz="2800" dirty="0" smtClean="0">
                <a:solidFill>
                  <a:srgbClr val="9966FF"/>
                </a:solidFill>
              </a:rPr>
              <a:t>4</a:t>
            </a:r>
            <a:r>
              <a:rPr lang="es-ES" sz="2800" dirty="0" smtClean="0">
                <a:solidFill>
                  <a:schemeClr val="bg1"/>
                </a:solidFill>
              </a:rPr>
              <a:t>) )</a:t>
            </a:r>
          </a:p>
          <a:p>
            <a:r>
              <a:rPr lang="es-ES" sz="2800" dirty="0" smtClean="0">
                <a:solidFill>
                  <a:schemeClr val="bg1"/>
                </a:solidFill>
              </a:rPr>
              <a:t>	    .</a:t>
            </a:r>
            <a:r>
              <a:rPr lang="es-ES" sz="2800" dirty="0" err="1" smtClean="0">
                <a:solidFill>
                  <a:schemeClr val="bg1"/>
                </a:solidFill>
              </a:rPr>
              <a:t>Skip</a:t>
            </a:r>
            <a:r>
              <a:rPr lang="es-ES" sz="2800" dirty="0" smtClean="0">
                <a:solidFill>
                  <a:schemeClr val="bg1"/>
                </a:solidFill>
              </a:rPr>
              <a:t>(</a:t>
            </a:r>
            <a:r>
              <a:rPr lang="es-ES" sz="2800" dirty="0" smtClean="0">
                <a:solidFill>
                  <a:srgbClr val="9966FF"/>
                </a:solidFill>
              </a:rPr>
              <a:t>3</a:t>
            </a:r>
            <a:r>
              <a:rPr lang="es-ES" sz="2800" dirty="0" smtClean="0">
                <a:solidFill>
                  <a:schemeClr val="bg1"/>
                </a:solidFill>
              </a:rPr>
              <a:t>);</a:t>
            </a:r>
          </a:p>
          <a:p>
            <a:endParaRPr lang="es-ES" sz="2800" dirty="0" smtClean="0">
              <a:solidFill>
                <a:schemeClr val="bg1"/>
              </a:solidFill>
            </a:endParaRPr>
          </a:p>
          <a:p>
            <a:endParaRPr lang="es-ES" sz="2800" dirty="0">
              <a:solidFill>
                <a:schemeClr val="bg1"/>
              </a:solidFill>
            </a:endParaRPr>
          </a:p>
          <a:p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 err="1" smtClean="0">
                <a:solidFill>
                  <a:srgbClr val="92D050"/>
                </a:solidFill>
              </a:rPr>
              <a:t>Debug</a:t>
            </a:r>
            <a:r>
              <a:rPr lang="es-ES" sz="2800" dirty="0" err="1" smtClean="0">
                <a:solidFill>
                  <a:schemeClr val="bg1"/>
                </a:solidFill>
              </a:rPr>
              <a:t>.Log</a:t>
            </a:r>
            <a:r>
              <a:rPr lang="es-ES" sz="2800" dirty="0" smtClean="0">
                <a:solidFill>
                  <a:schemeClr val="bg1"/>
                </a:solidFill>
              </a:rPr>
              <a:t>( </a:t>
            </a:r>
            <a:r>
              <a:rPr lang="es-ES" sz="2800" dirty="0" err="1" smtClean="0">
                <a:solidFill>
                  <a:schemeClr val="bg1"/>
                </a:solidFill>
              </a:rPr>
              <a:t>xs.First</a:t>
            </a:r>
            <a:r>
              <a:rPr lang="es-ES" sz="2800" dirty="0" smtClean="0">
                <a:solidFill>
                  <a:schemeClr val="bg1"/>
                </a:solidFill>
              </a:rPr>
              <a:t>() );</a:t>
            </a:r>
            <a:endParaRPr lang="es-AR" sz="28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771900" y="1533525"/>
            <a:ext cx="167802" cy="13049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5562600" y="3000375"/>
            <a:ext cx="1513876" cy="447675"/>
          </a:xfrm>
          <a:custGeom>
            <a:avLst/>
            <a:gdLst>
              <a:gd name="connsiteX0" fmla="*/ 828675 w 1513876"/>
              <a:gd name="connsiteY0" fmla="*/ 0 h 447675"/>
              <a:gd name="connsiteX1" fmla="*/ 1485900 w 1513876"/>
              <a:gd name="connsiteY1" fmla="*/ 228600 h 447675"/>
              <a:gd name="connsiteX2" fmla="*/ 0 w 1513876"/>
              <a:gd name="connsiteY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3876" h="447675">
                <a:moveTo>
                  <a:pt x="828675" y="0"/>
                </a:moveTo>
                <a:cubicBezTo>
                  <a:pt x="1226343" y="76994"/>
                  <a:pt x="1624012" y="153988"/>
                  <a:pt x="1485900" y="228600"/>
                </a:cubicBezTo>
                <a:cubicBezTo>
                  <a:pt x="1347788" y="303212"/>
                  <a:pt x="239712" y="411163"/>
                  <a:pt x="0" y="447675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67350" y="3448050"/>
            <a:ext cx="952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23260" y="3534641"/>
            <a:ext cx="3407250" cy="428625"/>
          </a:xfrm>
          <a:custGeom>
            <a:avLst/>
            <a:gdLst>
              <a:gd name="connsiteX0" fmla="*/ 2381250 w 3407250"/>
              <a:gd name="connsiteY0" fmla="*/ 0 h 428625"/>
              <a:gd name="connsiteX1" fmla="*/ 3286125 w 3407250"/>
              <a:gd name="connsiteY1" fmla="*/ 238125 h 428625"/>
              <a:gd name="connsiteX2" fmla="*/ 0 w 3407250"/>
              <a:gd name="connsiteY2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7250" h="428625">
                <a:moveTo>
                  <a:pt x="2381250" y="0"/>
                </a:moveTo>
                <a:cubicBezTo>
                  <a:pt x="3032125" y="83344"/>
                  <a:pt x="3683000" y="166688"/>
                  <a:pt x="3286125" y="238125"/>
                </a:cubicBezTo>
                <a:cubicBezTo>
                  <a:pt x="2889250" y="309562"/>
                  <a:pt x="1444625" y="369093"/>
                  <a:pt x="0" y="428625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Straight Arrow Connector 22"/>
          <p:cNvCxnSpPr>
            <a:stCxn id="11" idx="2"/>
          </p:cNvCxnSpPr>
          <p:nvPr/>
        </p:nvCxnSpPr>
        <p:spPr>
          <a:xfrm flipH="1">
            <a:off x="2926080" y="3963266"/>
            <a:ext cx="29718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926080" y="4053840"/>
            <a:ext cx="1768364" cy="1478280"/>
          </a:xfrm>
          <a:custGeom>
            <a:avLst/>
            <a:gdLst>
              <a:gd name="connsiteX0" fmla="*/ 0 w 1768364"/>
              <a:gd name="connsiteY0" fmla="*/ 0 h 1478280"/>
              <a:gd name="connsiteX1" fmla="*/ 1737360 w 1768364"/>
              <a:gd name="connsiteY1" fmla="*/ 472440 h 1478280"/>
              <a:gd name="connsiteX2" fmla="*/ 1112520 w 1768364"/>
              <a:gd name="connsiteY2" fmla="*/ 1478280 h 14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364" h="1478280">
                <a:moveTo>
                  <a:pt x="0" y="0"/>
                </a:moveTo>
                <a:cubicBezTo>
                  <a:pt x="775970" y="113030"/>
                  <a:pt x="1551940" y="226060"/>
                  <a:pt x="1737360" y="472440"/>
                </a:cubicBezTo>
                <a:cubicBezTo>
                  <a:pt x="1922780" y="718820"/>
                  <a:pt x="1220470" y="1306830"/>
                  <a:pt x="1112520" y="1478280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939702" y="5394325"/>
            <a:ext cx="222724" cy="25475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8397" y="564029"/>
            <a:ext cx="4029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FFFF00"/>
                </a:solidFill>
              </a:rPr>
              <a:t>El orden de ejecución siempre es arriba-abajo / izquierda-derecha, sucede a medida que “volvemos” de las </a:t>
            </a:r>
            <a:r>
              <a:rPr lang="es-ES" sz="2000" dirty="0" err="1" smtClean="0">
                <a:solidFill>
                  <a:srgbClr val="FFFF00"/>
                </a:solidFill>
              </a:rPr>
              <a:t>queries</a:t>
            </a:r>
            <a:r>
              <a:rPr lang="es-ES" sz="2000" dirty="0" smtClean="0">
                <a:solidFill>
                  <a:srgbClr val="FFFF00"/>
                </a:solidFill>
              </a:rPr>
              <a:t>, momento en el que se calcula el valor concreto de los elementos.</a:t>
            </a:r>
            <a:endParaRPr lang="es-A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74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81"/>
          <p:cNvSpPr/>
          <p:nvPr/>
        </p:nvSpPr>
        <p:spPr>
          <a:xfrm>
            <a:off x="6956724" y="145090"/>
            <a:ext cx="4988841" cy="6525331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Shape 180"/>
          <p:cNvSpPr txBox="1">
            <a:spLocks/>
          </p:cNvSpPr>
          <p:nvPr/>
        </p:nvSpPr>
        <p:spPr>
          <a:xfrm>
            <a:off x="311699" y="1152474"/>
            <a:ext cx="6382857" cy="415882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-228600" algn="l">
              <a:spcBef>
                <a:spcPts val="0"/>
              </a:spcBef>
            </a:pPr>
            <a:endParaRPr lang="e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spcBef>
                <a:spcPts val="0"/>
              </a:spcBef>
            </a:pPr>
            <a:endParaRPr lang="e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spcBef>
                <a:spcPts val="0"/>
              </a:spcBef>
            </a:pPr>
            <a:r>
              <a:rPr 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¿Cuántas veces creen que se va  a llamar Debug.Log()?</a:t>
            </a:r>
          </a:p>
          <a:p>
            <a:pPr indent="-228600" algn="l">
              <a:spcBef>
                <a:spcPts val="0"/>
              </a:spcBef>
            </a:pPr>
            <a:endParaRPr lang="e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spcBef>
                <a:spcPts val="0"/>
              </a:spcBef>
            </a:pPr>
            <a:r>
              <a:rPr lang="es-A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¿Qué creen que se va a imprimir en la consola de debug?</a:t>
            </a:r>
          </a:p>
        </p:txBody>
      </p:sp>
      <p:sp>
        <p:nvSpPr>
          <p:cNvPr id="6" name="Shape 198"/>
          <p:cNvSpPr txBox="1">
            <a:spLocks/>
          </p:cNvSpPr>
          <p:nvPr/>
        </p:nvSpPr>
        <p:spPr>
          <a:xfrm>
            <a:off x="7073456" y="254613"/>
            <a:ext cx="4521913" cy="630183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{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5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};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AR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Awake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//Caso </a:t>
            </a:r>
            <a:r>
              <a:rPr lang="es-AR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6</a:t>
            </a:r>
            <a:endParaRPr lang="es-AR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freeVar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mul3 = 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ints.Select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Debug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.Log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"Caso 5: "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+ 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freeVar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return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* x;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AR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freeVar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AR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mul3)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1263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81"/>
          <p:cNvSpPr/>
          <p:nvPr/>
        </p:nvSpPr>
        <p:spPr>
          <a:xfrm>
            <a:off x="6956724" y="145090"/>
            <a:ext cx="4988841" cy="6525331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Shape 198"/>
          <p:cNvSpPr txBox="1">
            <a:spLocks/>
          </p:cNvSpPr>
          <p:nvPr/>
        </p:nvSpPr>
        <p:spPr>
          <a:xfrm>
            <a:off x="7073456" y="254613"/>
            <a:ext cx="4521913" cy="630183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{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5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};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AR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Awake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//Caso </a:t>
            </a:r>
            <a:r>
              <a:rPr lang="es-AR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6</a:t>
            </a:r>
            <a:endParaRPr lang="es-AR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freeVar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mul3 = 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ints.Select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Debug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.Log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"Caso 5: "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+ </a:t>
            </a:r>
            <a:r>
              <a:rPr lang="es-AR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freeVar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return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* x;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AR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  <a:r>
              <a:rPr lang="es-AR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freeVar</a:t>
            </a:r>
            <a:r>
              <a:rPr lang="es-AR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= </a:t>
            </a:r>
            <a:r>
              <a:rPr lang="es-AR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AR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mul3)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  <p:sp>
        <p:nvSpPr>
          <p:cNvPr id="9" name="Shape 206"/>
          <p:cNvSpPr txBox="1">
            <a:spLocks/>
          </p:cNvSpPr>
          <p:nvPr/>
        </p:nvSpPr>
        <p:spPr>
          <a:xfrm>
            <a:off x="472926" y="2505467"/>
            <a:ext cx="5665228" cy="90006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>
              <a:spcBef>
                <a:spcPts val="0"/>
              </a:spcBef>
            </a:pPr>
            <a:r>
              <a:rPr lang="en" sz="4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¡SIDE EFFECTS!</a:t>
            </a:r>
          </a:p>
        </p:txBody>
      </p:sp>
      <p:sp>
        <p:nvSpPr>
          <p:cNvPr id="11" name="Freeform 10"/>
          <p:cNvSpPr/>
          <p:nvPr/>
        </p:nvSpPr>
        <p:spPr>
          <a:xfrm>
            <a:off x="6138153" y="3106666"/>
            <a:ext cx="4656094" cy="862553"/>
          </a:xfrm>
          <a:custGeom>
            <a:avLst/>
            <a:gdLst>
              <a:gd name="connsiteX0" fmla="*/ 0 w 4656094"/>
              <a:gd name="connsiteY0" fmla="*/ 142372 h 862553"/>
              <a:gd name="connsiteX1" fmla="*/ 2431915 w 4656094"/>
              <a:gd name="connsiteY1" fmla="*/ 862219 h 862553"/>
              <a:gd name="connsiteX2" fmla="*/ 4503907 w 4656094"/>
              <a:gd name="connsiteY2" fmla="*/ 64551 h 862553"/>
              <a:gd name="connsiteX3" fmla="*/ 4610911 w 4656094"/>
              <a:gd name="connsiteY3" fmla="*/ 84006 h 86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094" h="862553">
                <a:moveTo>
                  <a:pt x="0" y="142372"/>
                </a:moveTo>
                <a:cubicBezTo>
                  <a:pt x="840632" y="508780"/>
                  <a:pt x="1681264" y="875189"/>
                  <a:pt x="2431915" y="862219"/>
                </a:cubicBezTo>
                <a:cubicBezTo>
                  <a:pt x="3182566" y="849249"/>
                  <a:pt x="4140741" y="194253"/>
                  <a:pt x="4503907" y="64551"/>
                </a:cubicBezTo>
                <a:cubicBezTo>
                  <a:pt x="4867073" y="-65151"/>
                  <a:pt x="4443920" y="32125"/>
                  <a:pt x="4610911" y="84006"/>
                </a:cubicBezTo>
              </a:path>
            </a:pathLst>
          </a:cu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38152" y="3405528"/>
            <a:ext cx="1254869" cy="8843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138151" y="2363882"/>
            <a:ext cx="1313236" cy="2142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820" y="638175"/>
            <a:ext cx="10353762" cy="970450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2821" y="1741702"/>
            <a:ext cx="10353762" cy="46400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s-E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Permite postergar la ejecución de código hasta que sea necesario.</a:t>
            </a:r>
          </a:p>
          <a:p>
            <a:pPr marL="457200" indent="-457200" algn="l">
              <a:buAutoNum type="arabicPeriod"/>
            </a:pPr>
            <a:endParaRPr lang="es-E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Permite ahorrar memoria (a cambio de CPU)</a:t>
            </a:r>
            <a:endParaRPr lang="es-E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s-A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946" y="325093"/>
            <a:ext cx="10353762" cy="970450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….?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7121" y="1789327"/>
            <a:ext cx="10353762" cy="46400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veces queremos evitarla, como por ejemplo cuando:</a:t>
            </a:r>
          </a:p>
          <a:p>
            <a:pPr algn="l"/>
            <a:endParaRPr lang="es-E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Las operaciones usan </a:t>
            </a:r>
            <a:r>
              <a:rPr lang="es-E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van a hacer variar el resultado (y nosotros queremos evitarlo).</a:t>
            </a:r>
          </a:p>
          <a:p>
            <a:pPr marL="457200" indent="-457200" algn="l">
              <a:buAutoNum type="arabicPeriod"/>
            </a:pPr>
            <a:endParaRPr lang="es-E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Vayamos a requerir datos muchas veces y queremos ahorrar en CPU (y tengamos memoria disponible).</a:t>
            </a:r>
            <a:endParaRPr lang="es-E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s-A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81"/>
          <p:cNvSpPr/>
          <p:nvPr/>
        </p:nvSpPr>
        <p:spPr>
          <a:xfrm>
            <a:off x="6976178" y="145089"/>
            <a:ext cx="4988841" cy="6525331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Shape 227"/>
          <p:cNvSpPr txBox="1">
            <a:spLocks/>
          </p:cNvSpPr>
          <p:nvPr/>
        </p:nvSpPr>
        <p:spPr>
          <a:xfrm>
            <a:off x="7092911" y="145089"/>
            <a:ext cx="4755377" cy="64016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6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{ </a:t>
            </a:r>
            <a:r>
              <a:rPr lang="es-AR" sz="16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6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6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6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6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5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};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listOfLists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IEnumerable</a:t>
            </a:r>
            <a:r>
              <a:rPr lang="es-AR" sz="16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AR" sz="16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&gt;();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endParaRPr lang="es-AR" sz="1600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i = 1; i &lt;= 10; i++) 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ints.Select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</a:t>
            </a:r>
            <a:r>
              <a:rPr lang="es-AR" sz="16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 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* x });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listOfLists.Add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endParaRPr lang="es-AR" sz="1600" dirty="0" smtClean="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sz="16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listOfLists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AR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sz="16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AR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Debug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.Log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0826" y="2381727"/>
            <a:ext cx="3521413" cy="7078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rgbClr val="FFFF00"/>
                </a:solidFill>
              </a:rPr>
              <a:t>Que Escribe en consola esto?</a:t>
            </a:r>
            <a:endParaRPr lang="es-AR" sz="2000" dirty="0">
              <a:solidFill>
                <a:srgbClr val="FFFF00"/>
              </a:solidFill>
            </a:endParaRPr>
          </a:p>
        </p:txBody>
      </p:sp>
      <p:sp>
        <p:nvSpPr>
          <p:cNvPr id="21" name="Shape 227"/>
          <p:cNvSpPr txBox="1">
            <a:spLocks/>
          </p:cNvSpPr>
          <p:nvPr/>
        </p:nvSpPr>
        <p:spPr>
          <a:xfrm>
            <a:off x="523499" y="3407753"/>
            <a:ext cx="4755377" cy="29152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ES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</a:t>
            </a:r>
            <a:r>
              <a:rPr lang="es-ES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( </a:t>
            </a:r>
            <a:r>
              <a:rPr lang="es-ES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ES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ES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 i &lt;= 10; i++ ) 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ES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ES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ES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endParaRPr lang="es-ES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Como funciona?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6" y="642026"/>
            <a:ext cx="1835690" cy="24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81"/>
          <p:cNvSpPr/>
          <p:nvPr/>
        </p:nvSpPr>
        <p:spPr>
          <a:xfrm>
            <a:off x="6956724" y="145090"/>
            <a:ext cx="4988841" cy="6525331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Shape 180"/>
          <p:cNvSpPr txBox="1">
            <a:spLocks/>
          </p:cNvSpPr>
          <p:nvPr/>
        </p:nvSpPr>
        <p:spPr>
          <a:xfrm>
            <a:off x="311699" y="1152474"/>
            <a:ext cx="4293575" cy="53942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lvl="0" algn="l">
              <a:spcBef>
                <a:spcPts val="0"/>
              </a:spcBef>
              <a:spcAft>
                <a:spcPts val="1000"/>
              </a:spcAft>
            </a:pPr>
            <a:r>
              <a:rPr lang="e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lambdas </a:t>
            </a:r>
            <a:r>
              <a:rPr lang="en" dirty="0">
                <a:solidFill>
                  <a:srgbClr val="B6D7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capturan </a:t>
            </a:r>
            <a:r>
              <a:rPr lang="en" u="sng" dirty="0" smtClean="0">
                <a:solidFill>
                  <a:srgbClr val="B6D7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n" u="sng" dirty="0">
                <a:solidFill>
                  <a:srgbClr val="B6D7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" dirty="0">
                <a:solidFill>
                  <a:srgbClr val="B6D7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su “lexical </a:t>
            </a:r>
            <a:r>
              <a:rPr lang="en" dirty="0" smtClean="0">
                <a:solidFill>
                  <a:srgbClr val="B6D7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scope”</a:t>
            </a:r>
            <a:r>
              <a:rPr lang="e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lo que se podía acceder en el momento de crearlas</a:t>
            </a:r>
            <a:r>
              <a:rPr lang="e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l">
              <a:spcBef>
                <a:spcPts val="0"/>
              </a:spcBef>
              <a:spcAft>
                <a:spcPts val="1000"/>
              </a:spcAft>
            </a:pPr>
            <a:endParaRPr lang="e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1000"/>
              </a:spcAft>
            </a:pPr>
            <a:r>
              <a:rPr lang="en" b="1" dirty="0">
                <a:solidFill>
                  <a:srgbClr val="F4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así </a:t>
            </a:r>
            <a:r>
              <a:rPr lang="en" u="sng" dirty="0">
                <a:solidFill>
                  <a:srgbClr val="F4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valores específicos de </a:t>
            </a:r>
            <a:r>
              <a:rPr lang="en" u="sng" dirty="0" smtClean="0">
                <a:solidFill>
                  <a:srgbClr val="F4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br>
              <a:rPr lang="en" u="sng" dirty="0" smtClean="0">
                <a:solidFill>
                  <a:srgbClr val="F4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u="sng" dirty="0" smtClean="0">
                <a:solidFill>
                  <a:srgbClr val="F4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" u="sng" dirty="0">
                <a:solidFill>
                  <a:srgbClr val="F4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un momento </a:t>
            </a:r>
            <a:r>
              <a:rPr lang="en" u="sng" dirty="0" smtClean="0">
                <a:solidFill>
                  <a:srgbClr val="F4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</a:t>
            </a:r>
          </a:p>
          <a:p>
            <a:pPr lvl="0" algn="l">
              <a:spcBef>
                <a:spcPts val="0"/>
              </a:spcBef>
              <a:spcAft>
                <a:spcPts val="1000"/>
              </a:spcAft>
            </a:pPr>
            <a:endParaRPr lang="en" u="sng" dirty="0">
              <a:solidFill>
                <a:srgbClr val="F4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solidFill>
                  <a:srgbClr val="FFE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puede “resolver” creando una </a:t>
            </a:r>
            <a:r>
              <a:rPr lang="en" dirty="0" smtClean="0">
                <a:solidFill>
                  <a:srgbClr val="FFE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" dirty="0">
                <a:solidFill>
                  <a:srgbClr val="FFE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nueva dentro de un scope más interno.</a:t>
            </a:r>
          </a:p>
        </p:txBody>
      </p:sp>
      <p:sp>
        <p:nvSpPr>
          <p:cNvPr id="7" name="Shape 227"/>
          <p:cNvSpPr txBox="1">
            <a:spLocks/>
          </p:cNvSpPr>
          <p:nvPr/>
        </p:nvSpPr>
        <p:spPr>
          <a:xfrm>
            <a:off x="7092911" y="145089"/>
            <a:ext cx="4755377" cy="64016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4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{ 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5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};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AR" sz="14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VersionRota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AR" sz="14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listOfLists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4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IEnumerable</a:t>
            </a:r>
            <a:r>
              <a:rPr lang="es-AR" sz="14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4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AR" sz="14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&gt;();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endParaRPr lang="es-AR" sz="1400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AR" sz="14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(</a:t>
            </a:r>
            <a:r>
              <a:rPr lang="es-AR" sz="14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i = 1; i &lt;= 10; i++) 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ints.Select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* x });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listOfLists.Add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}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endParaRPr lang="es-AR" sz="1400" dirty="0" smtClean="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AR" sz="14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sz="14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listOfLists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</a:t>
            </a:r>
            <a:r>
              <a:rPr lang="es-AR" sz="14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sz="14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 }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}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4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endParaRPr lang="es-AR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VersionOk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AR" sz="14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</a:t>
            </a:r>
            <a:r>
              <a:rPr lang="es-AR" sz="14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i = 1; i &lt;= 10; i++) 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{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copiaI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= i;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ints.Select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</a:t>
            </a:r>
            <a:r>
              <a:rPr lang="es-AR" sz="1400" dirty="0" err="1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copiaI</a:t>
            </a:r>
            <a:r>
              <a:rPr lang="es-AR" sz="14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* x);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listOfLists.Add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  <a:endParaRPr lang="es-AR" sz="14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}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endParaRPr lang="es-AR" sz="1400" dirty="0" smtClean="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AR" sz="14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sz="14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{}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  <p:sp>
        <p:nvSpPr>
          <p:cNvPr id="9" name="Shape 236"/>
          <p:cNvSpPr/>
          <p:nvPr/>
        </p:nvSpPr>
        <p:spPr>
          <a:xfrm>
            <a:off x="9340465" y="1484109"/>
            <a:ext cx="507300" cy="188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hape 238"/>
          <p:cNvCxnSpPr>
            <a:endCxn id="9" idx="2"/>
          </p:cNvCxnSpPr>
          <p:nvPr/>
        </p:nvCxnSpPr>
        <p:spPr>
          <a:xfrm flipV="1">
            <a:off x="6859447" y="1672209"/>
            <a:ext cx="2734668" cy="701340"/>
          </a:xfrm>
          <a:prstGeom prst="curved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" name="Shape 232"/>
          <p:cNvSpPr txBox="1"/>
          <p:nvPr/>
        </p:nvSpPr>
        <p:spPr>
          <a:xfrm>
            <a:off x="5252935" y="1693239"/>
            <a:ext cx="1557873" cy="176865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Acá “i”…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¡es 11!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11*1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11*2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11*3</a:t>
            </a:r>
          </a:p>
        </p:txBody>
      </p:sp>
      <p:sp>
        <p:nvSpPr>
          <p:cNvPr id="12" name="Shape 235"/>
          <p:cNvSpPr/>
          <p:nvPr/>
        </p:nvSpPr>
        <p:spPr>
          <a:xfrm>
            <a:off x="6811661" y="2866119"/>
            <a:ext cx="562500" cy="787751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FF00"/>
              </a:solidFill>
            </a:endParaRPr>
          </a:p>
        </p:txBody>
      </p:sp>
      <p:sp>
        <p:nvSpPr>
          <p:cNvPr id="13" name="Shape 233"/>
          <p:cNvSpPr txBox="1"/>
          <p:nvPr/>
        </p:nvSpPr>
        <p:spPr>
          <a:xfrm>
            <a:off x="5826534" y="5898918"/>
            <a:ext cx="1169100" cy="871611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1*1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2*2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3*3</a:t>
            </a:r>
          </a:p>
        </p:txBody>
      </p:sp>
      <p:sp>
        <p:nvSpPr>
          <p:cNvPr id="14" name="Shape 234"/>
          <p:cNvSpPr/>
          <p:nvPr/>
        </p:nvSpPr>
        <p:spPr>
          <a:xfrm>
            <a:off x="6979762" y="6160544"/>
            <a:ext cx="562500" cy="1881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FF00"/>
              </a:solidFill>
            </a:endParaRPr>
          </a:p>
        </p:txBody>
      </p:sp>
      <p:sp>
        <p:nvSpPr>
          <p:cNvPr id="16" name="Shape 230"/>
          <p:cNvSpPr txBox="1"/>
          <p:nvPr/>
        </p:nvSpPr>
        <p:spPr>
          <a:xfrm>
            <a:off x="5487297" y="4146440"/>
            <a:ext cx="1332300" cy="1536983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dirty="0">
                <a:solidFill>
                  <a:srgbClr val="FFFFFF"/>
                </a:solidFill>
              </a:rPr>
              <a:t>Variables nuevas </a:t>
            </a:r>
            <a:r>
              <a:rPr lang="en" sz="1300" u="sng" dirty="0">
                <a:solidFill>
                  <a:srgbClr val="FFFFFF"/>
                </a:solidFill>
              </a:rPr>
              <a:t>por cada iteración</a:t>
            </a:r>
            <a:r>
              <a:rPr lang="en" sz="1300" dirty="0">
                <a:solidFill>
                  <a:srgbClr val="FFFFFF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1300" dirty="0">
                <a:solidFill>
                  <a:srgbClr val="FFFFFF"/>
                </a:solidFill>
              </a:rPr>
              <a:t>Habrá 10 copias distintas </a:t>
            </a:r>
            <a:r>
              <a:rPr lang="en" sz="1300" dirty="0" smtClean="0">
                <a:solidFill>
                  <a:srgbClr val="FFFFFF"/>
                </a:solidFill>
              </a:rPr>
              <a:t>en </a:t>
            </a:r>
            <a:r>
              <a:rPr lang="en" sz="1300" dirty="0">
                <a:solidFill>
                  <a:srgbClr val="FFFFFF"/>
                </a:solidFill>
              </a:rPr>
              <a:t>c/lambda</a:t>
            </a:r>
          </a:p>
          <a:p>
            <a:pPr lvl="0">
              <a:spcBef>
                <a:spcPts val="0"/>
              </a:spcBef>
              <a:buNone/>
            </a:pP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17" name="Shape 237"/>
          <p:cNvSpPr/>
          <p:nvPr/>
        </p:nvSpPr>
        <p:spPr>
          <a:xfrm>
            <a:off x="7639539" y="4962256"/>
            <a:ext cx="723521" cy="18367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" name="Straight Connector 3"/>
          <p:cNvCxnSpPr/>
          <p:nvPr/>
        </p:nvCxnSpPr>
        <p:spPr>
          <a:xfrm>
            <a:off x="6836770" y="4962257"/>
            <a:ext cx="705492" cy="780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47656" y="1550375"/>
            <a:ext cx="8124825" cy="716575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s-E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es-ES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col);</a:t>
            </a:r>
            <a:endParaRPr lang="es-A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3187" y="299085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Convierte todos los datos futuros en datos concretos, mediante la ejecución inmediata de las promesas, y guarda el resultado en un </a:t>
            </a:r>
            <a:r>
              <a:rPr lang="es-E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47656" y="1550375"/>
            <a:ext cx="8124825" cy="716575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s-ES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es-ES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col);</a:t>
            </a:r>
            <a:endParaRPr lang="es-A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3187" y="299085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Convierte todos los datos futuros en datos concretos, mediante la ejecución inmediata de las promesas, y guarda el resultado en una Lista.</a:t>
            </a:r>
            <a:endParaRPr lang="es-A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ToDictionary</a:t>
            </a:r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0501" y="2263534"/>
            <a:ext cx="11060349" cy="538046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s-ES" sz="2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ToDictionary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col,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gen);</a:t>
            </a:r>
            <a:endParaRPr lang="es-A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0501" y="1293084"/>
            <a:ext cx="11060349" cy="5739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 un diccionario de datos CONCRETOS. Dos sobrecargas.</a:t>
            </a:r>
            <a:endParaRPr lang="es-A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0501" y="3037592"/>
            <a:ext cx="11060349" cy="5739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 como “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el valor de la colección original, y usa la función por parámetro para generar una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cada valor.</a:t>
            </a:r>
            <a:endParaRPr lang="es-A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0501" y="4536564"/>
            <a:ext cx="11060349" cy="538046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s-ES" sz="2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ToDictionary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col,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genKey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0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genVal</a:t>
            </a:r>
            <a:r>
              <a:rPr lang="es-E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A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0501" y="5310622"/>
            <a:ext cx="11060349" cy="5739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 “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y “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usando las funciones pasadas por parámetro.</a:t>
            </a:r>
            <a:endParaRPr lang="es-A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832729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55612" y="505097"/>
            <a:ext cx="11794178" cy="6216716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Shape 4"/>
          <p:cNvSpPr txBox="1"/>
          <p:nvPr/>
        </p:nvSpPr>
        <p:spPr>
          <a:xfrm>
            <a:off x="155611" y="650235"/>
            <a:ext cx="3510828" cy="5910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s-AR" b="0" strike="noStrike" spc="-1" dirty="0" err="1">
                <a:solidFill>
                  <a:srgbClr val="F9257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public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err="1">
                <a:solidFill>
                  <a:srgbClr val="F9257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class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err="1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SideEffects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endParaRPr lang="es-AR" b="0" strike="noStrike" spc="-1" dirty="0" smtClean="0">
              <a:solidFill>
                <a:srgbClr val="F7F7F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{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</a:t>
            </a:r>
            <a:r>
              <a:rPr lang="es-AR" b="0" strike="noStrike" spc="-1" dirty="0" err="1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err="1">
                <a:solidFill>
                  <a:srgbClr val="AE81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value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;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</a:t>
            </a:r>
            <a:r>
              <a:rPr lang="es-AR" b="0" strike="noStrike" spc="-1" dirty="0" err="1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Ex1() 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{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 </a:t>
            </a:r>
            <a:r>
              <a:rPr lang="es-AR" b="0" strike="noStrike" spc="-1" dirty="0" err="1">
                <a:solidFill>
                  <a:srgbClr val="F9257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return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err="1">
                <a:solidFill>
                  <a:srgbClr val="AE81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value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;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}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</a:t>
            </a:r>
            <a:r>
              <a:rPr lang="es-AR" b="0" strike="noStrike" spc="-1" dirty="0" err="1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void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Ex2(</a:t>
            </a:r>
            <a:r>
              <a:rPr lang="es-AR" b="0" strike="noStrike" spc="-1" dirty="0" err="1" smtClean="0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err="1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param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) {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 </a:t>
            </a:r>
            <a:r>
              <a:rPr lang="es-AR" b="0" strike="noStrike" spc="-1" dirty="0" err="1">
                <a:solidFill>
                  <a:srgbClr val="AE81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value</a:t>
            </a:r>
            <a:r>
              <a:rPr lang="es-AR" b="0" strike="noStrike" spc="-1" dirty="0">
                <a:solidFill>
                  <a:srgbClr val="AE81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= </a:t>
            </a:r>
            <a:r>
              <a:rPr lang="es-AR" b="0" strike="noStrike" spc="-1" dirty="0" err="1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param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;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}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</a:t>
            </a:r>
            <a:r>
              <a:rPr lang="es-AR" b="0" strike="noStrike" spc="-1" dirty="0" err="1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Ex3() </a:t>
            </a:r>
          </a:p>
          <a:p>
            <a:pPr>
              <a:lnSpc>
                <a:spcPct val="115000"/>
              </a:lnSpc>
            </a:pPr>
            <a:r>
              <a:rPr lang="es-AR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{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 </a:t>
            </a:r>
            <a:r>
              <a:rPr lang="es-AR" b="0" strike="noStrike" spc="-1" dirty="0" err="1">
                <a:solidFill>
                  <a:srgbClr val="F9257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return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Ex1();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}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</a:t>
            </a:r>
            <a:r>
              <a:rPr lang="es-AR" b="0" strike="noStrike" spc="-1" dirty="0" err="1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void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Ex4() </a:t>
            </a:r>
          </a:p>
          <a:p>
            <a:pPr>
              <a:lnSpc>
                <a:spcPct val="115000"/>
              </a:lnSpc>
            </a:pPr>
            <a:r>
              <a:rPr lang="es-AR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{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 </a:t>
            </a:r>
            <a:r>
              <a:rPr lang="es-AR" b="0" strike="noStrike" spc="-1" dirty="0" err="1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Debug</a:t>
            </a:r>
            <a:r>
              <a:rPr lang="es-AR" b="0" strike="noStrike" spc="-1" dirty="0" err="1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.Log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</a:t>
            </a:r>
            <a:r>
              <a:rPr lang="es-AR" b="0" strike="noStrike" spc="-1" dirty="0" smtClean="0">
                <a:solidFill>
                  <a:srgbClr val="E5DA73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“</a:t>
            </a:r>
            <a:r>
              <a:rPr lang="es-AR" spc="-1" dirty="0" smtClean="0">
                <a:solidFill>
                  <a:srgbClr val="E5DA73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?</a:t>
            </a:r>
            <a:r>
              <a:rPr lang="es-AR" b="0" strike="noStrike" spc="-1" dirty="0" smtClean="0">
                <a:solidFill>
                  <a:srgbClr val="E5DA73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"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);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}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}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Shape 4"/>
          <p:cNvSpPr txBox="1"/>
          <p:nvPr/>
        </p:nvSpPr>
        <p:spPr>
          <a:xfrm>
            <a:off x="160918" y="655488"/>
            <a:ext cx="3510828" cy="5910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s-AR" b="0" strike="noStrike" spc="-1" dirty="0" err="1">
                <a:solidFill>
                  <a:srgbClr val="F9257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public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err="1">
                <a:solidFill>
                  <a:srgbClr val="F9257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class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err="1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SideEffects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endParaRPr lang="es-AR" b="0" strike="noStrike" spc="-1" dirty="0" smtClean="0">
              <a:solidFill>
                <a:srgbClr val="F7F7F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{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</a:t>
            </a:r>
            <a:r>
              <a:rPr lang="es-AR" b="0" strike="noStrike" spc="-1" dirty="0" err="1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err="1">
                <a:solidFill>
                  <a:srgbClr val="AE81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value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;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</a:t>
            </a:r>
            <a:r>
              <a:rPr lang="es-AR" b="0" strike="noStrike" spc="-1" dirty="0" err="1" smtClean="0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Ex1() 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{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 </a:t>
            </a:r>
            <a:r>
              <a:rPr lang="es-AR" b="0" strike="noStrike" spc="-1" dirty="0" err="1">
                <a:solidFill>
                  <a:srgbClr val="F9257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return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err="1">
                <a:solidFill>
                  <a:srgbClr val="AE81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value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;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}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</a:t>
            </a:r>
            <a:r>
              <a:rPr lang="es-AR" b="0" strike="noStrike" spc="-1" dirty="0" err="1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void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Ex2(</a:t>
            </a:r>
            <a:r>
              <a:rPr lang="es-AR" b="0" strike="noStrike" spc="-1" dirty="0" err="1" smtClean="0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err="1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param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) {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 </a:t>
            </a:r>
            <a:r>
              <a:rPr lang="es-AR" b="0" strike="noStrike" spc="-1" dirty="0" err="1">
                <a:solidFill>
                  <a:srgbClr val="AE81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value</a:t>
            </a:r>
            <a:r>
              <a:rPr lang="es-AR" b="0" strike="noStrike" spc="-1" dirty="0">
                <a:solidFill>
                  <a:srgbClr val="AE81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= </a:t>
            </a:r>
            <a:r>
              <a:rPr lang="es-AR" b="0" strike="noStrike" spc="-1" dirty="0" err="1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param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;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}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</a:t>
            </a:r>
            <a:r>
              <a:rPr lang="es-AR" b="0" strike="noStrike" spc="-1" dirty="0" err="1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Ex3() </a:t>
            </a:r>
          </a:p>
          <a:p>
            <a:pPr>
              <a:lnSpc>
                <a:spcPct val="115000"/>
              </a:lnSpc>
            </a:pPr>
            <a:r>
              <a:rPr lang="es-AR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{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 </a:t>
            </a:r>
            <a:r>
              <a:rPr lang="es-AR" b="0" strike="noStrike" spc="-1" dirty="0" err="1">
                <a:solidFill>
                  <a:srgbClr val="F9257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return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Ex1();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}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</a:t>
            </a:r>
            <a:r>
              <a:rPr lang="es-AR" b="0" strike="noStrike" spc="-1" dirty="0" err="1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void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Ex4() </a:t>
            </a:r>
          </a:p>
          <a:p>
            <a:pPr>
              <a:lnSpc>
                <a:spcPct val="115000"/>
              </a:lnSpc>
            </a:pPr>
            <a:r>
              <a:rPr lang="es-AR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</a:t>
            </a:r>
            <a:r>
              <a:rPr lang="es-AR" b="0" strike="noStrike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{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 </a:t>
            </a:r>
            <a:r>
              <a:rPr lang="es-AR" b="0" strike="noStrike" spc="-1" dirty="0" err="1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Debug</a:t>
            </a:r>
            <a:r>
              <a:rPr lang="es-AR" b="0" strike="noStrike" spc="-1" dirty="0" err="1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.Log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</a:t>
            </a:r>
            <a:r>
              <a:rPr lang="es-AR" b="0" strike="noStrike" spc="-1" dirty="0">
                <a:solidFill>
                  <a:srgbClr val="E5DA73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"FUNCIÓN MALÍSIMA"</a:t>
            </a: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);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}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b="0" strike="noStrike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}</a:t>
            </a: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Shape 4"/>
          <p:cNvSpPr txBox="1"/>
          <p:nvPr/>
        </p:nvSpPr>
        <p:spPr>
          <a:xfrm>
            <a:off x="7081736" y="650235"/>
            <a:ext cx="4659549" cy="5910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lang="es-AR" spc="-1" dirty="0" smtClean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spc="-1" dirty="0" err="1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Private</a:t>
            </a:r>
            <a:r>
              <a:rPr lang="es-AR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spc="-1" dirty="0" err="1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IEnumerable</a:t>
            </a:r>
            <a:r>
              <a:rPr lang="es-AR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&lt;</a:t>
            </a:r>
            <a:r>
              <a:rPr lang="es-AR" spc="-1" dirty="0" err="1" smtClean="0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string</a:t>
            </a:r>
            <a:r>
              <a:rPr lang="es-AR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&gt;</a:t>
            </a:r>
            <a:r>
              <a:rPr lang="es-AR" spc="-1" dirty="0" smtClean="0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Example3()  {</a:t>
            </a:r>
          </a:p>
          <a:p>
            <a:pPr>
              <a:lnSpc>
                <a:spcPct val="115000"/>
              </a:lnSpc>
            </a:pPr>
            <a:endParaRPr lang="es-AR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AR" spc="-1" dirty="0" smtClean="0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</a:t>
            </a:r>
            <a:r>
              <a:rPr lang="es-AR" spc="-1" dirty="0" err="1" smtClean="0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return</a:t>
            </a:r>
            <a:r>
              <a:rPr lang="es-AR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spc="-1" dirty="0" err="1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intArray.Select</a:t>
            </a:r>
            <a:r>
              <a:rPr lang="es-AR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 </a:t>
            </a:r>
            <a:r>
              <a:rPr lang="es-AR" spc="-1" dirty="0" err="1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element</a:t>
            </a:r>
            <a:r>
              <a:rPr lang="es-AR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AR" spc="-1" dirty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=&gt; </a:t>
            </a:r>
            <a:r>
              <a:rPr lang="es-AR" spc="-1" dirty="0" err="1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element.ToString</a:t>
            </a:r>
            <a:r>
              <a:rPr lang="es-AR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() );</a:t>
            </a:r>
          </a:p>
          <a:p>
            <a:pPr>
              <a:lnSpc>
                <a:spcPct val="115000"/>
              </a:lnSpc>
            </a:pPr>
            <a:r>
              <a:rPr lang="es-AR" spc="-1" dirty="0" smtClean="0">
                <a:solidFill>
                  <a:srgbClr val="F7F7F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}</a:t>
            </a:r>
            <a:endParaRPr lang="es-AR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E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ES" b="0" strike="noStrike" spc="-1" dirty="0" smtClean="0">
              <a:solidFill>
                <a:schemeClr val="bg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public</a:t>
            </a: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bool</a:t>
            </a: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Example1 </a:t>
            </a:r>
            <a:r>
              <a:rPr lang="es-ES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() {</a:t>
            </a:r>
            <a:endParaRPr lang="es-E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</a:t>
            </a: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if</a:t>
            </a: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 </a:t>
            </a:r>
            <a:r>
              <a:rPr lang="es-E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currentHP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&lt; </a:t>
            </a:r>
            <a:r>
              <a:rPr lang="es-E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maxHP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* 0,25f </a:t>
            </a:r>
            <a:r>
              <a:rPr lang="es-ES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)  {</a:t>
            </a:r>
            <a:endParaRPr lang="es-E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   </a:t>
            </a:r>
            <a:r>
              <a:rPr lang="es-E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HurtsLikeHell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   </a:t>
            </a: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Return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true;</a:t>
            </a: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}</a:t>
            </a: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else</a:t>
            </a: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return</a:t>
            </a: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false;</a:t>
            </a:r>
            <a:endParaRPr lang="es-E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15000"/>
              </a:lnSpc>
            </a:pPr>
            <a:endParaRPr lang="es-ES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ES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ES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public</a:t>
            </a: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bool</a:t>
            </a: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Example2 (</a:t>
            </a: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E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currentHP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, </a:t>
            </a: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E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maxHP</a:t>
            </a:r>
            <a:r>
              <a:rPr lang="es-ES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) {</a:t>
            </a:r>
            <a:endParaRPr lang="es-E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</a:t>
            </a: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if</a:t>
            </a: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 </a:t>
            </a:r>
            <a:r>
              <a:rPr lang="es-E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currentHP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&lt; </a:t>
            </a:r>
            <a:r>
              <a:rPr lang="es-E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maxHP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* 0,25f </a:t>
            </a:r>
            <a:r>
              <a:rPr lang="es-ES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) {</a:t>
            </a:r>
            <a:endParaRPr lang="es-E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   </a:t>
            </a:r>
            <a:r>
              <a:rPr lang="es-E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HurtsLikeHell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     </a:t>
            </a: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Return</a:t>
            </a: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true;</a:t>
            </a: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    }</a:t>
            </a: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else</a:t>
            </a: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</a:t>
            </a:r>
            <a:r>
              <a:rPr lang="es-ES" spc="-1" dirty="0" err="1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return</a:t>
            </a:r>
            <a:r>
              <a:rPr lang="es-ES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 false;</a:t>
            </a:r>
            <a:endParaRPr lang="es-E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835707" y="505097"/>
            <a:ext cx="0" cy="62167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Shape 4"/>
          <p:cNvSpPr txBox="1"/>
          <p:nvPr/>
        </p:nvSpPr>
        <p:spPr>
          <a:xfrm>
            <a:off x="7081736" y="678760"/>
            <a:ext cx="4659549" cy="146132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s-ES" spc="-1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// Tiene SE. Usa la colección externa “</a:t>
            </a:r>
            <a:r>
              <a:rPr lang="es-ES" spc="-1" dirty="0" err="1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intArray</a:t>
            </a:r>
            <a:r>
              <a:rPr lang="es-ES" spc="-1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”</a:t>
            </a:r>
            <a:endParaRPr lang="es-AR" spc="-1" dirty="0" smtClean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ES" spc="-1" dirty="0" smtClean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s-ES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pc="-1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   //</a:t>
            </a:r>
            <a:r>
              <a:rPr lang="es-ES" spc="-1" dirty="0" err="1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s-ES" spc="-1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no tiene SE (lo que usa lo recibe como parámetro)</a:t>
            </a:r>
            <a:endParaRPr lang="es-AR" spc="-1" dirty="0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E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Shape 4"/>
          <p:cNvSpPr txBox="1"/>
          <p:nvPr/>
        </p:nvSpPr>
        <p:spPr>
          <a:xfrm>
            <a:off x="7016759" y="2140085"/>
            <a:ext cx="4659549" cy="49611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s-ES" spc="-1" dirty="0" smtClean="0">
                <a:solidFill>
                  <a:schemeClr val="bg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//Tiene SE. Usa dos variables externas.</a:t>
            </a:r>
            <a:endParaRPr lang="es-ES" b="0" strike="noStrike" spc="-1" dirty="0" smtClean="0">
              <a:solidFill>
                <a:schemeClr val="bg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Shape 4"/>
          <p:cNvSpPr txBox="1"/>
          <p:nvPr/>
        </p:nvSpPr>
        <p:spPr>
          <a:xfrm>
            <a:off x="7081736" y="4101811"/>
            <a:ext cx="4659549" cy="264852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s-ES" spc="-1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//no tiene. Los parámetros son variables internas a la función.</a:t>
            </a:r>
          </a:p>
          <a:p>
            <a:pPr>
              <a:lnSpc>
                <a:spcPct val="115000"/>
              </a:lnSpc>
            </a:pPr>
            <a:r>
              <a:rPr lang="es-ES" spc="-1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//A MENOS que </a:t>
            </a:r>
            <a:r>
              <a:rPr lang="es-ES" spc="-1" dirty="0" err="1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HurtsLikeHell</a:t>
            </a:r>
            <a:r>
              <a:rPr lang="es-ES" spc="-1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() tenga, en ese caso SI tiene.</a:t>
            </a:r>
          </a:p>
          <a:p>
            <a:pPr>
              <a:lnSpc>
                <a:spcPct val="115000"/>
              </a:lnSpc>
            </a:pPr>
            <a:endParaRPr lang="es-AR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A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4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155611" y="505097"/>
            <a:ext cx="11848321" cy="6275082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359"/>
          <p:cNvSpPr txBox="1">
            <a:spLocks/>
          </p:cNvSpPr>
          <p:nvPr/>
        </p:nvSpPr>
        <p:spPr>
          <a:xfrm>
            <a:off x="6031149" y="642025"/>
            <a:ext cx="5836595" cy="6138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//Personajes recuperados por su nombre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charsByName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characters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.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ToDictionary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=&gt;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character.MyName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//Personajes </a:t>
            </a:r>
            <a:r>
              <a:rPr lang="es-AR" sz="16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con HP &gt; 90% </a:t>
            </a:r>
            <a:r>
              <a:rPr lang="es-AR" sz="16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por nombre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healthyCharactersByName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characters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.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Where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(c =&gt;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c.HP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/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c.MaxHP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&gt; </a:t>
            </a:r>
            <a:r>
              <a:rPr lang="es-AR" sz="16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0.9f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.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ToDictionary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=&gt;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character.Name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//Armas de tipo espada equipadas en personajes con menos de 10%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//de HP, por nombre de personaje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swordsByCharName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characters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.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Where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 c =&gt;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c.HP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&lt;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c.maxHP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* </a:t>
            </a:r>
            <a:r>
              <a:rPr lang="es-AR" sz="1600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0.1f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.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Where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 c =&gt;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c.MyWeapon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is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Sword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.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ToDictionary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 c =&gt;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c.myName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c =&gt;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c.MyWeapon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);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  <p:sp>
        <p:nvSpPr>
          <p:cNvPr id="9" name="Shape 359"/>
          <p:cNvSpPr txBox="1">
            <a:spLocks/>
          </p:cNvSpPr>
          <p:nvPr/>
        </p:nvSpPr>
        <p:spPr>
          <a:xfrm>
            <a:off x="243176" y="505096"/>
            <a:ext cx="4922211" cy="6138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endParaRPr lang="es-ES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Weapon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MyWeapon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{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get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private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set; }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HP;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myName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const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maxHP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100;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Sword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: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Weapon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{ }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TestClass</a:t>
            </a:r>
            <a:endParaRPr lang="es-ES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private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IEnumerable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characters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Example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{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//…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1148" y="3876473"/>
            <a:ext cx="5544766" cy="1935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angle 11"/>
          <p:cNvSpPr/>
          <p:nvPr/>
        </p:nvSpPr>
        <p:spPr>
          <a:xfrm>
            <a:off x="6079771" y="2101174"/>
            <a:ext cx="5544766" cy="1118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59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067" y="210766"/>
            <a:ext cx="10353762" cy="820366"/>
          </a:xfrm>
        </p:spPr>
        <p:txBody>
          <a:bodyPr/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venganza del LOG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37"/>
          <p:cNvSpPr/>
          <p:nvPr/>
        </p:nvSpPr>
        <p:spPr>
          <a:xfrm>
            <a:off x="391987" y="1099226"/>
            <a:ext cx="11592489" cy="5486400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38"/>
          <p:cNvSpPr txBox="1">
            <a:spLocks/>
          </p:cNvSpPr>
          <p:nvPr/>
        </p:nvSpPr>
        <p:spPr>
          <a:xfrm>
            <a:off x="586541" y="1181216"/>
            <a:ext cx="4384294" cy="5404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8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nums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8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 </a:t>
            </a:r>
            <a:r>
              <a:rPr lang="es-AR" sz="18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{ </a:t>
            </a:r>
            <a:r>
              <a:rPr lang="es-AR" sz="18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5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8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0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 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};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/>
            </a:r>
            <a:b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</a:br>
            <a:r>
              <a:rPr lang="es-AR" sz="18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log1 = </a:t>
            </a:r>
            <a:r>
              <a:rPr lang="es-A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nums</a:t>
            </a:r>
            <a:endParaRPr lang="es-AR" sz="1800" dirty="0" smtClean="0">
              <a:solidFill>
                <a:schemeClr val="bg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indent="4572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</a:t>
            </a:r>
            <a:r>
              <a:rPr lang="es-A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Where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Log(x &lt; 4));</a:t>
            </a:r>
          </a:p>
          <a:p>
            <a:pPr indent="457200">
              <a:lnSpc>
                <a:spcPct val="115000"/>
              </a:lnSpc>
              <a:buClr>
                <a:schemeClr val="dk1"/>
              </a:buClr>
              <a:buSzPct val="25000"/>
            </a:pPr>
            <a:endParaRPr lang="es-AR" sz="1800" dirty="0" smtClean="0">
              <a:solidFill>
                <a:schemeClr val="bg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8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log2 = </a:t>
            </a:r>
            <a:r>
              <a:rPr lang="es-A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nums</a:t>
            </a:r>
            <a:endParaRPr lang="es-AR" sz="1800" dirty="0" smtClean="0">
              <a:solidFill>
                <a:schemeClr val="bg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indent="457200">
              <a:buClr>
                <a:schemeClr val="dk1"/>
              </a:buClr>
              <a:buSzPct val="25000"/>
            </a:pP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</a:t>
            </a:r>
            <a:r>
              <a:rPr lang="es-A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Select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Log(x + </a:t>
            </a:r>
            <a:r>
              <a:rPr lang="es-AR" sz="18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))</a:t>
            </a:r>
          </a:p>
          <a:p>
            <a:pPr indent="457200">
              <a:buClr>
                <a:schemeClr val="dk1"/>
              </a:buClr>
              <a:buSzPct val="25000"/>
            </a:pP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</a:t>
            </a:r>
            <a:r>
              <a:rPr lang="es-A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Where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Log(x &lt; </a:t>
            </a:r>
            <a:r>
              <a:rPr lang="es-AR" sz="18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));</a:t>
            </a:r>
          </a:p>
          <a:p>
            <a:pPr indent="457200">
              <a:buClr>
                <a:schemeClr val="dk1"/>
              </a:buClr>
              <a:buSzPct val="25000"/>
            </a:pPr>
            <a:endParaRPr lang="es-AR" sz="1800" dirty="0" smtClean="0">
              <a:solidFill>
                <a:schemeClr val="bg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18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log3 = </a:t>
            </a:r>
            <a:r>
              <a:rPr lang="es-A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nums</a:t>
            </a:r>
            <a:endParaRPr lang="es-AR" sz="1800" dirty="0" smtClean="0">
              <a:solidFill>
                <a:schemeClr val="bg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indent="457200">
              <a:buClr>
                <a:schemeClr val="dk1"/>
              </a:buClr>
              <a:buSzPct val="25000"/>
            </a:pP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</a:t>
            </a:r>
            <a:r>
              <a:rPr lang="es-A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Select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Log(x) + </a:t>
            </a:r>
            <a:r>
              <a:rPr lang="es-AR" sz="18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</a:p>
          <a:p>
            <a:pPr indent="457200">
              <a:buClr>
                <a:schemeClr val="dk1"/>
              </a:buClr>
              <a:buSzPct val="25000"/>
            </a:pP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</a:t>
            </a:r>
            <a:r>
              <a:rPr lang="es-A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ToList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</a:t>
            </a:r>
          </a:p>
          <a:p>
            <a:pPr indent="457200">
              <a:buClr>
                <a:schemeClr val="dk1"/>
              </a:buClr>
              <a:buSzPct val="25000"/>
            </a:pP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</a:t>
            </a:r>
            <a:r>
              <a:rPr lang="es-A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Where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=&gt; Log(x &lt; </a:t>
            </a:r>
            <a:r>
              <a:rPr lang="es-AR" sz="1800" dirty="0" smtClean="0">
                <a:solidFill>
                  <a:srgbClr val="9966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));</a:t>
            </a:r>
          </a:p>
          <a:p>
            <a:pPr indent="457200">
              <a:buClr>
                <a:schemeClr val="dk1"/>
              </a:buClr>
              <a:buSzPct val="25000"/>
            </a:pPr>
            <a:endParaRPr lang="es-AR" sz="1800" dirty="0" smtClean="0">
              <a:solidFill>
                <a:schemeClr val="bg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s-AR" sz="18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sz="18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 </a:t>
            </a:r>
            <a:r>
              <a:rPr lang="es-AR" sz="18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n </a:t>
            </a:r>
            <a:r>
              <a:rPr lang="es-AR" sz="18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log2) {}</a:t>
            </a:r>
          </a:p>
          <a:p>
            <a:pPr>
              <a:buClr>
                <a:schemeClr val="dk1"/>
              </a:buClr>
              <a:buSzPct val="25000"/>
            </a:pPr>
            <a:endParaRPr lang="es-AR" sz="1800" dirty="0" smtClean="0">
              <a:solidFill>
                <a:schemeClr val="bg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s-AR" sz="18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Foreach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(</a:t>
            </a:r>
            <a:r>
              <a:rPr lang="es-AR" sz="1800" dirty="0" err="1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n </a:t>
            </a:r>
            <a:r>
              <a:rPr lang="es-AR" sz="1800" dirty="0" smtClean="0">
                <a:solidFill>
                  <a:srgbClr val="47E9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</a:t>
            </a:r>
            <a:r>
              <a:rPr lang="es-AR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log3) {}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100" dirty="0">
              <a:solidFill>
                <a:schemeClr val="bg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  <p:sp>
        <p:nvSpPr>
          <p:cNvPr id="6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38"/>
          <p:cNvSpPr txBox="1">
            <a:spLocks/>
          </p:cNvSpPr>
          <p:nvPr/>
        </p:nvSpPr>
        <p:spPr>
          <a:xfrm>
            <a:off x="5826507" y="1249310"/>
            <a:ext cx="4384294" cy="31281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AR" sz="36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Que me imprime en consola?</a:t>
            </a:r>
          </a:p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endParaRPr lang="es-ES" sz="3600" dirty="0">
              <a:solidFill>
                <a:srgbClr val="FFFF0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  <a:buFont typeface="Roboto Mono"/>
              <a:buNone/>
            </a:pPr>
            <a:r>
              <a:rPr lang="es-ES" sz="36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Por que?</a:t>
            </a:r>
            <a:endParaRPr lang="es-AR" sz="2000" dirty="0">
              <a:solidFill>
                <a:srgbClr val="FFFF0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82872" y="4711936"/>
            <a:ext cx="5155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05075" y="4529138"/>
            <a:ext cx="0" cy="183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8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271" y="661987"/>
            <a:ext cx="8192104" cy="9704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Algunas funciones que fuerzan la ejecución de las </a:t>
            </a:r>
            <a:r>
              <a:rPr lang="es-E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7121" y="1789327"/>
            <a:ext cx="10353762" cy="46400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s-E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s-E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ToDictionary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s-E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s-E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s-E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s-E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LastOrDefault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s-E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r>
              <a:rPr lang="es-E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s-E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 vamos a ver la clase que viene)</a:t>
            </a:r>
            <a:endParaRPr lang="es-A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Enumerable.Range</a:t>
            </a:r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47656" y="1684553"/>
            <a:ext cx="8124825" cy="716575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8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A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3187" y="2990850"/>
            <a:ext cx="10353762" cy="255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 una secuencia de números, a partir del inicio indicado, con la cantidad indicada.</a:t>
            </a:r>
          </a:p>
          <a:p>
            <a:pPr algn="l"/>
            <a:endParaRPr lang="es-E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LAZY.</a:t>
            </a:r>
            <a:endParaRPr lang="es-A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1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7"/>
          <p:cNvSpPr/>
          <p:nvPr/>
        </p:nvSpPr>
        <p:spPr>
          <a:xfrm>
            <a:off x="391987" y="590550"/>
            <a:ext cx="11592489" cy="5995076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337" y="992525"/>
            <a:ext cx="10811137" cy="5191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l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sz="24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Enumerable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.Range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s-E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</a:t>
            </a:r>
            <a:r>
              <a:rPr lang="es-E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s-E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0, 1, 2 </a:t>
            </a:r>
            <a:r>
              <a:rPr lang="es-ES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//Generar una colección “infinita” de todos los valores posibles de </a:t>
            </a:r>
            <a:r>
              <a:rPr lang="es-ES" sz="24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s-ES" sz="24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52288" y="4152900"/>
            <a:ext cx="6620138" cy="70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4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Enumerable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.Range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.MaxValue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086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7"/>
          <p:cNvSpPr/>
          <p:nvPr/>
        </p:nvSpPr>
        <p:spPr>
          <a:xfrm>
            <a:off x="155611" y="590550"/>
            <a:ext cx="11828865" cy="5995076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5611" y="992525"/>
            <a:ext cx="11828865" cy="5191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enemies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l"/>
            <a:r>
              <a:rPr lang="es-ES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//generar una colección </a:t>
            </a:r>
            <a:r>
              <a:rPr lang="es-ES" sz="24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lang="es-ES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asocie cada enemigo con su índice</a:t>
            </a:r>
          </a:p>
          <a:p>
            <a:pPr algn="l"/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/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6186" y="3448050"/>
            <a:ext cx="11518290" cy="12818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enemigosAsociadosSRL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_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enemies.Zip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24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Enumerable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.Range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.MaxValue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l"/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		           (e, i) =&gt; </a:t>
            </a:r>
            <a:r>
              <a:rPr lang="es-ES" sz="2400" dirty="0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s-E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400" dirty="0" err="1" smtClean="0">
                <a:solidFill>
                  <a:srgbClr val="47E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  <a:r>
              <a:rPr lang="es-E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(i, e) ); </a:t>
            </a:r>
            <a:endParaRPr lang="es-E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56"/>
          <p:cNvPicPr preferRelativeResize="0"/>
          <p:nvPr/>
        </p:nvPicPr>
        <p:blipFill rotWithShape="1">
          <a:blip r:embed="rId2">
            <a:alphaModFix/>
          </a:blip>
          <a:srcRect l="1941" t="14321" r="1960" b="1679"/>
          <a:stretch/>
        </p:blipFill>
        <p:spPr>
          <a:xfrm>
            <a:off x="1615297" y="483218"/>
            <a:ext cx="8676932" cy="5830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3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8" y="2583920"/>
            <a:ext cx="5781961" cy="3797424"/>
          </a:xfrm>
          <a:prstGeom prst="rect">
            <a:avLst/>
          </a:prstGeom>
        </p:spPr>
      </p:pic>
      <p:sp>
        <p:nvSpPr>
          <p:cNvPr id="5" name="Shape 156"/>
          <p:cNvSpPr txBox="1">
            <a:spLocks noGrp="1"/>
          </p:cNvSpPr>
          <p:nvPr>
            <p:ph type="ctrTitle"/>
          </p:nvPr>
        </p:nvSpPr>
        <p:spPr>
          <a:xfrm>
            <a:off x="1662522" y="680196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sng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El estado</a:t>
            </a:r>
            <a:endParaRPr sz="5400" b="1" i="0" u="sng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805" y="2583920"/>
            <a:ext cx="4702010" cy="3797424"/>
          </a:xfrm>
          <a:prstGeom prst="rect">
            <a:avLst/>
          </a:prstGeom>
        </p:spPr>
      </p:pic>
      <p:sp>
        <p:nvSpPr>
          <p:cNvPr id="7" name="Shape 156"/>
          <p:cNvSpPr txBox="1">
            <a:spLocks/>
          </p:cNvSpPr>
          <p:nvPr/>
        </p:nvSpPr>
        <p:spPr>
          <a:xfrm rot="1549998">
            <a:off x="4833739" y="1452840"/>
            <a:ext cx="1041767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s-ES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|</a:t>
            </a:r>
            <a:endParaRPr lang="es-ES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156"/>
          <p:cNvSpPr txBox="1">
            <a:spLocks/>
          </p:cNvSpPr>
          <p:nvPr/>
        </p:nvSpPr>
        <p:spPr>
          <a:xfrm rot="19456055">
            <a:off x="6766300" y="1454771"/>
            <a:ext cx="1041767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s-ES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|</a:t>
            </a:r>
            <a:endParaRPr lang="es-ES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88" y="612102"/>
            <a:ext cx="2500008" cy="3683724"/>
          </a:xfrm>
          <a:prstGeom prst="rect">
            <a:avLst/>
          </a:prstGeom>
        </p:spPr>
      </p:pic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301" y="4020519"/>
            <a:ext cx="110603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s-A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Situación o modo de estar de una persona o cosa, en especial la situación temporal de las personas o cosas cuya condición está sujeta a cambios.</a:t>
            </a:r>
            <a:endParaRPr lang="es-AR" sz="28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300" y="4020519"/>
            <a:ext cx="110603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es-A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s-AR" sz="2800" strike="sngStrik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Situación o modo de estar de una persona o cosa, en especial la </a:t>
            </a:r>
            <a:r>
              <a:rPr lang="es-AR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situación temporal de </a:t>
            </a:r>
            <a:r>
              <a:rPr lang="es-AR" sz="2800" strike="sngStrik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personas o</a:t>
            </a:r>
            <a:r>
              <a:rPr lang="es-A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cosas cuya condición está sujeta a cambios.</a:t>
            </a:r>
            <a:endParaRPr lang="es-AR" sz="280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1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620" y="790936"/>
            <a:ext cx="57575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Programación funcional</a:t>
            </a:r>
          </a:p>
          <a:p>
            <a:pPr algn="ctr"/>
            <a:endParaRPr lang="es-ES"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|| </a:t>
            </a:r>
          </a:p>
          <a:p>
            <a:pPr algn="ctr"/>
            <a:endParaRPr lang="es-ES"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HAY ESTADO.</a:t>
            </a:r>
            <a:endParaRPr lang="es-E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Shape 265"/>
          <p:cNvPicPr/>
          <p:nvPr/>
        </p:nvPicPr>
        <p:blipFill>
          <a:blip r:embed="rId3"/>
          <a:stretch/>
        </p:blipFill>
        <p:spPr>
          <a:xfrm>
            <a:off x="6350254" y="790936"/>
            <a:ext cx="5284026" cy="535766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8557" y="3102876"/>
            <a:ext cx="57575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objetos no tienen cambios en el tiempo.</a:t>
            </a:r>
          </a:p>
          <a:p>
            <a:pPr algn="ctr"/>
            <a:endParaRPr lang="es-E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inmutables.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64" y="4918758"/>
            <a:ext cx="325079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620" y="790936"/>
            <a:ext cx="57575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Programación funcional</a:t>
            </a:r>
          </a:p>
          <a:p>
            <a:pPr algn="ctr"/>
            <a:endParaRPr lang="es-ES"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|| </a:t>
            </a:r>
          </a:p>
          <a:p>
            <a:pPr algn="ctr"/>
            <a:endParaRPr lang="es-ES"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HAY ESTADO.</a:t>
            </a:r>
            <a:endParaRPr lang="es-E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Shape 265"/>
          <p:cNvPicPr/>
          <p:nvPr/>
        </p:nvPicPr>
        <p:blipFill>
          <a:blip r:embed="rId3"/>
          <a:stretch/>
        </p:blipFill>
        <p:spPr>
          <a:xfrm>
            <a:off x="6350254" y="790936"/>
            <a:ext cx="5284026" cy="535766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8557" y="3102876"/>
            <a:ext cx="575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X + 2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5396" y="3626096"/>
            <a:ext cx="358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tiene sentido.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611" y="4800979"/>
            <a:ext cx="575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 + 2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9081" y="5374811"/>
            <a:ext cx="433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cualquier valor de X, el resultado es el mismo. NO HAY VARIACIÓN (ESTADO)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64" y="4918758"/>
            <a:ext cx="325079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075" y="1779904"/>
            <a:ext cx="78697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3200" dirty="0" err="1">
                <a:solidFill>
                  <a:srgbClr val="47E9FF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ES" sz="3200" dirty="0">
                <a:solidFill>
                  <a:srgbClr val="47E9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200" dirty="0" err="1">
                <a:solidFill>
                  <a:srgbClr val="47E9FF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s-ES" sz="3200" dirty="0">
                <a:solidFill>
                  <a:srgbClr val="47E9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SpawnEnemies</a:t>
            </a:r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3200" dirty="0" err="1">
                <a:solidFill>
                  <a:srgbClr val="47E9FF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/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lvl="0"/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s-ES" sz="3200" dirty="0" err="1">
                <a:solidFill>
                  <a:srgbClr val="47E9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32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spawned.Count</a:t>
            </a:r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2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 5)</a:t>
            </a:r>
          </a:p>
          <a:p>
            <a:pPr lvl="0"/>
            <a:r>
              <a:rPr lang="es-E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ES" sz="3200" dirty="0" err="1" smtClean="0">
                <a:solidFill>
                  <a:srgbClr val="47E9F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s-ES" sz="32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lvl="0"/>
            <a:r>
              <a:rPr lang="es-ES" sz="32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s-ES" sz="3200" dirty="0" err="1" smtClean="0">
                <a:solidFill>
                  <a:srgbClr val="47E9FF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lang="es-ES" sz="3200" dirty="0">
              <a:solidFill>
                <a:srgbClr val="47E9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3200" dirty="0" smtClean="0">
                <a:solidFill>
                  <a:srgbClr val="47E9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//código de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spawn</a:t>
            </a:r>
            <a:endParaRPr lang="es-ES" sz="3200" dirty="0" smtClean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32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s-ES" sz="3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51807" y="878760"/>
            <a:ext cx="3822971" cy="25545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FFFF00"/>
                </a:solidFill>
              </a:rPr>
              <a:t>Si ya tengo 5 y </a:t>
            </a:r>
            <a:r>
              <a:rPr lang="es-ES" sz="2000" dirty="0" err="1" smtClean="0">
                <a:solidFill>
                  <a:srgbClr val="FFFF00"/>
                </a:solidFill>
              </a:rPr>
              <a:t>amount</a:t>
            </a:r>
            <a:r>
              <a:rPr lang="es-ES" sz="2000" dirty="0" smtClean="0">
                <a:solidFill>
                  <a:srgbClr val="FFFF00"/>
                </a:solidFill>
              </a:rPr>
              <a:t> = 2</a:t>
            </a:r>
          </a:p>
          <a:p>
            <a:endParaRPr lang="es-ES" sz="2000" dirty="0" smtClean="0">
              <a:solidFill>
                <a:srgbClr val="FFFF00"/>
              </a:solidFill>
            </a:endParaRPr>
          </a:p>
          <a:p>
            <a:r>
              <a:rPr lang="es-ES" sz="2000" dirty="0" smtClean="0">
                <a:solidFill>
                  <a:srgbClr val="FFFF00"/>
                </a:solidFill>
              </a:rPr>
              <a:t>x + y = x;</a:t>
            </a:r>
          </a:p>
          <a:p>
            <a:endParaRPr lang="es-ES" sz="2000" dirty="0">
              <a:solidFill>
                <a:srgbClr val="FFFF00"/>
              </a:solidFill>
            </a:endParaRPr>
          </a:p>
          <a:p>
            <a:r>
              <a:rPr lang="es-ES" sz="2000" dirty="0" smtClean="0">
                <a:solidFill>
                  <a:srgbClr val="FFFF00"/>
                </a:solidFill>
              </a:rPr>
              <a:t>5 + 2 = 5;</a:t>
            </a:r>
          </a:p>
          <a:p>
            <a:endParaRPr lang="es-ES" sz="2000" dirty="0">
              <a:solidFill>
                <a:srgbClr val="FFFF00"/>
              </a:solidFill>
            </a:endParaRPr>
          </a:p>
          <a:p>
            <a:r>
              <a:rPr lang="es-ES" sz="2000" dirty="0" smtClean="0">
                <a:solidFill>
                  <a:srgbClr val="FFFF00"/>
                </a:solidFill>
              </a:rPr>
              <a:t>Depende del estado actual de la lista </a:t>
            </a:r>
            <a:r>
              <a:rPr lang="es-ES" sz="2000" dirty="0" err="1" smtClean="0">
                <a:solidFill>
                  <a:srgbClr val="FFFF00"/>
                </a:solidFill>
              </a:rPr>
              <a:t>spawned</a:t>
            </a:r>
            <a:endParaRPr lang="es-AR" sz="2000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717915" y="3072565"/>
            <a:ext cx="3433892" cy="1764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17141" y="4195950"/>
            <a:ext cx="5778229" cy="22467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FF00"/>
                </a:solidFill>
              </a:rPr>
              <a:t>c</a:t>
            </a:r>
            <a:r>
              <a:rPr lang="es-ES" sz="2000" dirty="0" err="1" smtClean="0">
                <a:solidFill>
                  <a:srgbClr val="FFFF00"/>
                </a:solidFill>
              </a:rPr>
              <a:t>ount</a:t>
            </a:r>
            <a:r>
              <a:rPr lang="es-ES" sz="2000" dirty="0" smtClean="0">
                <a:solidFill>
                  <a:srgbClr val="FFFF00"/>
                </a:solidFill>
              </a:rPr>
              <a:t> + </a:t>
            </a:r>
            <a:r>
              <a:rPr lang="es-ES" sz="2000" dirty="0" err="1" smtClean="0">
                <a:solidFill>
                  <a:srgbClr val="FFFF00"/>
                </a:solidFill>
              </a:rPr>
              <a:t>amount</a:t>
            </a:r>
            <a:r>
              <a:rPr lang="es-ES" sz="2000" dirty="0" smtClean="0">
                <a:solidFill>
                  <a:srgbClr val="FFFF00"/>
                </a:solidFill>
              </a:rPr>
              <a:t> = </a:t>
            </a:r>
            <a:r>
              <a:rPr lang="es-ES" sz="2000" dirty="0" err="1" smtClean="0">
                <a:solidFill>
                  <a:srgbClr val="FFFF00"/>
                </a:solidFill>
              </a:rPr>
              <a:t>count</a:t>
            </a:r>
            <a:r>
              <a:rPr lang="es-ES" sz="2000" dirty="0" smtClean="0">
                <a:solidFill>
                  <a:srgbClr val="FFFF00"/>
                </a:solidFill>
              </a:rPr>
              <a:t> + </a:t>
            </a:r>
            <a:r>
              <a:rPr lang="es-ES" sz="2000" dirty="0" err="1" smtClean="0">
                <a:solidFill>
                  <a:srgbClr val="FFFF00"/>
                </a:solidFill>
              </a:rPr>
              <a:t>amount</a:t>
            </a:r>
            <a:r>
              <a:rPr lang="es-ES" sz="2000" dirty="0" smtClean="0">
                <a:solidFill>
                  <a:srgbClr val="FFFF00"/>
                </a:solidFill>
              </a:rPr>
              <a:t>;</a:t>
            </a:r>
          </a:p>
          <a:p>
            <a:endParaRPr lang="es-ES" sz="2000" dirty="0" smtClean="0">
              <a:solidFill>
                <a:srgbClr val="FFFF00"/>
              </a:solidFill>
            </a:endParaRPr>
          </a:p>
          <a:p>
            <a:r>
              <a:rPr lang="es-ES" sz="2000" dirty="0" smtClean="0">
                <a:solidFill>
                  <a:srgbClr val="FFFF00"/>
                </a:solidFill>
              </a:rPr>
              <a:t>X + Y = Z;</a:t>
            </a:r>
          </a:p>
          <a:p>
            <a:endParaRPr lang="es-ES" sz="2000" dirty="0">
              <a:solidFill>
                <a:srgbClr val="FFFF00"/>
              </a:solidFill>
            </a:endParaRPr>
          </a:p>
          <a:p>
            <a:r>
              <a:rPr lang="es-ES" sz="2000" dirty="0" err="1" smtClean="0">
                <a:solidFill>
                  <a:srgbClr val="FFFF00"/>
                </a:solidFill>
              </a:rPr>
              <a:t>Count</a:t>
            </a:r>
            <a:r>
              <a:rPr lang="es-ES" sz="2000" dirty="0" smtClean="0">
                <a:solidFill>
                  <a:srgbClr val="FFFF00"/>
                </a:solidFill>
              </a:rPr>
              <a:t> es un estado externo que varía, por lo que para un mismo parámetro puede haber diferentes resultados.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649808" y="4731381"/>
            <a:ext cx="1167333" cy="5021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64596" y="2879387"/>
            <a:ext cx="2675106" cy="447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8" name="TextBox 17"/>
          <p:cNvSpPr txBox="1"/>
          <p:nvPr/>
        </p:nvSpPr>
        <p:spPr>
          <a:xfrm>
            <a:off x="1371600" y="4299626"/>
            <a:ext cx="3180945" cy="554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9" name="TextBox 18"/>
          <p:cNvSpPr txBox="1"/>
          <p:nvPr/>
        </p:nvSpPr>
        <p:spPr>
          <a:xfrm>
            <a:off x="155611" y="5857944"/>
            <a:ext cx="3229583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SIDE EFFECTS</a:t>
            </a:r>
            <a:endParaRPr lang="es-AR" sz="32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119" y="3433305"/>
            <a:ext cx="554477" cy="2424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55624" y="4854102"/>
            <a:ext cx="0" cy="1003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55611" y="145090"/>
            <a:ext cx="3784091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292304" y="636795"/>
            <a:ext cx="11643533" cy="566672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lang="es-AR" sz="2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(</a:t>
            </a:r>
            <a:r>
              <a:rPr lang="es-AR" sz="2800" b="0" strike="noStrike" spc="-1" dirty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parámetros, ...</a:t>
            </a:r>
            <a:r>
              <a:rPr lang="es-AR" sz="28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) =&gt; </a:t>
            </a:r>
            <a:r>
              <a:rPr lang="es-AR" sz="2800" b="0" strike="noStrike" spc="-1" dirty="0" smtClean="0">
                <a:solidFill>
                  <a:srgbClr val="47E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</a:rPr>
              <a:t>retorno</a:t>
            </a:r>
          </a:p>
          <a:p>
            <a:pPr algn="ctr">
              <a:lnSpc>
                <a:spcPct val="100000"/>
              </a:lnSpc>
              <a:spcAft>
                <a:spcPts val="1599"/>
              </a:spcAft>
            </a:pPr>
            <a:endParaRPr lang="es-AR" sz="2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s-AR" sz="2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</a:t>
            </a:r>
            <a:r>
              <a:rPr lang="es-AR" sz="28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s-AR" sz="2800" b="0" strike="noStrike" spc="-1" dirty="0" err="1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S.E.s</a:t>
            </a:r>
            <a:r>
              <a:rPr lang="es-AR" sz="2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AR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s-AR" sz="2800" b="0" u="sng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mismos parámetros</a:t>
            </a:r>
            <a:r>
              <a:rPr lang="es-AR" sz="2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s-AR" sz="2800" b="0" u="sng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mismos resultados</a:t>
            </a:r>
            <a:r>
              <a:rPr lang="es-AR" sz="28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(para esos parámetros)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s-ES" sz="2800" b="1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s-AR" sz="2800" b="1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s-ES" sz="28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 esto se basa la </a:t>
            </a:r>
            <a:r>
              <a:rPr lang="es-AR" sz="2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 </a:t>
            </a:r>
            <a:r>
              <a:rPr lang="es-AR" sz="28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funcional,</a:t>
            </a: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800" b="0" u="sng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 transformación de datos a través de algoritmos.</a:t>
            </a:r>
            <a:endParaRPr lang="es-AR" sz="2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s-AR" sz="28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Esas son las </a:t>
            </a:r>
            <a:r>
              <a:rPr lang="es-AR" sz="2800" b="0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 </a:t>
            </a:r>
            <a:r>
              <a:rPr lang="es-AR" sz="28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Buenas</a:t>
            </a:r>
            <a:r>
              <a:rPr lang="es-AR" sz="28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sin </a:t>
            </a:r>
            <a:r>
              <a:rPr lang="es-AR" sz="28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endParaRPr lang="es-AR" sz="2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s-AR" sz="2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2842</Words>
  <Application>Microsoft Office PowerPoint</Application>
  <PresentationFormat>Widescreen</PresentationFormat>
  <Paragraphs>605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Noto Sans Symbols</vt:lpstr>
      <vt:lpstr>Roboto Mono</vt:lpstr>
      <vt:lpstr>Calibri</vt:lpstr>
      <vt:lpstr>Times New Roman</vt:lpstr>
      <vt:lpstr>Wingdings</vt:lpstr>
      <vt:lpstr>Lustria</vt:lpstr>
      <vt:lpstr>Arial</vt:lpstr>
      <vt:lpstr>Slate</vt:lpstr>
      <vt:lpstr>Inteligencia Artificial II Clase 4</vt:lpstr>
      <vt:lpstr>Side Effects</vt:lpstr>
      <vt:lpstr>PowerPoint Presentation</vt:lpstr>
      <vt:lpstr>El estado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Lazy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Lazy Evaluation</vt:lpstr>
      <vt:lpstr>Lazy Evaluation….?</vt:lpstr>
      <vt:lpstr>PowerPoint Presentation</vt:lpstr>
      <vt:lpstr>PowerPoint Presentation</vt:lpstr>
      <vt:lpstr>.ToArray()</vt:lpstr>
      <vt:lpstr>.ToList()</vt:lpstr>
      <vt:lpstr>.ToDictionary()</vt:lpstr>
      <vt:lpstr>PowerPoint Presentation</vt:lpstr>
      <vt:lpstr>La venganza del LOG</vt:lpstr>
      <vt:lpstr>Algunas funciones que fuerzan la ejecución de las queries</vt:lpstr>
      <vt:lpstr>Enumerable.Range()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II Clase 2</dc:title>
  <dc:creator>Emilio Esteban Dazza</dc:creator>
  <cp:lastModifiedBy>Emilio Esteban Dazza</cp:lastModifiedBy>
  <cp:revision>182</cp:revision>
  <dcterms:modified xsi:type="dcterms:W3CDTF">2018-04-14T23:45:31Z</dcterms:modified>
</cp:coreProperties>
</file>