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68" r:id="rId3"/>
    <p:sldId id="259" r:id="rId4"/>
    <p:sldId id="260" r:id="rId5"/>
    <p:sldId id="263" r:id="rId6"/>
    <p:sldId id="262" r:id="rId7"/>
    <p:sldId id="264" r:id="rId8"/>
    <p:sldId id="265" r:id="rId9"/>
    <p:sldId id="266" r:id="rId10"/>
    <p:sldId id="267" r:id="rId11"/>
    <p:sldId id="269" r:id="rId12"/>
    <p:sldId id="270" r:id="rId13"/>
    <p:sldId id="273" r:id="rId14"/>
    <p:sldId id="272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FF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70" y="-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26086-EB42-40DD-9EFE-ECA163DD6EA9}" type="datetimeFigureOut">
              <a:rPr lang="zh-CN" altLang="en-US" smtClean="0"/>
              <a:t>2013-05-05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665F3-D965-457A-85A1-C5BAFE9D1F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103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11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362D-CAFB-4C45-A169-5AE2C62806E9}" type="datetimeFigureOut">
              <a:rPr lang="zh-CN" altLang="en-US" smtClean="0"/>
              <a:t>2013-05-05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469" y="236415"/>
            <a:ext cx="785301" cy="365125"/>
          </a:xfrm>
        </p:spPr>
        <p:txBody>
          <a:bodyPr/>
          <a:lstStyle>
            <a:lvl1pPr>
              <a:defRPr sz="1400"/>
            </a:lvl1pPr>
          </a:lstStyle>
          <a:p>
            <a:fld id="{199AC1F1-5100-455D-BA4D-18D58C312778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362D-CAFB-4C45-A169-5AE2C62806E9}" type="datetimeFigureOut">
              <a:rPr lang="zh-CN" altLang="en-US" smtClean="0"/>
              <a:t>2013-05-05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C1F1-5100-455D-BA4D-18D58C3127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362D-CAFB-4C45-A169-5AE2C62806E9}" type="datetimeFigureOut">
              <a:rPr lang="zh-CN" altLang="en-US" smtClean="0"/>
              <a:t>2013-05-05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C1F1-5100-455D-BA4D-18D58C3127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838200"/>
            <a:ext cx="7467600" cy="441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362D-CAFB-4C45-A169-5AE2C62806E9}" type="datetimeFigureOut">
              <a:rPr lang="zh-CN" altLang="en-US" smtClean="0"/>
              <a:t>2013-05-05</a:t>
            </a:fld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9AC1F1-5100-455D-BA4D-18D58C31277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362D-CAFB-4C45-A169-5AE2C62806E9}" type="datetimeFigureOut">
              <a:rPr lang="zh-CN" altLang="en-US" smtClean="0"/>
              <a:t>2013-05-05</a:t>
            </a:fld>
            <a:endParaRPr lang="zh-CN" alt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9AC1F1-5100-455D-BA4D-18D58C31277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362D-CAFB-4C45-A169-5AE2C62806E9}" type="datetimeFigureOut">
              <a:rPr lang="zh-CN" altLang="en-US" smtClean="0"/>
              <a:t>2013-05-05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C1F1-5100-455D-BA4D-18D58C31277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362D-CAFB-4C45-A169-5AE2C62806E9}" type="datetimeFigureOut">
              <a:rPr lang="zh-CN" altLang="en-US" smtClean="0"/>
              <a:t>2013-05-05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C1F1-5100-455D-BA4D-18D58C31277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362D-CAFB-4C45-A169-5AE2C62806E9}" type="datetimeFigureOut">
              <a:rPr lang="zh-CN" altLang="en-US" smtClean="0"/>
              <a:t>2013-05-05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C1F1-5100-455D-BA4D-18D58C3127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362D-CAFB-4C45-A169-5AE2C62806E9}" type="datetimeFigureOut">
              <a:rPr lang="zh-CN" altLang="en-US" smtClean="0"/>
              <a:t>2013-05-05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9AC1F1-5100-455D-BA4D-18D58C31277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 anchor="b"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704362D-CAFB-4C45-A169-5AE2C62806E9}" type="datetimeFigureOut">
              <a:rPr lang="zh-CN" altLang="en-US" smtClean="0"/>
              <a:t>2013-05-05</a:t>
            </a:fld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9AC1F1-5100-455D-BA4D-18D58C31277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 anchor="b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362D-CAFB-4C45-A169-5AE2C62806E9}" type="datetimeFigureOut">
              <a:rPr lang="zh-CN" altLang="en-US" smtClean="0"/>
              <a:t>2013-05-05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C1F1-5100-455D-BA4D-18D58C3127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38200"/>
            <a:ext cx="7467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9680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99AC1F1-5100-455D-BA4D-18D58C31277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682" y="4821116"/>
            <a:ext cx="262596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704362D-CAFB-4C45-A169-5AE2C62806E9}" type="datetimeFigureOut">
              <a:rPr lang="zh-CN" altLang="en-US" smtClean="0"/>
              <a:t>2013-05-05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  <p:txStyles>
    <p:titleStyle>
      <a:lvl1pPr algn="l" defTabSz="914400" rtl="0" eaLnBrk="1" latinLnBrk="0" hangingPunct="1">
        <a:spcBef>
          <a:spcPct val="0"/>
        </a:spcBef>
        <a:buNone/>
        <a:defRPr sz="7200" b="1" kern="1200">
          <a:ln w="12700">
            <a:solidFill>
              <a:schemeClr val="tx2"/>
            </a:solidFill>
          </a:ln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˃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8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KEN\Desktop\net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60648"/>
            <a:ext cx="40005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43658" y="4869160"/>
            <a:ext cx="72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深入浅出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Netty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93933" y="5635803"/>
            <a:ext cx="250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fengxue2026@qq.com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479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77589"/>
            <a:ext cx="3672408" cy="399083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性能测试</a:t>
            </a:r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908720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对每一请求简单返回一个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的响应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Ø"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340768"/>
            <a:ext cx="221932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43608" y="2062589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关闭</a:t>
            </a:r>
            <a:r>
              <a:rPr lang="en-US" altLang="zh-CN" dirty="0" smtClean="0"/>
              <a:t>Keep-alive,</a:t>
            </a:r>
            <a:r>
              <a:rPr lang="zh-CN" altLang="en-US" dirty="0" smtClean="0"/>
              <a:t>进行</a:t>
            </a:r>
            <a:r>
              <a:rPr lang="en-US" altLang="zh-CN" dirty="0" smtClean="0"/>
              <a:t>apache bench </a:t>
            </a:r>
            <a:r>
              <a:rPr lang="zh-CN" altLang="en-US" dirty="0" smtClean="0"/>
              <a:t>测试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/>
              <a:t>     # </a:t>
            </a:r>
            <a:r>
              <a:rPr lang="en-US" altLang="zh-CN" dirty="0" err="1"/>
              <a:t>ab</a:t>
            </a:r>
            <a:r>
              <a:rPr lang="en-US" altLang="zh-CN" dirty="0"/>
              <a:t> -n 98000 -c 1000 </a:t>
            </a:r>
            <a:r>
              <a:rPr lang="en-US" altLang="zh-CN" dirty="0">
                <a:hlinkClick r:id="rId3"/>
              </a:rPr>
              <a:t>http://127.0.0.1:88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endParaRPr lang="en-US" altLang="zh-CN" dirty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测试结果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  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520842"/>
            <a:ext cx="5810250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566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KEN\Desktop\net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60648"/>
            <a:ext cx="40005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43658" y="4869160"/>
            <a:ext cx="72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 smtClean="0">
                <a:latin typeface="微软雅黑" pitchFamily="34" charset="-122"/>
                <a:ea typeface="微软雅黑" pitchFamily="34" charset="-122"/>
              </a:rPr>
              <a:t>J</a:t>
            </a:r>
            <a:r>
              <a:rPr lang="en-US" altLang="zh-CN" sz="3200" dirty="0" err="1" smtClean="0">
                <a:latin typeface="微软雅黑" pitchFamily="34" charset="-122"/>
                <a:ea typeface="微软雅黑" pitchFamily="34" charset="-122"/>
              </a:rPr>
              <a:t>Netty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11910" y="5635803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fengxue2026@qq.com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447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9200" y="838200"/>
            <a:ext cx="4648944" cy="1222648"/>
          </a:xfrm>
        </p:spPr>
        <p:txBody>
          <a:bodyPr/>
          <a:lstStyle/>
          <a:p>
            <a:r>
              <a:rPr lang="en-US" altLang="zh-CN" dirty="0" err="1" smtClean="0"/>
              <a:t>JNetty</a:t>
            </a:r>
            <a:r>
              <a:rPr lang="zh-CN" altLang="en-US" dirty="0"/>
              <a:t>是什么？</a:t>
            </a:r>
          </a:p>
        </p:txBody>
      </p:sp>
      <p:sp>
        <p:nvSpPr>
          <p:cNvPr id="4" name="云形标注 3"/>
          <p:cNvSpPr/>
          <p:nvPr/>
        </p:nvSpPr>
        <p:spPr>
          <a:xfrm>
            <a:off x="1979712" y="2420888"/>
            <a:ext cx="5400600" cy="2160240"/>
          </a:xfrm>
          <a:prstGeom prst="cloudCallo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基于</a:t>
            </a:r>
            <a:r>
              <a:rPr lang="en-US" altLang="zh-CN" dirty="0" smtClean="0"/>
              <a:t>Netty</a:t>
            </a:r>
            <a:r>
              <a:rPr lang="zh-CN" altLang="en-US" dirty="0" smtClean="0"/>
              <a:t>实现的高性能</a:t>
            </a:r>
            <a:r>
              <a:rPr lang="en-US" altLang="zh-CN" dirty="0" smtClean="0"/>
              <a:t>Servlet/JSP</a:t>
            </a:r>
            <a:r>
              <a:rPr lang="zh-CN" altLang="en-US" dirty="0" smtClean="0"/>
              <a:t>服务器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321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44624"/>
            <a:ext cx="2704728" cy="574576"/>
          </a:xfrm>
        </p:spPr>
        <p:txBody>
          <a:bodyPr>
            <a:normAutofit/>
          </a:bodyPr>
          <a:lstStyle/>
          <a:p>
            <a:r>
              <a:rPr lang="en-US" altLang="zh-CN" sz="2200" dirty="0" err="1" smtClean="0"/>
              <a:t>JNetty</a:t>
            </a:r>
            <a:r>
              <a:rPr lang="zh-CN" altLang="en-US" sz="2200" dirty="0" smtClean="0"/>
              <a:t>的架构</a:t>
            </a:r>
            <a:endParaRPr lang="zh-CN" altLang="en-US" sz="2200" dirty="0"/>
          </a:p>
        </p:txBody>
      </p:sp>
      <p:sp>
        <p:nvSpPr>
          <p:cNvPr id="2" name="矩形 1"/>
          <p:cNvSpPr/>
          <p:nvPr/>
        </p:nvSpPr>
        <p:spPr>
          <a:xfrm>
            <a:off x="4127351" y="3140968"/>
            <a:ext cx="1512168" cy="72008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RequestDispatcherImpl</a:t>
            </a:r>
            <a:endParaRPr lang="zh-CN" altLang="en-US" sz="1100" dirty="0"/>
          </a:p>
        </p:txBody>
      </p:sp>
      <p:sp>
        <p:nvSpPr>
          <p:cNvPr id="5" name="矩形 4"/>
          <p:cNvSpPr/>
          <p:nvPr/>
        </p:nvSpPr>
        <p:spPr>
          <a:xfrm>
            <a:off x="2915816" y="1556792"/>
            <a:ext cx="1224136" cy="576064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Netty</a:t>
            </a:r>
            <a:endParaRPr lang="zh-CN" altLang="en-US" sz="1100" dirty="0"/>
          </a:p>
        </p:txBody>
      </p:sp>
      <p:sp>
        <p:nvSpPr>
          <p:cNvPr id="4" name="云形 3"/>
          <p:cNvSpPr/>
          <p:nvPr/>
        </p:nvSpPr>
        <p:spPr>
          <a:xfrm>
            <a:off x="611560" y="1556792"/>
            <a:ext cx="792088" cy="648072"/>
          </a:xfrm>
          <a:prstGeom prst="clou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Client</a:t>
            </a:r>
            <a:endParaRPr lang="zh-CN" altLang="en-US" sz="1100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1475656" y="1700808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19672" y="1556792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请求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直接箭头连接符 9"/>
          <p:cNvCxnSpPr>
            <a:stCxn id="5" idx="3"/>
          </p:cNvCxnSpPr>
          <p:nvPr/>
        </p:nvCxnSpPr>
        <p:spPr>
          <a:xfrm>
            <a:off x="4139952" y="1844824"/>
            <a:ext cx="769168" cy="131705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99992" y="2382996"/>
            <a:ext cx="10801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HttpRequest</a:t>
            </a:r>
            <a:endParaRPr lang="zh-CN" altLang="en-US" sz="1050" dirty="0"/>
          </a:p>
        </p:txBody>
      </p:sp>
      <p:sp>
        <p:nvSpPr>
          <p:cNvPr id="15" name="矩形 14"/>
          <p:cNvSpPr/>
          <p:nvPr/>
        </p:nvSpPr>
        <p:spPr>
          <a:xfrm>
            <a:off x="4499992" y="5013176"/>
            <a:ext cx="1008112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Filter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752020" y="5301208"/>
            <a:ext cx="1008112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Filter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991447" y="5589240"/>
            <a:ext cx="1008112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Servlet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004048" y="46531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FilterChain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2" idx="2"/>
          </p:cNvCxnSpPr>
          <p:nvPr/>
        </p:nvCxnSpPr>
        <p:spPr>
          <a:xfrm>
            <a:off x="4883435" y="3861048"/>
            <a:ext cx="0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33385" y="4197816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dispatch</a:t>
            </a:r>
            <a:endParaRPr lang="zh-CN" altLang="en-US" sz="1200" dirty="0"/>
          </a:p>
        </p:txBody>
      </p:sp>
      <p:cxnSp>
        <p:nvCxnSpPr>
          <p:cNvPr id="23" name="肘形连接符 22"/>
          <p:cNvCxnSpPr>
            <a:stCxn id="18" idx="2"/>
          </p:cNvCxnSpPr>
          <p:nvPr/>
        </p:nvCxnSpPr>
        <p:spPr>
          <a:xfrm rot="5400000" flipH="1">
            <a:off x="2369455" y="2895240"/>
            <a:ext cx="3816424" cy="2435673"/>
          </a:xfrm>
          <a:prstGeom prst="bentConnector3">
            <a:avLst>
              <a:gd name="adj1" fmla="val -599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483768" y="250392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HttpResponse</a:t>
            </a:r>
            <a:endParaRPr lang="zh-CN" altLang="en-US" sz="1200" dirty="0"/>
          </a:p>
        </p:txBody>
      </p:sp>
      <p:cxnSp>
        <p:nvCxnSpPr>
          <p:cNvPr id="29" name="直接箭头连接符 28"/>
          <p:cNvCxnSpPr/>
          <p:nvPr/>
        </p:nvCxnSpPr>
        <p:spPr>
          <a:xfrm flipH="1">
            <a:off x="1475656" y="1988840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19672" y="1886635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响应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44208" y="321297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FilterChain</a:t>
            </a:r>
            <a:endParaRPr lang="zh-CN" altLang="en-US" sz="1200" dirty="0"/>
          </a:p>
        </p:txBody>
      </p:sp>
      <p:sp>
        <p:nvSpPr>
          <p:cNvPr id="41" name="矩形 40"/>
          <p:cNvSpPr/>
          <p:nvPr/>
        </p:nvSpPr>
        <p:spPr>
          <a:xfrm>
            <a:off x="7651576" y="260648"/>
            <a:ext cx="1008112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Servlet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6139408" y="260648"/>
            <a:ext cx="1008112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Filter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6291808" y="413048"/>
            <a:ext cx="1008112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Filter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6444208" y="565448"/>
            <a:ext cx="1008112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Filter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7803976" y="413048"/>
            <a:ext cx="1008112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Servlet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7956376" y="565448"/>
            <a:ext cx="1008112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Servlet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6948264" y="1700808"/>
            <a:ext cx="1728192" cy="43204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FilterChainBuilder</a:t>
            </a:r>
            <a:endParaRPr lang="zh-CN" altLang="en-US" sz="1600" dirty="0"/>
          </a:p>
        </p:txBody>
      </p:sp>
      <p:cxnSp>
        <p:nvCxnSpPr>
          <p:cNvPr id="49" name="肘形连接符 48"/>
          <p:cNvCxnSpPr/>
          <p:nvPr/>
        </p:nvCxnSpPr>
        <p:spPr>
          <a:xfrm rot="16200000" flipH="1">
            <a:off x="6848636" y="953108"/>
            <a:ext cx="703312" cy="79208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/>
          <p:nvPr/>
        </p:nvCxnSpPr>
        <p:spPr>
          <a:xfrm rot="5400000">
            <a:off x="7892752" y="989112"/>
            <a:ext cx="703312" cy="72008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7" idx="2"/>
            <a:endCxn id="2" idx="3"/>
          </p:cNvCxnSpPr>
          <p:nvPr/>
        </p:nvCxnSpPr>
        <p:spPr>
          <a:xfrm rot="5400000">
            <a:off x="6041864" y="1730512"/>
            <a:ext cx="1368152" cy="217284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92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6632"/>
            <a:ext cx="3456384" cy="574576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err="1" smtClean="0"/>
              <a:t>JNetty</a:t>
            </a:r>
            <a:r>
              <a:rPr lang="zh-CN" altLang="en-US" dirty="0" smtClean="0"/>
              <a:t>的</a:t>
            </a:r>
            <a:r>
              <a:rPr lang="zh-CN" altLang="en-US" dirty="0" smtClean="0"/>
              <a:t>架构</a:t>
            </a:r>
            <a:r>
              <a:rPr lang="en-US" altLang="zh-CN" dirty="0" smtClean="0"/>
              <a:t>:</a:t>
            </a:r>
            <a:r>
              <a:rPr lang="zh-CN" altLang="en-US" dirty="0" smtClean="0"/>
              <a:t>引入</a:t>
            </a:r>
            <a:r>
              <a:rPr lang="en-US" altLang="zh-CN" dirty="0" smtClean="0"/>
              <a:t>Cache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127351" y="3140968"/>
            <a:ext cx="1512168" cy="72008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RequestDispatcherImpl</a:t>
            </a:r>
            <a:endParaRPr lang="zh-CN" altLang="en-US" sz="1100" dirty="0"/>
          </a:p>
        </p:txBody>
      </p:sp>
      <p:sp>
        <p:nvSpPr>
          <p:cNvPr id="5" name="矩形 4"/>
          <p:cNvSpPr/>
          <p:nvPr/>
        </p:nvSpPr>
        <p:spPr>
          <a:xfrm>
            <a:off x="2915816" y="1556792"/>
            <a:ext cx="1224136" cy="576064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Netty</a:t>
            </a:r>
            <a:endParaRPr lang="zh-CN" altLang="en-US" sz="1100" dirty="0"/>
          </a:p>
        </p:txBody>
      </p:sp>
      <p:sp>
        <p:nvSpPr>
          <p:cNvPr id="4" name="云形 3"/>
          <p:cNvSpPr/>
          <p:nvPr/>
        </p:nvSpPr>
        <p:spPr>
          <a:xfrm>
            <a:off x="611560" y="1556792"/>
            <a:ext cx="792088" cy="648072"/>
          </a:xfrm>
          <a:prstGeom prst="clou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Client</a:t>
            </a:r>
            <a:endParaRPr lang="zh-CN" altLang="en-US" sz="1100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1475656" y="1700808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19672" y="1556792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请求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直接箭头连接符 9"/>
          <p:cNvCxnSpPr>
            <a:stCxn id="5" idx="3"/>
          </p:cNvCxnSpPr>
          <p:nvPr/>
        </p:nvCxnSpPr>
        <p:spPr>
          <a:xfrm>
            <a:off x="4139952" y="1844824"/>
            <a:ext cx="769168" cy="131705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99992" y="2382996"/>
            <a:ext cx="10801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HttpRequest</a:t>
            </a:r>
            <a:endParaRPr lang="zh-CN" altLang="en-US" sz="1050" dirty="0"/>
          </a:p>
        </p:txBody>
      </p:sp>
      <p:sp>
        <p:nvSpPr>
          <p:cNvPr id="15" name="矩形 14"/>
          <p:cNvSpPr/>
          <p:nvPr/>
        </p:nvSpPr>
        <p:spPr>
          <a:xfrm>
            <a:off x="4499992" y="5013176"/>
            <a:ext cx="1008112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Filter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752020" y="5301208"/>
            <a:ext cx="1008112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Filter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991447" y="5589240"/>
            <a:ext cx="1008112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Servlet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004048" y="46531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FilterChain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2" idx="2"/>
          </p:cNvCxnSpPr>
          <p:nvPr/>
        </p:nvCxnSpPr>
        <p:spPr>
          <a:xfrm>
            <a:off x="4883435" y="3861048"/>
            <a:ext cx="0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33385" y="4197816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dispatch</a:t>
            </a:r>
            <a:endParaRPr lang="zh-CN" altLang="en-US" sz="1200" dirty="0"/>
          </a:p>
        </p:txBody>
      </p:sp>
      <p:cxnSp>
        <p:nvCxnSpPr>
          <p:cNvPr id="23" name="肘形连接符 22"/>
          <p:cNvCxnSpPr>
            <a:stCxn id="18" idx="2"/>
          </p:cNvCxnSpPr>
          <p:nvPr/>
        </p:nvCxnSpPr>
        <p:spPr>
          <a:xfrm rot="5400000" flipH="1">
            <a:off x="2369455" y="2895240"/>
            <a:ext cx="3816424" cy="2435673"/>
          </a:xfrm>
          <a:prstGeom prst="bentConnector3">
            <a:avLst>
              <a:gd name="adj1" fmla="val -599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483768" y="250392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HttpResponse</a:t>
            </a:r>
            <a:endParaRPr lang="zh-CN" altLang="en-US" sz="1200" dirty="0"/>
          </a:p>
        </p:txBody>
      </p:sp>
      <p:cxnSp>
        <p:nvCxnSpPr>
          <p:cNvPr id="29" name="直接箭头连接符 28"/>
          <p:cNvCxnSpPr/>
          <p:nvPr/>
        </p:nvCxnSpPr>
        <p:spPr>
          <a:xfrm flipH="1">
            <a:off x="1475656" y="1988840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19672" y="1886635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响应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876256" y="3238527"/>
            <a:ext cx="1872208" cy="524962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FilterChainCache</a:t>
            </a:r>
            <a:endParaRPr lang="zh-CN" altLang="en-US" dirty="0"/>
          </a:p>
        </p:txBody>
      </p:sp>
      <p:cxnSp>
        <p:nvCxnSpPr>
          <p:cNvPr id="28" name="肘形连接符 27"/>
          <p:cNvCxnSpPr>
            <a:stCxn id="19" idx="1"/>
            <a:endCxn id="2" idx="3"/>
          </p:cNvCxnSpPr>
          <p:nvPr/>
        </p:nvCxnSpPr>
        <p:spPr>
          <a:xfrm flipH="1">
            <a:off x="5639519" y="3501008"/>
            <a:ext cx="12367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796136" y="3284984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FilterChain</a:t>
            </a:r>
            <a:endParaRPr lang="zh-CN" altLang="en-US" sz="1200" dirty="0"/>
          </a:p>
        </p:txBody>
      </p:sp>
      <p:sp>
        <p:nvSpPr>
          <p:cNvPr id="41" name="矩形 40"/>
          <p:cNvSpPr/>
          <p:nvPr/>
        </p:nvSpPr>
        <p:spPr>
          <a:xfrm>
            <a:off x="7651576" y="260648"/>
            <a:ext cx="1008112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Servlet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6139408" y="260648"/>
            <a:ext cx="1008112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Filter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6291808" y="413048"/>
            <a:ext cx="1008112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Filter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6444208" y="565448"/>
            <a:ext cx="1008112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Filter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7803976" y="413048"/>
            <a:ext cx="1008112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Servlet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7956376" y="565448"/>
            <a:ext cx="1008112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Servlet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6948264" y="1700808"/>
            <a:ext cx="1728192" cy="43204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FilterChainBuilder</a:t>
            </a:r>
            <a:endParaRPr lang="zh-CN" altLang="en-US" sz="1600" dirty="0"/>
          </a:p>
        </p:txBody>
      </p:sp>
      <p:cxnSp>
        <p:nvCxnSpPr>
          <p:cNvPr id="49" name="肘形连接符 48"/>
          <p:cNvCxnSpPr/>
          <p:nvPr/>
        </p:nvCxnSpPr>
        <p:spPr>
          <a:xfrm rot="16200000" flipH="1">
            <a:off x="6848636" y="953108"/>
            <a:ext cx="703312" cy="79208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/>
          <p:nvPr/>
        </p:nvCxnSpPr>
        <p:spPr>
          <a:xfrm rot="5400000">
            <a:off x="7892752" y="989112"/>
            <a:ext cx="703312" cy="72008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7" idx="2"/>
            <a:endCxn id="19" idx="0"/>
          </p:cNvCxnSpPr>
          <p:nvPr/>
        </p:nvCxnSpPr>
        <p:spPr>
          <a:xfrm>
            <a:off x="7812360" y="2132856"/>
            <a:ext cx="0" cy="11056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61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9200" y="838200"/>
            <a:ext cx="4648944" cy="1222648"/>
          </a:xfrm>
        </p:spPr>
        <p:txBody>
          <a:bodyPr/>
          <a:lstStyle/>
          <a:p>
            <a:r>
              <a:rPr lang="en-US" altLang="zh-CN" dirty="0"/>
              <a:t>Netty</a:t>
            </a:r>
            <a:r>
              <a:rPr lang="zh-CN" altLang="en-US" dirty="0"/>
              <a:t>是什么？</a:t>
            </a:r>
            <a:endParaRPr lang="zh-CN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359546"/>
            <a:ext cx="6934490" cy="2866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870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9200" y="838200"/>
            <a:ext cx="4648944" cy="1222648"/>
          </a:xfrm>
        </p:spPr>
        <p:txBody>
          <a:bodyPr/>
          <a:lstStyle/>
          <a:p>
            <a:r>
              <a:rPr lang="en-US" altLang="zh-CN" dirty="0" smtClean="0"/>
              <a:t>Netty</a:t>
            </a:r>
            <a:r>
              <a:rPr lang="zh-CN" altLang="en-US" dirty="0" smtClean="0"/>
              <a:t>的架构</a:t>
            </a:r>
            <a:endParaRPr lang="zh-CN" altLang="en-US" dirty="0"/>
          </a:p>
        </p:txBody>
      </p:sp>
      <p:pic>
        <p:nvPicPr>
          <p:cNvPr id="2050" name="Picture 2" descr="http://netty.io/images/componen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44822"/>
            <a:ext cx="6776858" cy="3983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67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7975" y="160337"/>
            <a:ext cx="4192017" cy="604367"/>
          </a:xfrm>
        </p:spPr>
        <p:txBody>
          <a:bodyPr/>
          <a:lstStyle/>
          <a:p>
            <a:r>
              <a:rPr lang="en-US" altLang="zh-CN" dirty="0" smtClean="0"/>
              <a:t>Netty Reactor</a:t>
            </a:r>
            <a:r>
              <a:rPr lang="zh-CN" altLang="en-US" dirty="0" smtClean="0"/>
              <a:t>网络模型</a:t>
            </a:r>
            <a:endParaRPr lang="zh-CN" altLang="en-US" dirty="0"/>
          </a:p>
        </p:txBody>
      </p:sp>
      <p:sp>
        <p:nvSpPr>
          <p:cNvPr id="4" name="AutoShape 2" descr="E:\Netty\%E7%BD%91%E9%A1%B5\Netty%E5%AE%9E%E7%8E%B0%E5%8E%9F%E7%90%86%E6%B5%85%E6%9E%90 - %E5%BC%80%E6%BA%90%E4%B8%AD%E5%9B%BD OSChina.NET_files\19165039_rx75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E:\Netty\%E7%BD%91%E9%A1%B5\Netty%E5%AE%9E%E7%8E%B0%E5%8E%9F%E7%90%86%E6%B5%85%E6%9E%90 - %E5%BC%80%E6%BA%90%E4%B8%AD%E5%9B%BD OSChina.NET_files\19165039_rx75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9" name="Picture 5" descr="C:\Users\KEN\Desktop\19165039_rx7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4" y="908720"/>
            <a:ext cx="8432106" cy="557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41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6632"/>
            <a:ext cx="3672408" cy="504056"/>
          </a:xfrm>
        </p:spPr>
        <p:txBody>
          <a:bodyPr>
            <a:norm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传统线程池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+BIO 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76933" y="2312876"/>
            <a:ext cx="1224136" cy="50405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576933" y="4005064"/>
            <a:ext cx="1224136" cy="50405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576933" y="5373216"/>
            <a:ext cx="1224136" cy="50405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915816" y="1052736"/>
            <a:ext cx="1584176" cy="7920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Acceptor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1691680" y="1567826"/>
            <a:ext cx="1080120" cy="745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3347864" y="3501008"/>
            <a:ext cx="1296144" cy="64807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3347864" y="4797152"/>
            <a:ext cx="1296144" cy="64807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3347864" y="6093296"/>
            <a:ext cx="1296144" cy="64807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</a:t>
            </a:r>
            <a:endParaRPr lang="zh-CN" altLang="en-US" dirty="0"/>
          </a:p>
        </p:txBody>
      </p:sp>
      <p:cxnSp>
        <p:nvCxnSpPr>
          <p:cNvPr id="41" name="直接箭头连接符 40"/>
          <p:cNvCxnSpPr/>
          <p:nvPr/>
        </p:nvCxnSpPr>
        <p:spPr>
          <a:xfrm>
            <a:off x="1907704" y="2636912"/>
            <a:ext cx="1440160" cy="7628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988713" y="2420888"/>
            <a:ext cx="1062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read</a:t>
            </a:r>
            <a:endParaRPr lang="zh-CN" altLang="en-US" sz="1400" dirty="0"/>
          </a:p>
        </p:txBody>
      </p:sp>
      <p:cxnSp>
        <p:nvCxnSpPr>
          <p:cNvPr id="44" name="直接箭头连接符 43"/>
          <p:cNvCxnSpPr/>
          <p:nvPr/>
        </p:nvCxnSpPr>
        <p:spPr>
          <a:xfrm flipH="1" flipV="1">
            <a:off x="1691680" y="2985919"/>
            <a:ext cx="1512168" cy="6951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988713" y="3091959"/>
            <a:ext cx="945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write</a:t>
            </a:r>
            <a:endParaRPr lang="zh-CN" alt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3635897" y="2483023"/>
            <a:ext cx="864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 socket</a:t>
            </a:r>
            <a:endParaRPr lang="zh-CN" altLang="en-US" sz="1400" dirty="0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3851920" y="1940351"/>
            <a:ext cx="144016" cy="13931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16216" y="116632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一线程管理一条</a:t>
            </a:r>
            <a:r>
              <a:rPr lang="en-US" altLang="zh-CN" sz="1400" dirty="0" smtClean="0"/>
              <a:t>Socket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3896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6632"/>
            <a:ext cx="2124236" cy="504056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Epoll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异步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IO</a:t>
            </a:r>
          </a:p>
          <a:p>
            <a:pPr marL="0" indent="0">
              <a:buNone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事件驱动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76933" y="2312876"/>
            <a:ext cx="1224136" cy="50405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576933" y="4005064"/>
            <a:ext cx="1224136" cy="50405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576933" y="5373216"/>
            <a:ext cx="1224136" cy="50405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915816" y="1052736"/>
            <a:ext cx="1584176" cy="7920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Acceptor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1691680" y="512676"/>
            <a:ext cx="1166242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60184" y="1567826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2:Connect</a:t>
            </a:r>
            <a:endParaRPr lang="zh-CN" altLang="en-US" sz="1200" dirty="0"/>
          </a:p>
        </p:txBody>
      </p:sp>
      <p:sp>
        <p:nvSpPr>
          <p:cNvPr id="15" name="椭圆 14"/>
          <p:cNvSpPr/>
          <p:nvPr/>
        </p:nvSpPr>
        <p:spPr>
          <a:xfrm>
            <a:off x="3347864" y="3501008"/>
            <a:ext cx="1296144" cy="64807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3347864" y="4797152"/>
            <a:ext cx="1296144" cy="64807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3347864" y="6093296"/>
            <a:ext cx="1296144" cy="64807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</a:t>
            </a:r>
            <a:endParaRPr lang="zh-CN" altLang="en-US" dirty="0"/>
          </a:p>
        </p:txBody>
      </p:sp>
      <p:sp>
        <p:nvSpPr>
          <p:cNvPr id="18" name="流程图: 终止 17"/>
          <p:cNvSpPr/>
          <p:nvPr/>
        </p:nvSpPr>
        <p:spPr>
          <a:xfrm>
            <a:off x="5668863" y="3681028"/>
            <a:ext cx="1512168" cy="288032"/>
          </a:xfrm>
          <a:prstGeom prst="flowChartTerminator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Queue</a:t>
            </a:r>
            <a:endParaRPr lang="zh-CN" altLang="en-US" dirty="0"/>
          </a:p>
        </p:txBody>
      </p:sp>
      <p:sp>
        <p:nvSpPr>
          <p:cNvPr id="19" name="流程图: 终止 18"/>
          <p:cNvSpPr/>
          <p:nvPr/>
        </p:nvSpPr>
        <p:spPr>
          <a:xfrm>
            <a:off x="5668863" y="6273316"/>
            <a:ext cx="1512168" cy="288032"/>
          </a:xfrm>
          <a:prstGeom prst="flowChartTerminator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Queue</a:t>
            </a:r>
            <a:endParaRPr lang="zh-CN" altLang="en-US" dirty="0"/>
          </a:p>
        </p:txBody>
      </p:sp>
      <p:sp>
        <p:nvSpPr>
          <p:cNvPr id="20" name="流程图: 终止 19"/>
          <p:cNvSpPr/>
          <p:nvPr/>
        </p:nvSpPr>
        <p:spPr>
          <a:xfrm>
            <a:off x="5668863" y="4977172"/>
            <a:ext cx="1512168" cy="288032"/>
          </a:xfrm>
          <a:prstGeom prst="flowChartTerminator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Queue</a:t>
            </a:r>
            <a:endParaRPr lang="zh-CN" altLang="en-US" dirty="0"/>
          </a:p>
        </p:txBody>
      </p:sp>
      <p:cxnSp>
        <p:nvCxnSpPr>
          <p:cNvPr id="22" name="曲线连接符 21"/>
          <p:cNvCxnSpPr>
            <a:stCxn id="8" idx="6"/>
          </p:cNvCxnSpPr>
          <p:nvPr/>
        </p:nvCxnSpPr>
        <p:spPr>
          <a:xfrm>
            <a:off x="4499992" y="1448780"/>
            <a:ext cx="2794198" cy="2160240"/>
          </a:xfrm>
          <a:prstGeom prst="curvedConnector3">
            <a:avLst>
              <a:gd name="adj1" fmla="val 12158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4716018" y="3825044"/>
            <a:ext cx="8640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>
            <a:off x="4716018" y="5121188"/>
            <a:ext cx="8640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4716018" y="6417332"/>
            <a:ext cx="8640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77172" y="3563434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Task</a:t>
            </a:r>
            <a:endParaRPr lang="zh-CN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858866" y="4859578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Task</a:t>
            </a:r>
            <a:endParaRPr lang="zh-CN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877172" y="6155722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Task</a:t>
            </a:r>
            <a:endParaRPr lang="zh-CN" altLang="en-US" sz="1400" dirty="0"/>
          </a:p>
        </p:txBody>
      </p:sp>
      <p:cxnSp>
        <p:nvCxnSpPr>
          <p:cNvPr id="41" name="直接箭头连接符 40"/>
          <p:cNvCxnSpPr/>
          <p:nvPr/>
        </p:nvCxnSpPr>
        <p:spPr>
          <a:xfrm>
            <a:off x="1907704" y="2492896"/>
            <a:ext cx="1224136" cy="90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141730" y="2348880"/>
            <a:ext cx="1062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6:read</a:t>
            </a:r>
            <a:endParaRPr lang="zh-CN" altLang="en-US" sz="1400" dirty="0"/>
          </a:p>
        </p:txBody>
      </p:sp>
      <p:cxnSp>
        <p:nvCxnSpPr>
          <p:cNvPr id="44" name="直接箭头连接符 43"/>
          <p:cNvCxnSpPr/>
          <p:nvPr/>
        </p:nvCxnSpPr>
        <p:spPr>
          <a:xfrm flipH="1" flipV="1">
            <a:off x="1907704" y="2735342"/>
            <a:ext cx="1143128" cy="81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988713" y="2780928"/>
            <a:ext cx="945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9:write</a:t>
            </a:r>
            <a:endParaRPr lang="zh-CN" altLang="en-US" sz="1400" dirty="0"/>
          </a:p>
        </p:txBody>
      </p:sp>
      <p:sp>
        <p:nvSpPr>
          <p:cNvPr id="2" name="椭圆 1"/>
          <p:cNvSpPr/>
          <p:nvPr/>
        </p:nvSpPr>
        <p:spPr>
          <a:xfrm>
            <a:off x="3203848" y="2528900"/>
            <a:ext cx="1584176" cy="4680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System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3779912" y="3045346"/>
            <a:ext cx="0" cy="369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4932040" y="2826514"/>
            <a:ext cx="2016224" cy="746502"/>
          </a:xfrm>
          <a:prstGeom prst="curvedConnector3">
            <a:avLst>
              <a:gd name="adj1" fmla="val 10716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347863" y="3076123"/>
            <a:ext cx="720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5:read</a:t>
            </a:r>
            <a:endParaRPr lang="zh-CN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5220072" y="2636912"/>
            <a:ext cx="15572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u="sng" dirty="0" smtClean="0"/>
              <a:t>7:EPOLLIN Read Event</a:t>
            </a:r>
            <a:endParaRPr lang="zh-CN" altLang="en-US" sz="1200" u="sng" dirty="0"/>
          </a:p>
        </p:txBody>
      </p:sp>
      <p:sp>
        <p:nvSpPr>
          <p:cNvPr id="45" name="椭圆 44"/>
          <p:cNvSpPr/>
          <p:nvPr/>
        </p:nvSpPr>
        <p:spPr>
          <a:xfrm>
            <a:off x="2915816" y="44624"/>
            <a:ext cx="1584176" cy="4680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System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843808" y="611396"/>
            <a:ext cx="864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1:accept</a:t>
            </a:r>
            <a:endParaRPr lang="zh-CN" altLang="en-US" sz="1400" dirty="0"/>
          </a:p>
        </p:txBody>
      </p:sp>
      <p:sp>
        <p:nvSpPr>
          <p:cNvPr id="47" name="矩形 46"/>
          <p:cNvSpPr/>
          <p:nvPr/>
        </p:nvSpPr>
        <p:spPr>
          <a:xfrm>
            <a:off x="3863152" y="636076"/>
            <a:ext cx="8290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u="sng" dirty="0" smtClean="0"/>
              <a:t>3:EPOLLIN</a:t>
            </a:r>
            <a:endParaRPr lang="zh-CN" altLang="en-US" sz="1200" u="sng" dirty="0"/>
          </a:p>
        </p:txBody>
      </p:sp>
      <p:cxnSp>
        <p:nvCxnSpPr>
          <p:cNvPr id="49" name="直接箭头连接符 48"/>
          <p:cNvCxnSpPr/>
          <p:nvPr/>
        </p:nvCxnSpPr>
        <p:spPr>
          <a:xfrm>
            <a:off x="3851920" y="611396"/>
            <a:ext cx="0" cy="369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3563888" y="54868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868145" y="1340768"/>
            <a:ext cx="864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4: socket</a:t>
            </a:r>
            <a:endParaRPr lang="zh-CN" alt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5897091" y="116632"/>
            <a:ext cx="3067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优点</a:t>
            </a:r>
            <a:r>
              <a:rPr lang="en-US" altLang="zh-CN" sz="1400" dirty="0" smtClean="0"/>
              <a:t>:</a:t>
            </a:r>
            <a:r>
              <a:rPr lang="zh-CN" altLang="en-US" sz="1400" dirty="0" smtClean="0"/>
              <a:t>少量线程管理大量的</a:t>
            </a:r>
            <a:r>
              <a:rPr lang="en-US" altLang="zh-CN" sz="1400" dirty="0" smtClean="0"/>
              <a:t>Socket</a:t>
            </a:r>
            <a:endParaRPr lang="zh-CN" altLang="en-US" sz="1400" dirty="0"/>
          </a:p>
        </p:txBody>
      </p:sp>
      <p:cxnSp>
        <p:nvCxnSpPr>
          <p:cNvPr id="74" name="直接箭头连接符 73"/>
          <p:cNvCxnSpPr/>
          <p:nvPr/>
        </p:nvCxnSpPr>
        <p:spPr>
          <a:xfrm flipV="1">
            <a:off x="4139952" y="3068960"/>
            <a:ext cx="0" cy="3457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139951" y="3068960"/>
            <a:ext cx="720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8:write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9997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77589"/>
            <a:ext cx="2344688" cy="574576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Pipeline</a:t>
            </a:r>
            <a:r>
              <a:rPr lang="zh-CN" altLang="en-US" sz="2000" dirty="0" smtClean="0"/>
              <a:t>模型</a:t>
            </a:r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364877"/>
            <a:ext cx="6552728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I/O Request</a:t>
            </a:r>
          </a:p>
          <a:p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                                </a:t>
            </a:r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via {@link Channel} or</a:t>
            </a:r>
          </a:p>
          <a:p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                            </a:t>
            </a:r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{@link </a:t>
            </a:r>
            <a:r>
              <a:rPr lang="en-US" altLang="zh-CN" sz="105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ChannelHandlerContext</a:t>
            </a:r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zh-CN" altLang="en-US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                                          </a:t>
            </a:r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|</a:t>
            </a:r>
          </a:p>
          <a:p>
            <a:r>
              <a:rPr lang="zh-CN" altLang="en-US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+----------------------------------------------------+-----------------+</a:t>
            </a:r>
          </a:p>
          <a:p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|                           </a:t>
            </a:r>
            <a:r>
              <a:rPr lang="en-US" altLang="zh-CN" sz="105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ChannelPipeline</a:t>
            </a:r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|                 |</a:t>
            </a:r>
          </a:p>
          <a:p>
            <a:r>
              <a:rPr lang="zh-CN" altLang="en-US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|                                                   \|/                |</a:t>
            </a:r>
          </a:p>
          <a:p>
            <a:r>
              <a:rPr lang="zh-CN" altLang="en-US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|    +----------------------+            +-----------+------------+    |</a:t>
            </a:r>
          </a:p>
          <a:p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|    | Inbound Handler  N   |            | Outbound Handler  1    |    |</a:t>
            </a:r>
          </a:p>
          <a:p>
            <a:r>
              <a:rPr lang="zh-CN" altLang="en-US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|    +----------+-----------+            +-----------+------------+    |</a:t>
            </a:r>
          </a:p>
          <a:p>
            <a:r>
              <a:rPr lang="zh-CN" altLang="en-US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|              /|\                                   |                 |</a:t>
            </a:r>
          </a:p>
          <a:p>
            <a:r>
              <a:rPr lang="zh-CN" altLang="en-US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|               |                                   \|/                |</a:t>
            </a:r>
          </a:p>
          <a:p>
            <a:r>
              <a:rPr lang="zh-CN" altLang="en-US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|    +----------+-----------+            +-----------+------------+    |</a:t>
            </a:r>
          </a:p>
          <a:p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|    | Inbound Handler N-1  |            |   Outbound Handler  2  |    |</a:t>
            </a:r>
          </a:p>
          <a:p>
            <a:r>
              <a:rPr lang="zh-CN" altLang="en-US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|    +----------+-----------+            +-----------+------------+    |</a:t>
            </a:r>
          </a:p>
          <a:p>
            <a:r>
              <a:rPr lang="zh-CN" altLang="en-US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|              /|\                                   .                 |</a:t>
            </a:r>
          </a:p>
          <a:p>
            <a:r>
              <a:rPr lang="zh-CN" altLang="en-US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|               .                                    .                 |</a:t>
            </a:r>
          </a:p>
          <a:p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| [{@link </a:t>
            </a:r>
            <a:r>
              <a:rPr lang="en-US" altLang="zh-CN" sz="105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ChannelInboundInvoker</a:t>
            </a:r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}]   [{@link </a:t>
            </a:r>
            <a:r>
              <a:rPr lang="en-US" altLang="zh-CN" sz="105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ChannelOutboundInvoker</a:t>
            </a:r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}()] |</a:t>
            </a:r>
          </a:p>
          <a:p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|        [ method call]                    [method call]               |</a:t>
            </a:r>
          </a:p>
          <a:p>
            <a:r>
              <a:rPr lang="zh-CN" altLang="en-US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|               .                                    .                 |</a:t>
            </a:r>
          </a:p>
          <a:p>
            <a:r>
              <a:rPr lang="zh-CN" altLang="en-US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|               .                                   \|/                |</a:t>
            </a:r>
          </a:p>
          <a:p>
            <a:r>
              <a:rPr lang="zh-CN" altLang="en-US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|    +----------+-----------+            +-----------+------------+    |</a:t>
            </a:r>
          </a:p>
          <a:p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|    | Inbound Handler  2   |            | Outbound Handler M-1   |    |</a:t>
            </a:r>
          </a:p>
          <a:p>
            <a:r>
              <a:rPr lang="zh-CN" altLang="en-US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|    +----------+-----------+            +-----------+------------+    |</a:t>
            </a:r>
          </a:p>
          <a:p>
            <a:r>
              <a:rPr lang="zh-CN" altLang="en-US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|              /|\                                   |                 |</a:t>
            </a:r>
          </a:p>
          <a:p>
            <a:r>
              <a:rPr lang="zh-CN" altLang="en-US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|               |                                   \|/                |</a:t>
            </a:r>
          </a:p>
          <a:p>
            <a:r>
              <a:rPr lang="zh-CN" altLang="en-US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|    +----------+-----------+            +-----------+------------+    |</a:t>
            </a:r>
          </a:p>
          <a:p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|    | Inbound Handler  1   |            | Outbound Handler  M    |    |</a:t>
            </a:r>
          </a:p>
          <a:p>
            <a:r>
              <a:rPr lang="zh-CN" altLang="en-US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|    +----------+-----------+            +-----------+------------+    |</a:t>
            </a:r>
          </a:p>
          <a:p>
            <a:r>
              <a:rPr lang="zh-CN" altLang="en-US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|              /|\                                   |                 |</a:t>
            </a:r>
          </a:p>
          <a:p>
            <a:r>
              <a:rPr lang="zh-CN" altLang="en-US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+---------------+------------------------------------+-----------------+</a:t>
            </a:r>
          </a:p>
          <a:p>
            <a:r>
              <a:rPr lang="zh-CN" altLang="en-US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|                                   \|/</a:t>
            </a:r>
          </a:p>
          <a:p>
            <a:r>
              <a:rPr lang="zh-CN" altLang="en-US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+---------------+------------------------------------+-----------------+</a:t>
            </a:r>
          </a:p>
          <a:p>
            <a:r>
              <a:rPr lang="zh-CN" altLang="en-US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|               |                                    |                 |</a:t>
            </a:r>
          </a:p>
          <a:p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|       [ </a:t>
            </a:r>
            <a:r>
              <a:rPr lang="en-US" altLang="zh-CN" sz="105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Socket.read</a:t>
            </a:r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 ]                     [ </a:t>
            </a:r>
            <a:r>
              <a:rPr lang="en-US" altLang="zh-CN" sz="105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Socket.write</a:t>
            </a:r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 ]       |</a:t>
            </a:r>
          </a:p>
          <a:p>
            <a:r>
              <a:rPr lang="zh-CN" altLang="en-US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|                                                                      |</a:t>
            </a:r>
          </a:p>
          <a:p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|  Netty Internal I/O Threads (Transport Implementation)               |</a:t>
            </a:r>
          </a:p>
          <a:p>
            <a:r>
              <a:rPr lang="zh-CN" altLang="en-US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sz="105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105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+----------------------------------------------------------------------+</a:t>
            </a:r>
            <a:endParaRPr lang="zh-CN" altLang="en-US" sz="105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53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77589"/>
            <a:ext cx="3672408" cy="399083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Pipeline</a:t>
            </a:r>
            <a:r>
              <a:rPr lang="zh-CN" altLang="en-US" sz="2000" dirty="0" smtClean="0"/>
              <a:t>模型 </a:t>
            </a:r>
            <a:r>
              <a:rPr lang="en-US" altLang="zh-CN" sz="2000" dirty="0" smtClean="0"/>
              <a:t>: HTTP </a:t>
            </a:r>
            <a:r>
              <a:rPr lang="zh-CN" altLang="en-US" sz="2000" dirty="0" smtClean="0"/>
              <a:t>链式调用</a:t>
            </a:r>
            <a:endParaRPr lang="zh-CN" altLang="en-US" sz="2000" dirty="0"/>
          </a:p>
        </p:txBody>
      </p:sp>
      <p:sp>
        <p:nvSpPr>
          <p:cNvPr id="2" name="矩形 1"/>
          <p:cNvSpPr/>
          <p:nvPr/>
        </p:nvSpPr>
        <p:spPr>
          <a:xfrm>
            <a:off x="1619672" y="908720"/>
            <a:ext cx="2304256" cy="576064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Socket.read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19672" y="2348880"/>
            <a:ext cx="2304256" cy="57606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HttpRequestDecoder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619672" y="3717032"/>
            <a:ext cx="2304256" cy="57606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HttpObjectAggregator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347864" y="5373216"/>
            <a:ext cx="2304256" cy="57606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BusinessHandler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2" idx="2"/>
            <a:endCxn id="5" idx="0"/>
          </p:cNvCxnSpPr>
          <p:nvPr/>
        </p:nvCxnSpPr>
        <p:spPr>
          <a:xfrm>
            <a:off x="2771800" y="1484784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29762" y="1700808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b</a:t>
            </a:r>
            <a:r>
              <a:rPr lang="en-US" altLang="zh-CN" sz="1600" dirty="0" smtClean="0"/>
              <a:t>yte[]</a:t>
            </a:r>
            <a:endParaRPr lang="zh-CN" altLang="en-US" sz="1600" dirty="0"/>
          </a:p>
        </p:txBody>
      </p:sp>
      <p:cxnSp>
        <p:nvCxnSpPr>
          <p:cNvPr id="13" name="直接箭头连接符 12"/>
          <p:cNvCxnSpPr>
            <a:stCxn id="5" idx="2"/>
            <a:endCxn id="7" idx="0"/>
          </p:cNvCxnSpPr>
          <p:nvPr/>
        </p:nvCxnSpPr>
        <p:spPr>
          <a:xfrm>
            <a:off x="2771800" y="2924944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2"/>
            <a:endCxn id="8" idx="0"/>
          </p:cNvCxnSpPr>
          <p:nvPr/>
        </p:nvCxnSpPr>
        <p:spPr>
          <a:xfrm>
            <a:off x="2771800" y="4293096"/>
            <a:ext cx="1728192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31740" y="3112547"/>
            <a:ext cx="1116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/>
              <a:t>HttpObject</a:t>
            </a:r>
            <a:endParaRPr lang="zh-CN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3059832" y="4602614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HttpRequest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4860032" y="908720"/>
            <a:ext cx="2304256" cy="576064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Socket.write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860032" y="2348880"/>
            <a:ext cx="2304256" cy="57606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HttpResponseEncoder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19" idx="0"/>
            <a:endCxn id="18" idx="2"/>
          </p:cNvCxnSpPr>
          <p:nvPr/>
        </p:nvCxnSpPr>
        <p:spPr>
          <a:xfrm flipV="1">
            <a:off x="6012160" y="1484784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724128" y="1747555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b</a:t>
            </a:r>
            <a:r>
              <a:rPr lang="en-US" altLang="zh-CN" sz="1600" dirty="0" smtClean="0"/>
              <a:t>yte[]</a:t>
            </a:r>
            <a:endParaRPr lang="zh-CN" altLang="en-US" sz="1600" dirty="0"/>
          </a:p>
        </p:txBody>
      </p:sp>
      <p:cxnSp>
        <p:nvCxnSpPr>
          <p:cNvPr id="26" name="直接箭头连接符 25"/>
          <p:cNvCxnSpPr>
            <a:stCxn id="8" idx="0"/>
            <a:endCxn id="19" idx="2"/>
          </p:cNvCxnSpPr>
          <p:nvPr/>
        </p:nvCxnSpPr>
        <p:spPr>
          <a:xfrm flipV="1">
            <a:off x="4499992" y="2924944"/>
            <a:ext cx="1512168" cy="2448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842892" y="3835787"/>
            <a:ext cx="1385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HttpResponse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7901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77589"/>
            <a:ext cx="3672408" cy="399083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Buffer</a:t>
            </a:r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908720"/>
            <a:ext cx="72008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2000" dirty="0" smtClean="0"/>
              <a:t>池</a:t>
            </a:r>
            <a:r>
              <a:rPr lang="zh-CN" altLang="en-US" sz="2000" dirty="0" smtClean="0"/>
              <a:t>化 </a:t>
            </a:r>
            <a:r>
              <a:rPr lang="en-US" altLang="zh-CN" sz="2000" dirty="0" smtClean="0"/>
              <a:t>Pooled Byte Buffer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000" dirty="0"/>
              <a:t>Netty </a:t>
            </a:r>
            <a:r>
              <a:rPr lang="en-US" altLang="zh-CN" sz="2000" dirty="0" smtClean="0"/>
              <a:t>Zero-Copy Buffer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</a:t>
            </a:r>
            <a:r>
              <a:rPr lang="zh-CN" altLang="en-US" sz="2000" dirty="0" smtClean="0"/>
              <a:t>基于组合模式的</a:t>
            </a:r>
            <a:r>
              <a:rPr lang="en-US" altLang="zh-CN" sz="2000" dirty="0" err="1"/>
              <a:t>CompositeByteBuf</a:t>
            </a:r>
            <a:endParaRPr lang="en-US" altLang="zh-CN" sz="2000" dirty="0"/>
          </a:p>
          <a:p>
            <a:pPr marL="285750" indent="-285750">
              <a:buFont typeface="Wingdings" pitchFamily="2" charset="2"/>
              <a:buChar char="Ø"/>
            </a:pPr>
            <a:endParaRPr lang="en-US" altLang="zh-CN" sz="20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000" dirty="0" smtClean="0"/>
              <a:t>Easy To User Buffer</a:t>
            </a:r>
          </a:p>
          <a:p>
            <a:endParaRPr lang="en-US" altLang="zh-CN" sz="2000" dirty="0" smtClean="0"/>
          </a:p>
          <a:p>
            <a:r>
              <a:rPr lang="en-US" altLang="zh-CN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400" dirty="0" smtClean="0">
                <a:latin typeface="Courier New" pitchFamily="49" charset="0"/>
                <a:cs typeface="Courier New" pitchFamily="49" charset="0"/>
              </a:rPr>
              <a:t>  +-------------------+------------------+------------------+ </a:t>
            </a:r>
          </a:p>
          <a:p>
            <a:r>
              <a:rPr lang="en-US" altLang="zh-CN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400" dirty="0" smtClean="0">
                <a:latin typeface="Courier New" pitchFamily="49" charset="0"/>
                <a:cs typeface="Courier New" pitchFamily="49" charset="0"/>
              </a:rPr>
              <a:t>  | </a:t>
            </a:r>
            <a:r>
              <a:rPr lang="en-US" altLang="zh-CN" sz="1400" dirty="0" err="1" smtClean="0">
                <a:latin typeface="Courier New" pitchFamily="49" charset="0"/>
                <a:cs typeface="Courier New" pitchFamily="49" charset="0"/>
              </a:rPr>
              <a:t>discardable</a:t>
            </a:r>
            <a:r>
              <a:rPr lang="en-US" altLang="zh-CN" sz="1400" dirty="0" smtClean="0">
                <a:latin typeface="Courier New" pitchFamily="49" charset="0"/>
                <a:cs typeface="Courier New" pitchFamily="49" charset="0"/>
              </a:rPr>
              <a:t> bytes | readable bytes   | writable bytes   | </a:t>
            </a:r>
          </a:p>
          <a:p>
            <a:r>
              <a:rPr lang="en-US" altLang="zh-CN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400" dirty="0" smtClean="0">
                <a:latin typeface="Courier New" pitchFamily="49" charset="0"/>
                <a:cs typeface="Courier New" pitchFamily="49" charset="0"/>
              </a:rPr>
              <a:t>  +-------------------+------------------+------------------+ </a:t>
            </a:r>
          </a:p>
          <a:p>
            <a:r>
              <a:rPr lang="en-US" altLang="zh-CN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400" dirty="0" smtClean="0">
                <a:latin typeface="Courier New" pitchFamily="49" charset="0"/>
                <a:cs typeface="Courier New" pitchFamily="49" charset="0"/>
              </a:rPr>
              <a:t>  |</a:t>
            </a:r>
            <a:r>
              <a:rPr lang="en-US" altLang="zh-CN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400" dirty="0" smtClean="0">
                <a:latin typeface="Courier New" pitchFamily="49" charset="0"/>
                <a:cs typeface="Courier New" pitchFamily="49" charset="0"/>
              </a:rPr>
              <a:t>                  |                  |                  | </a:t>
            </a:r>
          </a:p>
          <a:p>
            <a:r>
              <a:rPr lang="en-US" altLang="zh-CN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4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altLang="zh-CN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400" dirty="0" smtClean="0">
                <a:latin typeface="Courier New" pitchFamily="49" charset="0"/>
                <a:cs typeface="Courier New" pitchFamily="49" charset="0"/>
              </a:rPr>
              <a:t>  0 &lt;= </a:t>
            </a:r>
            <a:r>
              <a:rPr lang="en-US" altLang="zh-CN" sz="1400" dirty="0" err="1" smtClean="0">
                <a:latin typeface="Courier New" pitchFamily="49" charset="0"/>
                <a:cs typeface="Courier New" pitchFamily="49" charset="0"/>
              </a:rPr>
              <a:t>readerIndex</a:t>
            </a:r>
            <a:r>
              <a:rPr lang="en-US" altLang="zh-CN" sz="1400" dirty="0" smtClean="0"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altLang="zh-CN" sz="1400" dirty="0" err="1" smtClean="0">
                <a:latin typeface="Courier New" pitchFamily="49" charset="0"/>
                <a:cs typeface="Courier New" pitchFamily="49" charset="0"/>
              </a:rPr>
              <a:t>writerIndex</a:t>
            </a:r>
            <a:r>
              <a:rPr lang="en-US" altLang="zh-CN" sz="1400" dirty="0" smtClean="0">
                <a:latin typeface="Courier New" pitchFamily="49" charset="0"/>
                <a:cs typeface="Courier New" pitchFamily="49" charset="0"/>
              </a:rPr>
              <a:t> &lt;= capacity</a:t>
            </a:r>
            <a:endParaRPr lang="en-US" altLang="zh-CN" sz="1400" dirty="0" smtClean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5533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热">
  <a:themeElements>
    <a:clrScheme name="热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热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热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TC101859868[[fn=热]]</Template>
  <TotalTime>558</TotalTime>
  <Words>479</Words>
  <Application>Microsoft Office PowerPoint</Application>
  <PresentationFormat>全屏显示(4:3)</PresentationFormat>
  <Paragraphs>163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热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KEN</dc:creator>
  <cp:lastModifiedBy>KEN</cp:lastModifiedBy>
  <cp:revision>53</cp:revision>
  <dcterms:created xsi:type="dcterms:W3CDTF">2013-04-20T02:18:28Z</dcterms:created>
  <dcterms:modified xsi:type="dcterms:W3CDTF">2013-05-05T05:14:11Z</dcterms:modified>
</cp:coreProperties>
</file>