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7" r:id="rId2"/>
    <p:sldId id="259" r:id="rId3"/>
    <p:sldId id="260" r:id="rId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0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73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12920" y="1027079"/>
            <a:ext cx="4933800" cy="3700440"/>
          </a:xfrm>
          <a:prstGeom prst="rect">
            <a:avLst/>
          </a:prstGeom>
          <a:noFill/>
          <a:ln>
            <a:noFill/>
            <a:prstDash val="solid"/>
          </a:ln>
        </p:spPr>
      </p:sp>
      <p:sp>
        <p:nvSpPr>
          <p:cNvPr id="3" name="Notes Placeholder 2"/>
          <p:cNvSpPr txBox="1">
            <a:spLocks noGrp="1"/>
          </p:cNvSpPr>
          <p:nvPr>
            <p:ph type="body" sz="quarter" idx="3"/>
          </p:nvPr>
        </p:nvSpPr>
        <p:spPr>
          <a:xfrm>
            <a:off x="1169640" y="5086800"/>
            <a:ext cx="5226120" cy="4107240"/>
          </a:xfrm>
          <a:prstGeom prst="rect">
            <a:avLst/>
          </a:prstGeom>
          <a:noFill/>
          <a:ln>
            <a:noFill/>
          </a:ln>
        </p:spPr>
        <p:txBody>
          <a:bodyPr lIns="0" tIns="0" rIns="0" bIns="0"/>
          <a:lstStyle/>
          <a:p>
            <a:endParaRPr lang="en-US"/>
          </a:p>
        </p:txBody>
      </p:sp>
    </p:spTree>
    <p:extLst>
      <p:ext uri="{BB962C8B-B14F-4D97-AF65-F5344CB8AC3E}">
        <p14:creationId xmlns:p14="http://schemas.microsoft.com/office/powerpoint/2010/main" val="3120297535"/>
      </p:ext>
    </p:extLst>
  </p:cSld>
  <p:clrMap bg1="lt1" tx1="dk1" bg2="lt2" tx2="dk2" accent1="accent1" accent2="accent2" accent3="accent3" accent4="accent4" accent5="accent5" accent6="accent6" hlink="hlink" folHlink="folHlink"/>
  <p:notesStyle>
    <a:lvl1pPr rtl="0" hangingPunct="0">
      <a:tabLst/>
      <a:defRPr lang="en-US" sz="2400" b="0" i="0" u="none" strike="noStrike">
        <a:ln>
          <a:noFill/>
        </a:ln>
        <a:solidFill>
          <a:srgbClr val="000000"/>
        </a:solidFill>
        <a:latin typeface="Thorndale" pitchFamily="18"/>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p:spPr>
        <p:txBody>
          <a:bodyPr>
            <a:spAutoFit/>
          </a:bodyPr>
          <a:lstStyle/>
          <a:p>
            <a:endParaRPr lang="en-US"/>
          </a:p>
        </p:txBody>
      </p:sp>
    </p:spTree>
    <p:extLst>
      <p:ext uri="{BB962C8B-B14F-4D97-AF65-F5344CB8AC3E}">
        <p14:creationId xmlns:p14="http://schemas.microsoft.com/office/powerpoint/2010/main" val="53470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00BF37B-5E54-46DC-8E6D-BCCD897D701B}" type="slidenum">
              <a:t>‹#›</a:t>
            </a:fld>
            <a:endParaRPr lang="en-US"/>
          </a:p>
        </p:txBody>
      </p:sp>
    </p:spTree>
    <p:extLst>
      <p:ext uri="{BB962C8B-B14F-4D97-AF65-F5344CB8AC3E}">
        <p14:creationId xmlns:p14="http://schemas.microsoft.com/office/powerpoint/2010/main" val="49126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C21675F-501F-46FA-B10E-3E083F1E007B}" type="slidenum">
              <a:t>‹#›</a:t>
            </a:fld>
            <a:endParaRPr lang="en-US"/>
          </a:p>
        </p:txBody>
      </p:sp>
    </p:spTree>
    <p:extLst>
      <p:ext uri="{BB962C8B-B14F-4D97-AF65-F5344CB8AC3E}">
        <p14:creationId xmlns:p14="http://schemas.microsoft.com/office/powerpoint/2010/main" val="2983655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0663" y="301625"/>
            <a:ext cx="207010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0363" y="301625"/>
            <a:ext cx="6057900"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57AC37-7397-4D19-A177-B4AF4309D12A}" type="slidenum">
              <a:t>‹#›</a:t>
            </a:fld>
            <a:endParaRPr lang="en-US"/>
          </a:p>
        </p:txBody>
      </p:sp>
    </p:spTree>
    <p:extLst>
      <p:ext uri="{BB962C8B-B14F-4D97-AF65-F5344CB8AC3E}">
        <p14:creationId xmlns:p14="http://schemas.microsoft.com/office/powerpoint/2010/main" val="10998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16CA5E1-66E2-453E-9BAA-840C80819058}" type="slidenum">
              <a:t>‹#›</a:t>
            </a:fld>
            <a:endParaRPr lang="en-US"/>
          </a:p>
        </p:txBody>
      </p:sp>
    </p:spTree>
    <p:extLst>
      <p:ext uri="{BB962C8B-B14F-4D97-AF65-F5344CB8AC3E}">
        <p14:creationId xmlns:p14="http://schemas.microsoft.com/office/powerpoint/2010/main" val="103249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E399553-973E-426A-B5D0-251F967214D9}" type="slidenum">
              <a:t>‹#›</a:t>
            </a:fld>
            <a:endParaRPr lang="en-US"/>
          </a:p>
        </p:txBody>
      </p:sp>
    </p:spTree>
    <p:extLst>
      <p:ext uri="{BB962C8B-B14F-4D97-AF65-F5344CB8AC3E}">
        <p14:creationId xmlns:p14="http://schemas.microsoft.com/office/powerpoint/2010/main" val="404008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3992562"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68475"/>
            <a:ext cx="3992563"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B502B9E-F013-4480-B945-B8F06CEF9DF1}" type="slidenum">
              <a:t>‹#›</a:t>
            </a:fld>
            <a:endParaRPr lang="en-US"/>
          </a:p>
        </p:txBody>
      </p:sp>
    </p:spTree>
    <p:extLst>
      <p:ext uri="{BB962C8B-B14F-4D97-AF65-F5344CB8AC3E}">
        <p14:creationId xmlns:p14="http://schemas.microsoft.com/office/powerpoint/2010/main" val="279304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BD341F3E-90D8-4C6C-BE9C-87F6B426F58F}" type="slidenum">
              <a:t>‹#›</a:t>
            </a:fld>
            <a:endParaRPr lang="en-US"/>
          </a:p>
        </p:txBody>
      </p:sp>
    </p:spTree>
    <p:extLst>
      <p:ext uri="{BB962C8B-B14F-4D97-AF65-F5344CB8AC3E}">
        <p14:creationId xmlns:p14="http://schemas.microsoft.com/office/powerpoint/2010/main" val="334901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DD3B8D8-904B-448C-9338-819C1FD85DC3}" type="slidenum">
              <a:t>‹#›</a:t>
            </a:fld>
            <a:endParaRPr lang="en-US"/>
          </a:p>
        </p:txBody>
      </p:sp>
    </p:spTree>
    <p:extLst>
      <p:ext uri="{BB962C8B-B14F-4D97-AF65-F5344CB8AC3E}">
        <p14:creationId xmlns:p14="http://schemas.microsoft.com/office/powerpoint/2010/main" val="194051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FE526B2-D3E1-49CA-87A0-A7BBD8BA4B3B}" type="slidenum">
              <a:t>‹#›</a:t>
            </a:fld>
            <a:endParaRPr lang="en-US"/>
          </a:p>
        </p:txBody>
      </p:sp>
    </p:spTree>
    <p:extLst>
      <p:ext uri="{BB962C8B-B14F-4D97-AF65-F5344CB8AC3E}">
        <p14:creationId xmlns:p14="http://schemas.microsoft.com/office/powerpoint/2010/main" val="379012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465EB09-DABB-4FD8-9ABE-C4EB241243CA}" type="slidenum">
              <a:t>‹#›</a:t>
            </a:fld>
            <a:endParaRPr lang="en-US"/>
          </a:p>
        </p:txBody>
      </p:sp>
    </p:spTree>
    <p:extLst>
      <p:ext uri="{BB962C8B-B14F-4D97-AF65-F5344CB8AC3E}">
        <p14:creationId xmlns:p14="http://schemas.microsoft.com/office/powerpoint/2010/main" val="321583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F9C6C6D-BC7F-4993-A057-366A19E5102F}" type="slidenum">
              <a:t>‹#›</a:t>
            </a:fld>
            <a:endParaRPr lang="en-US"/>
          </a:p>
        </p:txBody>
      </p:sp>
    </p:spTree>
    <p:extLst>
      <p:ext uri="{BB962C8B-B14F-4D97-AF65-F5344CB8AC3E}">
        <p14:creationId xmlns:p14="http://schemas.microsoft.com/office/powerpoint/2010/main" val="49701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360000" y="301320"/>
            <a:ext cx="828000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8136000" cy="498924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rtl="0" hangingPunct="0">
              <a:buNone/>
              <a:tabLst/>
              <a:defRPr lang="en-US" sz="1400">
                <a:solidFill>
                  <a:srgbClr val="000000"/>
                </a:solidFill>
                <a:latin typeface="Thorndale" pitchFamily="18"/>
                <a:ea typeface="HG Mincho Light J" pitchFamily="2"/>
                <a:cs typeface="Arial Unicode MS" pitchFamily="2"/>
              </a:defRPr>
            </a:lvl1pPr>
          </a:lstStyle>
          <a:p>
            <a:pPr lvl="0"/>
            <a:endParaRPr lang="en-US"/>
          </a:p>
        </p:txBody>
      </p:sp>
      <p:sp>
        <p:nvSpPr>
          <p:cNvPr id="5" name="Footer Placeholder 4"/>
          <p:cNvSpPr txBox="1">
            <a:spLocks noGrp="1"/>
          </p:cNvSpPr>
          <p:nvPr>
            <p:ph type="ftr" sz="quarter" idx="3"/>
          </p:nvPr>
        </p:nvSpPr>
        <p:spPr>
          <a:xfrm>
            <a:off x="3015360" y="6887160"/>
            <a:ext cx="3195000" cy="521280"/>
          </a:xfrm>
          <a:prstGeom prst="rect">
            <a:avLst/>
          </a:prstGeom>
          <a:noFill/>
          <a:ln>
            <a:noFill/>
          </a:ln>
        </p:spPr>
        <p:txBody>
          <a:bodyPr lIns="0" tIns="0" rIns="0" bIns="0">
            <a:noAutofit/>
          </a:bodyPr>
          <a:lstStyle>
            <a:lvl1pPr marL="0" marR="0" lvl="0" indent="0" algn="ctr" rtl="0" hangingPunct="0">
              <a:buNone/>
              <a:tabLst/>
              <a:defRPr lang="en-US" sz="1400">
                <a:solidFill>
                  <a:srgbClr val="000000"/>
                </a:solidFill>
                <a:latin typeface="Thorndale" pitchFamily="18"/>
                <a:ea typeface="HG Mincho Light J" pitchFamily="2"/>
                <a:cs typeface="Arial Unicode MS" pitchFamily="2"/>
              </a:defRPr>
            </a:lvl1pPr>
          </a:lstStyle>
          <a:p>
            <a:pPr lvl="0"/>
            <a:endParaRPr lang="en-US"/>
          </a:p>
        </p:txBody>
      </p:sp>
      <p:sp>
        <p:nvSpPr>
          <p:cNvPr id="6" name="Slide Number Placeholder 5"/>
          <p:cNvSpPr txBox="1">
            <a:spLocks noGrp="1"/>
          </p:cNvSpPr>
          <p:nvPr>
            <p:ph type="sldNum" sz="quarter" idx="4"/>
          </p:nvPr>
        </p:nvSpPr>
        <p:spPr>
          <a:xfrm>
            <a:off x="6435360" y="6887160"/>
            <a:ext cx="2348280" cy="521280"/>
          </a:xfrm>
          <a:prstGeom prst="rect">
            <a:avLst/>
          </a:prstGeom>
          <a:noFill/>
          <a:ln>
            <a:noFill/>
          </a:ln>
        </p:spPr>
        <p:txBody>
          <a:bodyPr lIns="0" tIns="0" rIns="0" bIns="0">
            <a:noAutofit/>
          </a:bodyPr>
          <a:lstStyle>
            <a:lvl1pPr marL="0" marR="0" lvl="0" indent="0" algn="r" rtl="0" hangingPunct="0">
              <a:buNone/>
              <a:tabLst/>
              <a:defRPr lang="en-US" sz="1400">
                <a:solidFill>
                  <a:srgbClr val="000000"/>
                </a:solidFill>
                <a:latin typeface="Thorndale" pitchFamily="18"/>
                <a:ea typeface="HG Mincho Light J" pitchFamily="2"/>
                <a:cs typeface="Arial Unicode MS" pitchFamily="2"/>
              </a:defRPr>
            </a:lvl1pPr>
          </a:lstStyle>
          <a:p>
            <a:pPr lvl="0"/>
            <a:fld id="{3CE85465-57CF-4BF4-80B8-912C47AA7A77}"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000" b="1" i="1" u="none" strike="noStrike">
          <a:ln>
            <a:noFill/>
          </a:ln>
          <a:solidFill>
            <a:srgbClr val="99284C"/>
          </a:solidFill>
          <a:latin typeface="Albany" pitchFamily="34"/>
          <a:cs typeface="Arial Unicode MS" pitchFamily="2"/>
        </a:defRPr>
      </a:lvl1pPr>
    </p:titleStyle>
    <p:bodyStyle>
      <a:lvl1pPr marL="0" marR="0" indent="0" algn="l" rtl="0" hangingPunct="0">
        <a:tabLst/>
        <a:defRPr lang="en-US" sz="3200" b="0" i="0" u="none" strike="noStrike">
          <a:ln>
            <a:noFill/>
          </a:ln>
          <a:solidFill>
            <a:srgbClr val="333333"/>
          </a:solidFill>
          <a:latin typeface="Albany" pitchFamily="34"/>
          <a:cs typeface="Arial Unicode M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Rectangle 1"/>
          <p:cNvSpPr/>
          <p:nvPr/>
        </p:nvSpPr>
        <p:spPr>
          <a:xfrm>
            <a:off x="182880" y="1005840"/>
            <a:ext cx="8595360" cy="3200400"/>
          </a:xfrm>
          <a:prstGeom prst="rect">
            <a:avLst/>
          </a:prstGeom>
          <a:solidFill>
            <a:srgbClr val="CFE7F5"/>
          </a:solidFill>
          <a:ln w="0">
            <a:solidFill>
              <a:srgbClr val="80808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rgbClr val="000000"/>
              </a:solidFill>
              <a:latin typeface="Arial" pitchFamily="18"/>
              <a:ea typeface="Microsoft YaHei" pitchFamily="2"/>
              <a:cs typeface="Mangal" pitchFamily="2"/>
            </a:endParaRPr>
          </a:p>
        </p:txBody>
      </p:sp>
      <p:sp>
        <p:nvSpPr>
          <p:cNvPr id="3" name="Title 2"/>
          <p:cNvSpPr txBox="1">
            <a:spLocks noGrp="1"/>
          </p:cNvSpPr>
          <p:nvPr>
            <p:ph type="title" idx="4294967295"/>
          </p:nvPr>
        </p:nvSpPr>
        <p:spPr>
          <a:xfrm>
            <a:off x="406800" y="22320"/>
            <a:ext cx="8280000" cy="1234800"/>
          </a:xfrm>
        </p:spPr>
        <p:txBody>
          <a:bodyPr>
            <a:spAutoFit/>
          </a:bodyPr>
          <a:lstStyle/>
          <a:p>
            <a:pPr marL="109800" lvl="0" indent="-182880"/>
            <a:r>
              <a:rPr lang="en-US" sz="3200"/>
              <a:t>D3-Robot</a:t>
            </a:r>
            <a:br>
              <a:rPr lang="en-US" sz="3200"/>
            </a:br>
            <a:r>
              <a:rPr lang="en-US" sz="2000"/>
              <a:t>Data-Driven Disaster Response Robot</a:t>
            </a:r>
            <a:br>
              <a:rPr lang="en-US" sz="2000"/>
            </a:br>
            <a:r>
              <a:rPr lang="en-US" sz="1200"/>
              <a:t>by</a:t>
            </a:r>
            <a:r>
              <a:rPr lang="en-US" sz="1400"/>
              <a:t> Felix Ekwueme</a:t>
            </a:r>
            <a:r>
              <a:rPr lang="en-US" sz="2000"/>
              <a:t/>
            </a:r>
            <a:br>
              <a:rPr lang="en-US" sz="2000"/>
            </a:br>
            <a:endParaRPr lang="en-US" sz="2000"/>
          </a:p>
        </p:txBody>
      </p:sp>
      <p:sp>
        <p:nvSpPr>
          <p:cNvPr id="4" name="TextBox 3"/>
          <p:cNvSpPr txBox="1"/>
          <p:nvPr/>
        </p:nvSpPr>
        <p:spPr>
          <a:xfrm>
            <a:off x="5127479" y="6972479"/>
            <a:ext cx="2369160" cy="4327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solidFill>
                <a:srgbClr val="000000"/>
              </a:solidFill>
              <a:latin typeface="Arial" pitchFamily="18"/>
              <a:ea typeface="Microsoft YaHei" pitchFamily="2"/>
              <a:cs typeface="Mangal" pitchFamily="2"/>
            </a:endParaRPr>
          </a:p>
        </p:txBody>
      </p:sp>
      <p:sp>
        <p:nvSpPr>
          <p:cNvPr id="5" name="Text Placeholder 4"/>
          <p:cNvSpPr txBox="1">
            <a:spLocks noGrp="1"/>
          </p:cNvSpPr>
          <p:nvPr>
            <p:ph type="body" idx="4294967295"/>
          </p:nvPr>
        </p:nvSpPr>
        <p:spPr>
          <a:xfrm>
            <a:off x="168480" y="4333679"/>
            <a:ext cx="4220639" cy="3144239"/>
          </a:xfrm>
          <a:ln w="36720">
            <a:solidFill>
              <a:srgbClr val="333366"/>
            </a:solidFill>
            <a:prstDash val="solid"/>
          </a:ln>
        </p:spPr>
        <p:txBody>
          <a:bodyPr lIns="18000" tIns="18000" rIns="18000" bIns="18000" anchor="t">
            <a:spAutoFit/>
          </a:bodyPr>
          <a:lstStyle/>
          <a:p>
            <a:pPr lvl="0" algn="ctr">
              <a:spcBef>
                <a:spcPts val="289"/>
              </a:spcBef>
              <a:spcAft>
                <a:spcPts val="720"/>
              </a:spcAft>
            </a:pPr>
            <a:r>
              <a:rPr lang="en-US" sz="2000" b="1" u="sng"/>
              <a:t>Detector</a:t>
            </a:r>
          </a:p>
          <a:p>
            <a:pPr lvl="0">
              <a:spcBef>
                <a:spcPts val="289"/>
              </a:spcBef>
              <a:spcAft>
                <a:spcPts val="431"/>
              </a:spcAft>
              <a:buSzPct val="45000"/>
              <a:buFont typeface="StarSymbol"/>
              <a:buChar char=""/>
            </a:pPr>
            <a:r>
              <a:rPr lang="en-US" sz="1200"/>
              <a:t>Monitors room Temp. &amp; Humidity using DHT11 Sensor.</a:t>
            </a:r>
          </a:p>
          <a:p>
            <a:pPr lvl="0">
              <a:spcBef>
                <a:spcPts val="289"/>
              </a:spcBef>
              <a:spcAft>
                <a:spcPts val="431"/>
              </a:spcAft>
              <a:buSzPct val="45000"/>
              <a:buFont typeface="StarSymbol"/>
              <a:buChar char=""/>
            </a:pPr>
            <a:r>
              <a:rPr lang="en-US" sz="1200"/>
              <a:t>Connected to Bluemix via Arduino Yun Micro-controller.</a:t>
            </a:r>
          </a:p>
          <a:p>
            <a:pPr lvl="0">
              <a:spcBef>
                <a:spcPts val="289"/>
              </a:spcBef>
              <a:spcAft>
                <a:spcPts val="431"/>
              </a:spcAft>
              <a:buSzPct val="45000"/>
              <a:buFont typeface="StarSymbol"/>
              <a:buChar char=""/>
            </a:pPr>
            <a:r>
              <a:rPr lang="en-US" sz="1200"/>
              <a:t>Stores Temp. &amp; humidity reading on IBM Cloudant.</a:t>
            </a:r>
          </a:p>
          <a:p>
            <a:pPr lvl="0">
              <a:spcBef>
                <a:spcPts val="289"/>
              </a:spcBef>
              <a:spcAft>
                <a:spcPts val="720"/>
              </a:spcAft>
            </a:pPr>
            <a:endParaRPr lang="en-US" sz="1200"/>
          </a:p>
          <a:p>
            <a:pPr lvl="0" algn="ctr">
              <a:spcBef>
                <a:spcPts val="289"/>
              </a:spcBef>
              <a:spcAft>
                <a:spcPts val="720"/>
              </a:spcAft>
            </a:pPr>
            <a:endParaRPr lang="en-US" sz="2600" b="1" u="sng"/>
          </a:p>
        </p:txBody>
      </p:sp>
      <p:sp>
        <p:nvSpPr>
          <p:cNvPr id="6" name="Text Placeholder 5"/>
          <p:cNvSpPr txBox="1">
            <a:spLocks noGrp="1"/>
          </p:cNvSpPr>
          <p:nvPr>
            <p:ph type="body" idx="4294967295"/>
          </p:nvPr>
        </p:nvSpPr>
        <p:spPr>
          <a:xfrm>
            <a:off x="4572000" y="4336560"/>
            <a:ext cx="4206240" cy="3161520"/>
          </a:xfrm>
          <a:ln w="36720">
            <a:solidFill>
              <a:srgbClr val="663333"/>
            </a:solidFill>
            <a:prstDash val="solid"/>
          </a:ln>
        </p:spPr>
        <p:txBody>
          <a:bodyPr lIns="18000" tIns="18000" rIns="18000" bIns="18000"/>
          <a:lstStyle/>
          <a:p>
            <a:pPr lvl="0" algn="ctr"/>
            <a:r>
              <a:rPr lang="en-US" sz="2000" b="1" u="sng"/>
              <a:t>Responder</a:t>
            </a:r>
          </a:p>
          <a:p>
            <a:pPr lvl="0"/>
            <a:endParaRPr lang="en-US" sz="2600" i="1" u="sng"/>
          </a:p>
        </p:txBody>
      </p:sp>
      <p:sp>
        <p:nvSpPr>
          <p:cNvPr id="7" name="Text Placeholder 6"/>
          <p:cNvSpPr txBox="1">
            <a:spLocks noGrp="1"/>
          </p:cNvSpPr>
          <p:nvPr>
            <p:ph type="body" idx="4294967295"/>
          </p:nvPr>
        </p:nvSpPr>
        <p:spPr>
          <a:xfrm>
            <a:off x="182880" y="1005840"/>
            <a:ext cx="8595360" cy="3200400"/>
          </a:xfrm>
          <a:ln w="36720">
            <a:solidFill>
              <a:srgbClr val="000000"/>
            </a:solidFill>
            <a:prstDash val="solid"/>
          </a:ln>
        </p:spPr>
        <p:txBody>
          <a:bodyPr lIns="18000" tIns="18000" rIns="18000" bIns="18000"/>
          <a:lstStyle/>
          <a:p>
            <a:pPr lvl="0" algn="ctr"/>
            <a:endParaRPr lang="en-US" b="1" u="sng"/>
          </a:p>
          <a:p>
            <a:pPr lvl="0"/>
            <a:endParaRPr lang="en-US" sz="1800"/>
          </a:p>
        </p:txBody>
      </p:sp>
      <p:sp>
        <p:nvSpPr>
          <p:cNvPr id="8" name="Freeform 7"/>
          <p:cNvSpPr/>
          <p:nvPr/>
        </p:nvSpPr>
        <p:spPr>
          <a:xfrm>
            <a:off x="910799" y="5483520"/>
            <a:ext cx="2308680" cy="805680"/>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666666"/>
          </a:solidFill>
          <a:ln w="0">
            <a:solidFill>
              <a:srgbClr val="808080"/>
            </a:solidFill>
            <a:prstDash val="solid"/>
          </a:ln>
        </p:spPr>
        <p:txBody>
          <a:bodyPr vert="horz" wrap="squar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en-US" sz="1200" b="0" i="0" u="none" strike="noStrike" kern="1200">
                <a:ln>
                  <a:noFill/>
                </a:ln>
                <a:solidFill>
                  <a:srgbClr val="FFFFFF"/>
                </a:solidFill>
                <a:latin typeface="Arial" pitchFamily="18"/>
                <a:ea typeface="Microsoft YaHei" pitchFamily="2"/>
                <a:cs typeface="Mangal" pitchFamily="2"/>
              </a:rPr>
              <a:t>   Temp / </a:t>
            </a:r>
            <a:r>
              <a:rPr lang="en-US" sz="1000" b="0" i="0" u="none" strike="noStrike" kern="1200">
                <a:ln>
                  <a:noFill/>
                </a:ln>
                <a:solidFill>
                  <a:srgbClr val="FFFFFF"/>
                </a:solidFill>
                <a:latin typeface="Arial" pitchFamily="18"/>
                <a:ea typeface="Microsoft YaHei" pitchFamily="2"/>
                <a:cs typeface="Mangal" pitchFamily="2"/>
              </a:rPr>
              <a:t>Humidity</a:t>
            </a:r>
          </a:p>
          <a:p>
            <a:pPr marL="0" marR="0" lvl="0" indent="0" algn="ctr" rtl="0" hangingPunct="0">
              <a:lnSpc>
                <a:spcPct val="100000"/>
              </a:lnSpc>
              <a:spcBef>
                <a:spcPts val="0"/>
              </a:spcBef>
              <a:spcAft>
                <a:spcPts val="0"/>
              </a:spcAft>
              <a:buNone/>
              <a:tabLst/>
            </a:pPr>
            <a:r>
              <a:rPr lang="en-US" sz="1200" b="0" i="0" u="none" strike="noStrike" kern="1200">
                <a:ln>
                  <a:noFill/>
                </a:ln>
                <a:solidFill>
                  <a:srgbClr val="FFFFFF"/>
                </a:solidFill>
                <a:latin typeface="Arial" pitchFamily="18"/>
                <a:ea typeface="Microsoft YaHei" pitchFamily="2"/>
                <a:cs typeface="Mangal" pitchFamily="2"/>
              </a:rPr>
              <a:t>&gt;</a:t>
            </a:r>
          </a:p>
          <a:p>
            <a:pPr marL="0" marR="0" lvl="0" indent="0" algn="ctr" rtl="0" hangingPunct="0">
              <a:lnSpc>
                <a:spcPct val="100000"/>
              </a:lnSpc>
              <a:spcBef>
                <a:spcPts val="0"/>
              </a:spcBef>
              <a:spcAft>
                <a:spcPts val="0"/>
              </a:spcAft>
              <a:buNone/>
              <a:tabLst/>
            </a:pPr>
            <a:r>
              <a:rPr lang="en-US" sz="1200" b="0" i="0" u="none" strike="noStrike" kern="1200">
                <a:ln>
                  <a:noFill/>
                </a:ln>
                <a:solidFill>
                  <a:srgbClr val="FFFFFF"/>
                </a:solidFill>
                <a:latin typeface="Arial" pitchFamily="18"/>
                <a:ea typeface="Microsoft YaHei" pitchFamily="2"/>
                <a:cs typeface="Mangal" pitchFamily="2"/>
              </a:rPr>
              <a:t> </a:t>
            </a:r>
            <a:r>
              <a:rPr lang="en-US" sz="1000" b="0" i="0" u="none" strike="noStrike" kern="1200">
                <a:ln>
                  <a:noFill/>
                </a:ln>
                <a:solidFill>
                  <a:srgbClr val="FFFFFF"/>
                </a:solidFill>
                <a:latin typeface="Arial" pitchFamily="18"/>
                <a:ea typeface="Microsoft YaHei" pitchFamily="2"/>
                <a:cs typeface="Mangal" pitchFamily="2"/>
              </a:rPr>
              <a:t>Threshold</a:t>
            </a:r>
          </a:p>
        </p:txBody>
      </p:sp>
      <p:sp>
        <p:nvSpPr>
          <p:cNvPr id="9" name="Rectangle 8"/>
          <p:cNvSpPr/>
          <p:nvPr/>
        </p:nvSpPr>
        <p:spPr>
          <a:xfrm>
            <a:off x="986400" y="7096320"/>
            <a:ext cx="1939680" cy="310320"/>
          </a:xfrm>
          <a:prstGeom prst="rect">
            <a:avLst/>
          </a:prstGeom>
          <a:solidFill>
            <a:srgbClr val="666666"/>
          </a:solidFill>
          <a:ln w="0">
            <a:solidFill>
              <a:srgbClr val="80808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1100" b="0" i="0" u="none" strike="noStrike" kern="1200">
                <a:ln>
                  <a:noFill/>
                </a:ln>
                <a:solidFill>
                  <a:srgbClr val="FFFFFF"/>
                </a:solidFill>
                <a:latin typeface="Arial" pitchFamily="18"/>
                <a:ea typeface="Microsoft YaHei" pitchFamily="2"/>
                <a:cs typeface="Mangal" pitchFamily="2"/>
              </a:rPr>
              <a:t>Activate</a:t>
            </a:r>
            <a:r>
              <a:rPr lang="en-US" sz="1400" b="1" i="0" u="none" strike="noStrike" kern="1200">
                <a:ln>
                  <a:noFill/>
                </a:ln>
                <a:solidFill>
                  <a:srgbClr val="FFFFFF"/>
                </a:solidFill>
                <a:latin typeface="Arial" pitchFamily="18"/>
                <a:ea typeface="Microsoft YaHei" pitchFamily="2"/>
                <a:cs typeface="Mangal" pitchFamily="2"/>
              </a:rPr>
              <a:t> </a:t>
            </a:r>
            <a:r>
              <a:rPr lang="en-US" sz="1200" b="0" i="0" u="none" strike="noStrike" kern="1200">
                <a:ln>
                  <a:noFill/>
                </a:ln>
                <a:solidFill>
                  <a:srgbClr val="FFFFFF"/>
                </a:solidFill>
                <a:latin typeface="Arial" pitchFamily="18"/>
                <a:ea typeface="Microsoft YaHei" pitchFamily="2"/>
                <a:cs typeface="Mangal" pitchFamily="2"/>
              </a:rPr>
              <a:t>Responder</a:t>
            </a:r>
          </a:p>
        </p:txBody>
      </p:sp>
      <p:sp>
        <p:nvSpPr>
          <p:cNvPr id="10" name="Straight Connector 9"/>
          <p:cNvSpPr/>
          <p:nvPr/>
        </p:nvSpPr>
        <p:spPr>
          <a:xfrm>
            <a:off x="2075039" y="6886440"/>
            <a:ext cx="0" cy="234359"/>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rgbClr val="000000"/>
              </a:solidFill>
              <a:latin typeface="Arial" pitchFamily="18"/>
              <a:ea typeface="Microsoft YaHei" pitchFamily="2"/>
              <a:cs typeface="Mangal" pitchFamily="2"/>
            </a:endParaRPr>
          </a:p>
        </p:txBody>
      </p:sp>
      <p:sp>
        <p:nvSpPr>
          <p:cNvPr id="11" name="Rectangle 10"/>
          <p:cNvSpPr/>
          <p:nvPr/>
        </p:nvSpPr>
        <p:spPr>
          <a:xfrm rot="5368800">
            <a:off x="3101972" y="5997148"/>
            <a:ext cx="1392480" cy="620640"/>
          </a:xfrm>
          <a:prstGeom prst="rect">
            <a:avLst/>
          </a:prstGeom>
          <a:solidFill>
            <a:srgbClr val="FFFFFF"/>
          </a:solidFill>
          <a:ln w="0">
            <a:solidFill>
              <a:srgbClr val="80808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SzPct val="45000"/>
              <a:buFont typeface="StarSymbol"/>
              <a:buChar char="●"/>
              <a:tabLst/>
            </a:pPr>
            <a:r>
              <a:rPr lang="en-US" sz="1200" b="0" i="0" u="none" strike="noStrike" kern="1200">
                <a:ln>
                  <a:noFill/>
                </a:ln>
                <a:solidFill>
                  <a:srgbClr val="000000"/>
                </a:solidFill>
                <a:latin typeface="Arial" pitchFamily="18"/>
                <a:ea typeface="Microsoft YaHei" pitchFamily="2"/>
                <a:cs typeface="Mangal" pitchFamily="2"/>
              </a:rPr>
              <a:t>First Responders</a:t>
            </a:r>
          </a:p>
          <a:p>
            <a:pPr marL="0" marR="0" lvl="0" indent="0" algn="ctr" rtl="0" hangingPunct="0">
              <a:lnSpc>
                <a:spcPct val="100000"/>
              </a:lnSpc>
              <a:spcBef>
                <a:spcPts val="0"/>
              </a:spcBef>
              <a:spcAft>
                <a:spcPts val="0"/>
              </a:spcAft>
              <a:buSzPct val="45000"/>
              <a:buFont typeface="StarSymbol"/>
              <a:buChar char="●"/>
              <a:tabLst/>
            </a:pPr>
            <a:r>
              <a:rPr lang="en-US" sz="1200" b="0" i="0" u="none" strike="noStrike" kern="1200">
                <a:ln>
                  <a:noFill/>
                </a:ln>
                <a:solidFill>
                  <a:srgbClr val="000000"/>
                </a:solidFill>
                <a:latin typeface="Arial" pitchFamily="18"/>
                <a:ea typeface="Microsoft YaHei" pitchFamily="2"/>
                <a:cs typeface="Mangal" pitchFamily="2"/>
              </a:rPr>
              <a:t>Site Security</a:t>
            </a:r>
          </a:p>
        </p:txBody>
      </p:sp>
      <p:cxnSp>
        <p:nvCxnSpPr>
          <p:cNvPr id="12" name="Elbow Connector 11"/>
          <p:cNvCxnSpPr>
            <a:stCxn id="11" idx="1"/>
            <a:endCxn id="14" idx="3"/>
          </p:cNvCxnSpPr>
          <p:nvPr/>
        </p:nvCxnSpPr>
        <p:spPr>
          <a:xfrm rot="16200000" flipH="1" flipV="1">
            <a:off x="2861932" y="5766683"/>
            <a:ext cx="1085388" cy="774535"/>
          </a:xfrm>
          <a:prstGeom prst="bentConnector4">
            <a:avLst>
              <a:gd name="adj1" fmla="val -21062"/>
              <a:gd name="adj2" fmla="val 94538"/>
            </a:avLst>
          </a:prstGeom>
          <a:noFill/>
          <a:ln w="36720">
            <a:solidFill>
              <a:srgbClr val="808080"/>
            </a:solidFill>
            <a:prstDash val="solid"/>
          </a:ln>
        </p:spPr>
      </p:cxnSp>
      <p:sp>
        <p:nvSpPr>
          <p:cNvPr id="13" name="Straight Connector 12"/>
          <p:cNvSpPr/>
          <p:nvPr/>
        </p:nvSpPr>
        <p:spPr>
          <a:xfrm>
            <a:off x="2081160" y="6306840"/>
            <a:ext cx="0" cy="23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rgbClr val="000000"/>
              </a:solidFill>
              <a:latin typeface="Arial" pitchFamily="18"/>
              <a:ea typeface="Microsoft YaHei" pitchFamily="2"/>
              <a:cs typeface="Mangal" pitchFamily="2"/>
            </a:endParaRPr>
          </a:p>
        </p:txBody>
      </p:sp>
      <p:sp>
        <p:nvSpPr>
          <p:cNvPr id="14" name="Rectangle 13"/>
          <p:cNvSpPr/>
          <p:nvPr/>
        </p:nvSpPr>
        <p:spPr>
          <a:xfrm rot="3000">
            <a:off x="1038438" y="6511462"/>
            <a:ext cx="1978920" cy="368640"/>
          </a:xfrm>
          <a:prstGeom prst="rect">
            <a:avLst/>
          </a:prstGeom>
          <a:solidFill>
            <a:srgbClr val="666666"/>
          </a:solidFill>
          <a:ln w="0">
            <a:solidFill>
              <a:srgbClr val="80808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1000" b="0" i="0" u="none" strike="noStrike" kern="1200">
                <a:ln>
                  <a:noFill/>
                </a:ln>
                <a:solidFill>
                  <a:srgbClr val="FFFFFF"/>
                </a:solidFill>
                <a:latin typeface="Arial" pitchFamily="18"/>
                <a:ea typeface="Microsoft YaHei" pitchFamily="2"/>
                <a:cs typeface="Mangal" pitchFamily="2"/>
              </a:rPr>
              <a:t>Send Critical Warning alert</a:t>
            </a:r>
          </a:p>
          <a:p>
            <a:pPr marL="0" marR="0" lvl="0" indent="0" algn="ctr" rtl="0" hangingPunct="0">
              <a:lnSpc>
                <a:spcPct val="100000"/>
              </a:lnSpc>
              <a:spcBef>
                <a:spcPts val="0"/>
              </a:spcBef>
              <a:spcAft>
                <a:spcPts val="0"/>
              </a:spcAft>
              <a:buNone/>
              <a:tabLst/>
            </a:pPr>
            <a:r>
              <a:rPr lang="en-US" sz="1000" b="0" i="0" u="none" strike="noStrike" kern="1200">
                <a:ln>
                  <a:noFill/>
                </a:ln>
                <a:solidFill>
                  <a:srgbClr val="FFFFFF"/>
                </a:solidFill>
                <a:latin typeface="Arial" pitchFamily="18"/>
                <a:ea typeface="Microsoft YaHei" pitchFamily="2"/>
                <a:cs typeface="Mangal" pitchFamily="2"/>
              </a:rPr>
              <a:t>Via SMS and E-mail</a:t>
            </a:r>
          </a:p>
        </p:txBody>
      </p:sp>
      <p:cxnSp>
        <p:nvCxnSpPr>
          <p:cNvPr id="15" name="Elbow Connector 14"/>
          <p:cNvCxnSpPr>
            <a:stCxn id="9" idx="3"/>
            <a:endCxn id="16" idx="1"/>
          </p:cNvCxnSpPr>
          <p:nvPr/>
        </p:nvCxnSpPr>
        <p:spPr>
          <a:xfrm flipV="1">
            <a:off x="2926080" y="6070500"/>
            <a:ext cx="1737360" cy="1180980"/>
          </a:xfrm>
          <a:prstGeom prst="bentConnector3">
            <a:avLst/>
          </a:prstGeom>
          <a:noFill/>
          <a:ln w="36720">
            <a:solidFill>
              <a:srgbClr val="808080"/>
            </a:solidFill>
            <a:prstDash val="solid"/>
          </a:ln>
        </p:spPr>
      </p:cxnSp>
      <p:sp>
        <p:nvSpPr>
          <p:cNvPr id="16" name="Rectangle 15"/>
          <p:cNvSpPr/>
          <p:nvPr/>
        </p:nvSpPr>
        <p:spPr>
          <a:xfrm>
            <a:off x="4663440" y="4714920"/>
            <a:ext cx="4023360" cy="2711160"/>
          </a:xfrm>
          <a:prstGeom prst="rect">
            <a:avLst/>
          </a:prstGeom>
          <a:solidFill>
            <a:srgbClr val="666666"/>
          </a:solidFill>
          <a:ln w="0">
            <a:solidFill>
              <a:srgbClr val="808080"/>
            </a:solidFill>
            <a:prstDash val="solid"/>
          </a:ln>
        </p:spPr>
        <p:txBody>
          <a:bodyPr vert="horz" wrap="none" lIns="90000" tIns="45000" rIns="90000" bIns="45000" anchor="t" anchorCtr="0" compatLnSpc="0"/>
          <a:lstStyle/>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Identify fire location using pre-calculated floor mapping</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Extinguish fire.</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Constantly send temperature alert to First responders.</a:t>
            </a:r>
          </a:p>
          <a:p>
            <a:pPr marL="0" marR="0" lvl="0" indent="18360" algn="l" rtl="0" hangingPunct="0">
              <a:lnSpc>
                <a:spcPct val="100000"/>
              </a:lnSpc>
              <a:spcBef>
                <a:spcPts val="145"/>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Create entry and exit routes for first responders based</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on temperature reading and floor mapping.</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Identify stable temperature</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Create event report based on collected data using IBM</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Embeddable Reporting to analyze number of </a:t>
            </a:r>
            <a:r>
              <a:rPr lang="en-US" sz="1300" b="0" i="0" u="none" strike="noStrike" kern="1200" baseline="0">
                <a:ln>
                  <a:noFill/>
                </a:ln>
                <a:solidFill>
                  <a:srgbClr val="FFFFFF"/>
                </a:solidFill>
                <a:latin typeface="Arial" pitchFamily="34"/>
                <a:ea typeface="Microsoft YaHei" pitchFamily="2"/>
                <a:cs typeface="Mangal" pitchFamily="2"/>
              </a:rPr>
              <a:t>incidents</a:t>
            </a:r>
          </a:p>
          <a:p>
            <a:pPr marL="0" marR="0" lvl="0" indent="18360" algn="l" rtl="0" hangingPunct="0">
              <a:lnSpc>
                <a:spcPct val="100000"/>
              </a:lnSpc>
              <a:spcBef>
                <a:spcPts val="289"/>
              </a:spcBef>
              <a:spcAft>
                <a:spcPts val="0"/>
              </a:spcAft>
              <a:buSzPct val="45000"/>
              <a:buFont typeface="StarSymbol"/>
              <a:buChar char="●"/>
              <a:tabLst/>
            </a:pPr>
            <a:r>
              <a:rPr lang="en-US" sz="1300" b="0" i="0" u="none" strike="noStrike" kern="1200" baseline="0">
                <a:ln>
                  <a:noFill/>
                </a:ln>
                <a:solidFill>
                  <a:srgbClr val="FFFFFF"/>
                </a:solidFill>
                <a:latin typeface="Arial" pitchFamily="18"/>
                <a:ea typeface="Microsoft YaHei" pitchFamily="2"/>
                <a:cs typeface="Mangal" pitchFamily="2"/>
              </a:rPr>
              <a:t>reported and resolutions for each incident.</a:t>
            </a:r>
          </a:p>
        </p:txBody>
      </p:sp>
      <p:sp>
        <p:nvSpPr>
          <p:cNvPr id="20" name="TextBox 19"/>
          <p:cNvSpPr txBox="1"/>
          <p:nvPr/>
        </p:nvSpPr>
        <p:spPr>
          <a:xfrm>
            <a:off x="182880" y="1170432"/>
            <a:ext cx="8595360" cy="2862322"/>
          </a:xfrm>
          <a:prstGeom prst="rect">
            <a:avLst/>
          </a:prstGeom>
          <a:noFill/>
        </p:spPr>
        <p:txBody>
          <a:bodyPr wrap="square" rtlCol="0">
            <a:spAutoFit/>
          </a:bodyPr>
          <a:lstStyle/>
          <a:p>
            <a:pPr lvl="0" hangingPunct="0"/>
            <a:r>
              <a:rPr lang="en-US" sz="1200" dirty="0" smtClean="0">
                <a:solidFill>
                  <a:srgbClr val="000000"/>
                </a:solidFill>
                <a:latin typeface="Arial" panose="020B0604020202020204" pitchFamily="34" charset="0"/>
                <a:ea typeface="Helv" pitchFamily="34"/>
                <a:cs typeface="Arial" panose="020B0604020202020204" pitchFamily="34" charset="0"/>
              </a:rPr>
              <a:t>D3-Robot identifies &amp; eliminates fire hazard in a building facility by monitoring the level of detected signals for temperature, fire, smoke and humidity. The sensors detect and transmits the sensory data to the host computer (</a:t>
            </a:r>
            <a:r>
              <a:rPr lang="en-US" sz="1200" i="1" dirty="0" smtClean="0">
                <a:solidFill>
                  <a:srgbClr val="000000"/>
                </a:solidFill>
                <a:latin typeface="Arial" panose="020B0604020202020204" pitchFamily="34" charset="0"/>
                <a:ea typeface="Helv" pitchFamily="34"/>
                <a:cs typeface="Arial" panose="020B0604020202020204" pitchFamily="34" charset="0"/>
              </a:rPr>
              <a:t>Monitored by first responders </a:t>
            </a:r>
            <a:r>
              <a:rPr lang="en-US" sz="1200" i="1" dirty="0" err="1" smtClean="0">
                <a:solidFill>
                  <a:srgbClr val="000000"/>
                </a:solidFill>
                <a:latin typeface="Arial" panose="020B0604020202020204" pitchFamily="34" charset="0"/>
                <a:ea typeface="Helv" pitchFamily="34"/>
                <a:cs typeface="Arial" panose="020B0604020202020204" pitchFamily="34" charset="0"/>
              </a:rPr>
              <a:t>e.g</a:t>
            </a:r>
            <a:r>
              <a:rPr lang="en-US" sz="1200" i="1" dirty="0" smtClean="0">
                <a:solidFill>
                  <a:srgbClr val="000000"/>
                </a:solidFill>
                <a:latin typeface="Arial" panose="020B0604020202020204" pitchFamily="34" charset="0"/>
                <a:ea typeface="Helv" pitchFamily="34"/>
                <a:cs typeface="Arial" panose="020B0604020202020204" pitchFamily="34" charset="0"/>
              </a:rPr>
              <a:t>: Firefighters</a:t>
            </a:r>
            <a:r>
              <a:rPr lang="en-US" sz="1200" dirty="0" smtClean="0">
                <a:solidFill>
                  <a:srgbClr val="000000"/>
                </a:solidFill>
                <a:latin typeface="Arial" panose="020B0604020202020204" pitchFamily="34" charset="0"/>
                <a:ea typeface="Helv" pitchFamily="34"/>
                <a:cs typeface="Arial" panose="020B0604020202020204" pitchFamily="34" charset="0"/>
              </a:rPr>
              <a:t>). This information is analyzed, and according to the information received from the analysis, it creates escape routes for trapped victims based on confidence level and floor mapping. In addition, it maps entry &amp; exit pathways with lower risk of endangerment for first responders &amp; survivors.</a:t>
            </a:r>
          </a:p>
          <a:p>
            <a:pPr lvl="0" hangingPunct="0"/>
            <a:endParaRPr lang="en-US" sz="1200" b="1" dirty="0" smtClean="0">
              <a:solidFill>
                <a:srgbClr val="000000"/>
              </a:solidFill>
              <a:latin typeface="Arial" panose="020B0604020202020204" pitchFamily="34" charset="0"/>
              <a:ea typeface="Helv" pitchFamily="34"/>
              <a:cs typeface="Arial" panose="020B0604020202020204" pitchFamily="34" charset="0"/>
            </a:endParaRPr>
          </a:p>
          <a:p>
            <a:pPr lvl="0" hangingPunct="0"/>
            <a:r>
              <a:rPr lang="en-US" sz="1200" b="1" dirty="0" smtClean="0">
                <a:solidFill>
                  <a:srgbClr val="000000"/>
                </a:solidFill>
                <a:latin typeface="Arial" panose="020B0604020202020204" pitchFamily="34" charset="0"/>
                <a:ea typeface="Helv" pitchFamily="34"/>
                <a:cs typeface="Arial" panose="020B0604020202020204" pitchFamily="34" charset="0"/>
              </a:rPr>
              <a:t>Hardware</a:t>
            </a:r>
            <a:r>
              <a:rPr lang="en-US" sz="1200" dirty="0" smtClean="0">
                <a:solidFill>
                  <a:srgbClr val="000000"/>
                </a:solidFill>
                <a:latin typeface="Arial" panose="020B0604020202020204" pitchFamily="34" charset="0"/>
                <a:ea typeface="Helv" pitchFamily="34"/>
                <a:cs typeface="Arial" panose="020B0604020202020204" pitchFamily="34" charset="0"/>
              </a:rPr>
              <a:t>:</a:t>
            </a:r>
          </a:p>
          <a:p>
            <a:pPr marL="171450" lvl="0" indent="-171450" hangingPunct="0">
              <a:buSzPct val="45000"/>
              <a:buFont typeface="Wingdings" panose="05000000000000000000" pitchFamily="2" charset="2"/>
              <a:buChar char="v"/>
            </a:pPr>
            <a:r>
              <a:rPr lang="en-US" sz="1200" dirty="0" smtClean="0">
                <a:solidFill>
                  <a:srgbClr val="000000"/>
                </a:solidFill>
                <a:latin typeface="Arial" panose="020B0604020202020204" pitchFamily="34" charset="0"/>
                <a:ea typeface="Helv" pitchFamily="34"/>
                <a:cs typeface="Arial" panose="020B0604020202020204" pitchFamily="34" charset="0"/>
              </a:rPr>
              <a:t>Arduino Micro-controller as its brain.</a:t>
            </a:r>
          </a:p>
          <a:p>
            <a:pPr marL="171450" lvl="0" indent="-171450" hangingPunct="0">
              <a:buSzPct val="45000"/>
              <a:buFont typeface="Wingdings" panose="05000000000000000000" pitchFamily="2" charset="2"/>
              <a:buChar char="v"/>
            </a:pPr>
            <a:r>
              <a:rPr lang="en-US" sz="1200" dirty="0" smtClean="0">
                <a:solidFill>
                  <a:srgbClr val="000000"/>
                </a:solidFill>
                <a:latin typeface="Arial" panose="020B0604020202020204" pitchFamily="34" charset="0"/>
                <a:ea typeface="Helv" pitchFamily="34"/>
                <a:cs typeface="Arial" panose="020B0604020202020204" pitchFamily="34" charset="0"/>
              </a:rPr>
              <a:t>DHT11 Temperature &amp; Humidity Sensor.</a:t>
            </a:r>
          </a:p>
          <a:p>
            <a:pPr lvl="0" hangingPunct="0"/>
            <a:endParaRPr lang="en-US" sz="1200" dirty="0" smtClean="0">
              <a:solidFill>
                <a:srgbClr val="000000"/>
              </a:solidFill>
              <a:latin typeface="Arial" panose="020B0604020202020204" pitchFamily="34" charset="0"/>
              <a:ea typeface="Helv" pitchFamily="34"/>
              <a:cs typeface="Arial" panose="020B0604020202020204" pitchFamily="34" charset="0"/>
            </a:endParaRPr>
          </a:p>
          <a:p>
            <a:pPr lvl="0" hangingPunct="0"/>
            <a:r>
              <a:rPr lang="en-US" sz="1200" b="1" dirty="0" smtClean="0">
                <a:solidFill>
                  <a:srgbClr val="000000"/>
                </a:solidFill>
                <a:latin typeface="Arial" panose="020B0604020202020204" pitchFamily="34" charset="0"/>
                <a:ea typeface="Helv" pitchFamily="34"/>
                <a:cs typeface="Arial" panose="020B0604020202020204" pitchFamily="34" charset="0"/>
              </a:rPr>
              <a:t>API:</a:t>
            </a:r>
          </a:p>
          <a:p>
            <a:pPr marL="208170" lvl="0" indent="-171450" hangingPunct="0">
              <a:buSzPct val="45000"/>
              <a:buFont typeface="Wingdings" panose="05000000000000000000" pitchFamily="2" charset="2"/>
              <a:buChar char="v"/>
            </a:pPr>
            <a:r>
              <a:rPr lang="en-US" sz="1200" b="1" dirty="0" err="1" smtClean="0">
                <a:solidFill>
                  <a:srgbClr val="000000"/>
                </a:solidFill>
                <a:latin typeface="Arial" panose="020B0604020202020204" pitchFamily="34" charset="0"/>
                <a:ea typeface="Helv" pitchFamily="34"/>
                <a:cs typeface="Arial" panose="020B0604020202020204" pitchFamily="34" charset="0"/>
              </a:rPr>
              <a:t>AlchemyAPI</a:t>
            </a:r>
            <a:r>
              <a:rPr lang="en-US" sz="1200" dirty="0" smtClean="0">
                <a:solidFill>
                  <a:srgbClr val="000000"/>
                </a:solidFill>
                <a:latin typeface="Arial" panose="020B0604020202020204" pitchFamily="34" charset="0"/>
                <a:ea typeface="Helv" pitchFamily="34"/>
                <a:cs typeface="Arial" panose="020B0604020202020204" pitchFamily="34" charset="0"/>
              </a:rPr>
              <a:t> to analyze and identify survivors.</a:t>
            </a:r>
          </a:p>
          <a:p>
            <a:pPr marL="208170" lvl="0" indent="-171450" hangingPunct="0">
              <a:buSzPct val="45000"/>
              <a:buFont typeface="Wingdings" panose="05000000000000000000" pitchFamily="2" charset="2"/>
              <a:buChar char="v"/>
            </a:pPr>
            <a:r>
              <a:rPr lang="en-US" sz="1200" b="1" dirty="0" smtClean="0">
                <a:solidFill>
                  <a:srgbClr val="000000"/>
                </a:solidFill>
                <a:latin typeface="Arial" panose="020B0604020202020204" pitchFamily="34" charset="0"/>
                <a:ea typeface="Helv" pitchFamily="34"/>
                <a:cs typeface="Arial" panose="020B0604020202020204" pitchFamily="34" charset="0"/>
              </a:rPr>
              <a:t>Watson Text to Speech</a:t>
            </a:r>
            <a:r>
              <a:rPr lang="en-US" sz="1200" dirty="0" smtClean="0">
                <a:solidFill>
                  <a:srgbClr val="000000"/>
                </a:solidFill>
                <a:latin typeface="Arial" panose="020B0604020202020204" pitchFamily="34" charset="0"/>
                <a:ea typeface="Helv" pitchFamily="34"/>
                <a:cs typeface="Arial" panose="020B0604020202020204" pitchFamily="34" charset="0"/>
              </a:rPr>
              <a:t> to enable trapped victims to communicate with first responders via text . The text is transmitted to first responders via audio devices as speech, enabling them  to identify and rescue victims within a shorter time.</a:t>
            </a:r>
          </a:p>
          <a:p>
            <a:pPr marL="208170" lvl="0" indent="-171450" hangingPunct="0">
              <a:buSzPct val="45000"/>
              <a:buFont typeface="Wingdings" panose="05000000000000000000" pitchFamily="2" charset="2"/>
              <a:buChar char="v"/>
            </a:pPr>
            <a:r>
              <a:rPr lang="en-US" sz="1200" b="1" dirty="0" smtClean="0">
                <a:solidFill>
                  <a:srgbClr val="000000"/>
                </a:solidFill>
                <a:latin typeface="Arial" panose="020B0604020202020204" pitchFamily="34" charset="0"/>
                <a:ea typeface="Helv" pitchFamily="34"/>
                <a:cs typeface="Arial" panose="020B0604020202020204" pitchFamily="34" charset="0"/>
              </a:rPr>
              <a:t>IBM Embeddable Reporting</a:t>
            </a:r>
            <a:r>
              <a:rPr lang="en-US" sz="1200" dirty="0" smtClean="0">
                <a:solidFill>
                  <a:srgbClr val="000000"/>
                </a:solidFill>
                <a:latin typeface="Arial" panose="020B0604020202020204" pitchFamily="34" charset="0"/>
                <a:ea typeface="Helv" pitchFamily="34"/>
                <a:cs typeface="Arial" panose="020B0604020202020204" pitchFamily="34" charset="0"/>
              </a:rPr>
              <a:t> to generate fast report sheet that can be analyzed to confirm the causes of the disaster.</a:t>
            </a:r>
            <a:endParaRPr lang="en-US" sz="1200" dirty="0">
              <a:solidFill>
                <a:srgbClr val="000000"/>
              </a:solidFill>
              <a:latin typeface="Arial" panose="020B0604020202020204" pitchFamily="34" charset="0"/>
              <a:ea typeface="Helv" pitchFamily="34"/>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22" y="122694"/>
            <a:ext cx="9752381" cy="7314286"/>
          </a:xfrm>
          <a:prstGeom prst="rect">
            <a:avLst/>
          </a:prstGeom>
        </p:spPr>
      </p:pic>
    </p:spTree>
    <p:extLst>
      <p:ext uri="{BB962C8B-B14F-4D97-AF65-F5344CB8AC3E}">
        <p14:creationId xmlns:p14="http://schemas.microsoft.com/office/powerpoint/2010/main" val="290150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95735" y="524567"/>
            <a:ext cx="9089154" cy="6510541"/>
            <a:chOff x="495735" y="524567"/>
            <a:chExt cx="9089154" cy="6510541"/>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35" y="524567"/>
              <a:ext cx="9089154" cy="65105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965" y="2943606"/>
              <a:ext cx="1466131" cy="1466131"/>
            </a:xfrm>
            <a:prstGeom prst="rect">
              <a:avLst/>
            </a:prstGeom>
          </p:spPr>
        </p:pic>
        <p:sp>
          <p:nvSpPr>
            <p:cNvPr id="6" name="TextBox 5"/>
            <p:cNvSpPr txBox="1"/>
            <p:nvPr/>
          </p:nvSpPr>
          <p:spPr>
            <a:xfrm>
              <a:off x="1889761" y="3364992"/>
              <a:ext cx="3547872" cy="923330"/>
            </a:xfrm>
            <a:prstGeom prst="rect">
              <a:avLst/>
            </a:prstGeom>
            <a:noFill/>
          </p:spPr>
          <p:txBody>
            <a:bodyPr wrap="square" rtlCol="0">
              <a:spAutoFit/>
            </a:bodyPr>
            <a:lstStyle/>
            <a:p>
              <a:r>
                <a:rPr lang="en-US" sz="5400" b="1" dirty="0" smtClean="0"/>
                <a:t>Entry &amp; Exit</a:t>
              </a:r>
              <a:endParaRPr lang="en-US" sz="5400" b="1" dirty="0"/>
            </a:p>
          </p:txBody>
        </p:sp>
        <p:sp>
          <p:nvSpPr>
            <p:cNvPr id="7" name="TextBox 6"/>
            <p:cNvSpPr txBox="1"/>
            <p:nvPr/>
          </p:nvSpPr>
          <p:spPr>
            <a:xfrm rot="2564605">
              <a:off x="4123527" y="2199610"/>
              <a:ext cx="3253729" cy="769441"/>
            </a:xfrm>
            <a:prstGeom prst="rect">
              <a:avLst/>
            </a:prstGeom>
            <a:noFill/>
          </p:spPr>
          <p:txBody>
            <a:bodyPr wrap="square" rtlCol="0">
              <a:spAutoFit/>
            </a:bodyPr>
            <a:lstStyle/>
            <a:p>
              <a:r>
                <a:rPr lang="en-US" sz="4400" b="1" dirty="0" smtClean="0"/>
                <a:t>Do Not Enter</a:t>
              </a:r>
              <a:endParaRPr lang="en-US" sz="4400" b="1"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1169" y="740651"/>
              <a:ext cx="1315119" cy="131511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2945" y="5047488"/>
              <a:ext cx="1203119" cy="120311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8752" y="2282630"/>
              <a:ext cx="1203119" cy="120311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6278" y="1253737"/>
              <a:ext cx="1064069" cy="1064069"/>
            </a:xfrm>
            <a:prstGeom prst="rect">
              <a:avLst/>
            </a:prstGeom>
          </p:spPr>
        </p:pic>
        <p:sp>
          <p:nvSpPr>
            <p:cNvPr id="12" name="TextBox 11"/>
            <p:cNvSpPr txBox="1"/>
            <p:nvPr/>
          </p:nvSpPr>
          <p:spPr>
            <a:xfrm rot="2564605">
              <a:off x="6047458" y="5113044"/>
              <a:ext cx="3253729" cy="769441"/>
            </a:xfrm>
            <a:prstGeom prst="rect">
              <a:avLst/>
            </a:prstGeom>
            <a:noFill/>
          </p:spPr>
          <p:txBody>
            <a:bodyPr wrap="square" rtlCol="0">
              <a:spAutoFit/>
            </a:bodyPr>
            <a:lstStyle/>
            <a:p>
              <a:endParaRPr lang="en-US" sz="4400" b="1" dirty="0"/>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355491">
              <a:off x="8029880" y="3528526"/>
              <a:ext cx="667342" cy="863789"/>
            </a:xfrm>
            <a:prstGeom prst="rect">
              <a:avLst/>
            </a:prstGeom>
          </p:spPr>
        </p:pic>
      </p:grpSp>
    </p:spTree>
    <p:extLst>
      <p:ext uri="{BB962C8B-B14F-4D97-AF65-F5344CB8AC3E}">
        <p14:creationId xmlns:p14="http://schemas.microsoft.com/office/powerpoint/2010/main" val="3249400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lyt-roundedrec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../../../../Program%20Files%20(x86)/OpenOffice%204/share/template/en-US/presnt/prs-novelty.otp</Template>
  <TotalTime>1266</TotalTime>
  <Words>299</Words>
  <Application>Microsoft Office PowerPoint</Application>
  <PresentationFormat>Custom</PresentationFormat>
  <Paragraphs>35</Paragraphs>
  <Slides>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vt:i4>
      </vt:variant>
    </vt:vector>
  </HeadingPairs>
  <TitlesOfParts>
    <vt:vector size="15" baseType="lpstr">
      <vt:lpstr>Arial Unicode MS</vt:lpstr>
      <vt:lpstr>Microsoft YaHei</vt:lpstr>
      <vt:lpstr>Albany</vt:lpstr>
      <vt:lpstr>Arial</vt:lpstr>
      <vt:lpstr>Calibri</vt:lpstr>
      <vt:lpstr>Helv</vt:lpstr>
      <vt:lpstr>HG Mincho Light J</vt:lpstr>
      <vt:lpstr>Mangal</vt:lpstr>
      <vt:lpstr>StarSymbol</vt:lpstr>
      <vt:lpstr>Thorndale</vt:lpstr>
      <vt:lpstr>Wingdings</vt:lpstr>
      <vt:lpstr>lyt-roundedrect</vt:lpstr>
      <vt:lpstr>D3-Robot Data-Driven Disaster Response Robot by Felix Ekwueme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New Product</dc:title>
  <dc:creator>Felix Ekwueme</dc:creator>
  <dc:description>General introduction of a new product taking customer wishes into account</dc:description>
  <cp:lastModifiedBy>ADMINIBM</cp:lastModifiedBy>
  <cp:revision>32</cp:revision>
  <dcterms:created xsi:type="dcterms:W3CDTF">2015-07-09T11:40:13Z</dcterms:created>
  <dcterms:modified xsi:type="dcterms:W3CDTF">2015-08-11T16:31:57Z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y fmtid="{D5CDD505-2E9C-101B-9397-08002B2CF9AE}" pid="6" name="_MarkAsFinal">
    <vt:bool>true</vt:bool>
  </property>
</Properties>
</file>