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media/image1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6858000" cy="9144000"/>
  <p:embeddedFontLst>
    <p:embeddedFont>
      <p:font typeface="Wingdings 3" panose="05040102010807070707" charset="2"/>
      <p:regular r:id="rId17"/>
    </p:embeddedFont>
    <p:embeddedFont>
      <p:font typeface="Times New Roman Bold" panose="02030802070405020303"/>
      <p:bold r:id="rId18"/>
    </p:embeddedFont>
    <p:embeddedFont>
      <p:font typeface="Times New Roman Ultra-Bold" panose="02030902070405020303"/>
      <p:bold r:id="rId19"/>
    </p:embeddedFont>
    <p:embeddedFont>
      <p:font typeface="Times New Roman Bold" panose="02030802070405020303" pitchFamily="18" charset="0"/>
      <p:bold r:id="rId20"/>
    </p:embeddedFont>
    <p:embeddedFont>
      <p:font typeface="Century Gothic" panose="020B0502020202020204"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51" d="100"/>
          <a:sy n="51" d="100"/>
        </p:scale>
        <p:origin x="8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8300" dirty="0"/>
              <a:t>“</a:t>
            </a:r>
            <a:endParaRPr lang="en-US" sz="18300" dirty="0"/>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8300" dirty="0"/>
              <a:t>”</a:t>
            </a:r>
            <a:endParaRPr lang="en-US" sz="183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4004528"/>
            <a:ext cx="6055518" cy="6282473"/>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11999119" y="1"/>
            <a:ext cx="2405081" cy="1712111"/>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5pPr>
      <a:lvl6pPr marL="37592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panose="05040102010807070707"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19.svg"/><Relationship Id="rId2" Type="http://schemas.openxmlformats.org/officeDocument/2006/relationships/image" Target="../media/image18.jpeg"/><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9222" b="-9222"/>
            </a:stretch>
          </a:blipFill>
        </p:spPr>
        <p:txBody>
          <a:bodyPr/>
          <a:lstStyle/>
          <a:p>
            <a:endParaRPr lang="en-IN"/>
          </a:p>
        </p:txBody>
      </p:sp>
      <p:grpSp>
        <p:nvGrpSpPr>
          <p:cNvPr id="3" name="Group 3"/>
          <p:cNvGrpSpPr>
            <a:grpSpLocks noChangeAspect="1"/>
          </p:cNvGrpSpPr>
          <p:nvPr/>
        </p:nvGrpSpPr>
        <p:grpSpPr>
          <a:xfrm>
            <a:off x="12594612" y="589265"/>
            <a:ext cx="4270557" cy="4270557"/>
            <a:chOff x="0" y="0"/>
            <a:chExt cx="6350000" cy="6350000"/>
          </a:xfrm>
        </p:grpSpPr>
        <p:sp>
          <p:nvSpPr>
            <p:cNvPr id="4" name="Freeform 4"/>
            <p:cNvSpPr/>
            <p:nvPr/>
          </p:nvSpPr>
          <p:spPr>
            <a:xfrm>
              <a:off x="0" y="0"/>
              <a:ext cx="6351270" cy="6350000"/>
            </a:xfrm>
            <a:custGeom>
              <a:avLst/>
              <a:gdLst/>
              <a:ahLst/>
              <a:cxnLst/>
              <a:rect l="l" t="t" r="r" b="b"/>
              <a:pathLst>
                <a:path w="6351270" h="635000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2"/>
              <a:stretch>
                <a:fillRect l="-33568" t="-53035" r="-28903" b="-72535"/>
              </a:stretch>
            </a:blipFill>
          </p:spPr>
          <p:txBody>
            <a:bodyPr/>
            <a:lstStyle/>
            <a:p>
              <a:endParaRPr lang="en-IN"/>
            </a:p>
          </p:txBody>
        </p:sp>
      </p:grpSp>
      <p:sp>
        <p:nvSpPr>
          <p:cNvPr id="5" name="TextBox 5"/>
          <p:cNvSpPr txBox="1"/>
          <p:nvPr/>
        </p:nvSpPr>
        <p:spPr>
          <a:xfrm>
            <a:off x="1028700" y="5000625"/>
            <a:ext cx="15392330" cy="4957307"/>
          </a:xfrm>
          <a:prstGeom prst="rect">
            <a:avLst/>
          </a:prstGeom>
        </p:spPr>
        <p:txBody>
          <a:bodyPr lIns="0" tIns="0" rIns="0" bIns="0" rtlCol="0" anchor="t">
            <a:spAutoFit/>
          </a:bodyPr>
          <a:lstStyle/>
          <a:p>
            <a:pPr algn="just">
              <a:lnSpc>
                <a:spcPts val="4825"/>
              </a:lnSpc>
            </a:pPr>
            <a:r>
              <a:rPr lang="en-US" sz="3445" dirty="0">
                <a:solidFill>
                  <a:srgbClr val="FFFFFF"/>
                </a:solidFill>
                <a:latin typeface="Times New Roman Bold" panose="02030802070405020303"/>
              </a:rPr>
              <a:t>Name : NAKKA. NAVEEN REDDY. </a:t>
            </a:r>
            <a:endParaRPr lang="en-US" sz="3445" dirty="0">
              <a:solidFill>
                <a:srgbClr val="FFFFFF"/>
              </a:solidFill>
              <a:latin typeface="Times New Roman Bold" panose="02030802070405020303"/>
            </a:endParaRPr>
          </a:p>
          <a:p>
            <a:pPr algn="just">
              <a:lnSpc>
                <a:spcPts val="4825"/>
              </a:lnSpc>
            </a:pPr>
            <a:r>
              <a:rPr lang="en-US" sz="3445" dirty="0">
                <a:solidFill>
                  <a:srgbClr val="FFFFFF"/>
                </a:solidFill>
                <a:latin typeface="Times New Roman Bold" panose="02030802070405020303"/>
              </a:rPr>
              <a:t>SKILLBUILD Email I’d : naveencherry257@gmail.com </a:t>
            </a:r>
            <a:endParaRPr lang="en-US" sz="3445" dirty="0">
              <a:solidFill>
                <a:srgbClr val="FFFFFF"/>
              </a:solidFill>
              <a:latin typeface="Times New Roman Bold" panose="02030802070405020303"/>
            </a:endParaRPr>
          </a:p>
          <a:p>
            <a:pPr algn="just">
              <a:lnSpc>
                <a:spcPts val="4825"/>
              </a:lnSpc>
            </a:pPr>
            <a:r>
              <a:rPr lang="en-US" sz="3445" dirty="0">
                <a:solidFill>
                  <a:srgbClr val="FFFFFF"/>
                </a:solidFill>
                <a:latin typeface="Times New Roman Bold" panose="02030802070405020303"/>
              </a:rPr>
              <a:t>College Name : AVANTHI INSTITUTE OF ENGINEERING AND TECHNOLOGY. </a:t>
            </a:r>
            <a:endParaRPr lang="en-US" sz="3445" dirty="0">
              <a:solidFill>
                <a:srgbClr val="FFFFFF"/>
              </a:solidFill>
              <a:latin typeface="Times New Roman Bold" panose="02030802070405020303"/>
            </a:endParaRPr>
          </a:p>
          <a:p>
            <a:pPr algn="just">
              <a:lnSpc>
                <a:spcPts val="4825"/>
              </a:lnSpc>
            </a:pPr>
            <a:r>
              <a:rPr lang="en-US" sz="3445" dirty="0">
                <a:solidFill>
                  <a:srgbClr val="FFFFFF"/>
                </a:solidFill>
                <a:latin typeface="Times New Roman Bold" panose="02030802070405020303"/>
              </a:rPr>
              <a:t>COLLEGE STATE : ANDHRA PRADESH</a:t>
            </a:r>
            <a:endParaRPr lang="en-US" sz="3445" dirty="0">
              <a:solidFill>
                <a:srgbClr val="FFFFFF"/>
              </a:solidFill>
              <a:latin typeface="Times New Roman Bold" panose="02030802070405020303"/>
            </a:endParaRPr>
          </a:p>
          <a:p>
            <a:pPr algn="just">
              <a:lnSpc>
                <a:spcPts val="4825"/>
              </a:lnSpc>
            </a:pPr>
            <a:r>
              <a:rPr lang="en-US" sz="3445" dirty="0">
                <a:solidFill>
                  <a:srgbClr val="FFFFFF"/>
                </a:solidFill>
                <a:latin typeface="Times New Roman Bold" panose="02030802070405020303"/>
              </a:rPr>
              <a:t>Internship Domain </a:t>
            </a:r>
            <a:r>
              <a:rPr lang="en-US" sz="3445">
                <a:solidFill>
                  <a:srgbClr val="FFFFFF"/>
                </a:solidFill>
                <a:latin typeface="Times New Roman Bold" panose="02030802070405020303"/>
              </a:rPr>
              <a:t>: CYBERSECURITY </a:t>
            </a:r>
            <a:endParaRPr lang="en-US" sz="3445" dirty="0">
              <a:solidFill>
                <a:srgbClr val="FFFFFF"/>
              </a:solidFill>
              <a:latin typeface="Times New Roman Bold" panose="02030802070405020303"/>
            </a:endParaRPr>
          </a:p>
          <a:p>
            <a:pPr algn="just">
              <a:lnSpc>
                <a:spcPts val="4825"/>
              </a:lnSpc>
            </a:pPr>
            <a:r>
              <a:rPr lang="en-US" sz="3445" dirty="0">
                <a:solidFill>
                  <a:srgbClr val="FFFFFF"/>
                </a:solidFill>
                <a:latin typeface="Times New Roman Bold" panose="02030802070405020303"/>
              </a:rPr>
              <a:t>Internship start &amp; end date : 16</a:t>
            </a:r>
            <a:r>
              <a:rPr lang="en-US" sz="3445" baseline="30000" dirty="0">
                <a:solidFill>
                  <a:srgbClr val="FFFFFF"/>
                </a:solidFill>
                <a:latin typeface="Times New Roman Bold" panose="02030802070405020303"/>
              </a:rPr>
              <a:t>th</a:t>
            </a:r>
            <a:r>
              <a:rPr lang="en-US" sz="3445" dirty="0">
                <a:solidFill>
                  <a:srgbClr val="FFFFFF"/>
                </a:solidFill>
                <a:latin typeface="Times New Roman Bold" panose="02030802070405020303"/>
              </a:rPr>
              <a:t> May,2024 – 25</a:t>
            </a:r>
            <a:r>
              <a:rPr lang="en-US" sz="3445" baseline="30000" dirty="0">
                <a:solidFill>
                  <a:srgbClr val="FFFFFF"/>
                </a:solidFill>
                <a:latin typeface="Times New Roman Bold" panose="02030802070405020303"/>
              </a:rPr>
              <a:t>th</a:t>
            </a:r>
            <a:r>
              <a:rPr lang="en-US" sz="3445" dirty="0">
                <a:solidFill>
                  <a:srgbClr val="FFFFFF"/>
                </a:solidFill>
                <a:latin typeface="Times New Roman Bold" panose="02030802070405020303"/>
              </a:rPr>
              <a:t> June, 2024. </a:t>
            </a:r>
            <a:endParaRPr lang="en-US" sz="3445" dirty="0">
              <a:solidFill>
                <a:srgbClr val="FFFFFF"/>
              </a:solidFill>
              <a:latin typeface="Times New Roman Bold" panose="02030802070405020303"/>
            </a:endParaRPr>
          </a:p>
          <a:p>
            <a:pPr algn="just">
              <a:lnSpc>
                <a:spcPts val="4825"/>
              </a:lnSpc>
            </a:pPr>
            <a:endParaRPr lang="en-US" sz="3445" dirty="0">
              <a:solidFill>
                <a:srgbClr val="FFFFFF"/>
              </a:solidFill>
              <a:latin typeface="Times New Roman Bold" panose="02030802070405020303"/>
            </a:endParaRPr>
          </a:p>
        </p:txBody>
      </p:sp>
      <p:sp>
        <p:nvSpPr>
          <p:cNvPr id="6" name="TextBox 6"/>
          <p:cNvSpPr txBox="1"/>
          <p:nvPr/>
        </p:nvSpPr>
        <p:spPr>
          <a:xfrm>
            <a:off x="1028700" y="665465"/>
            <a:ext cx="7294735" cy="3027008"/>
          </a:xfrm>
          <a:prstGeom prst="rect">
            <a:avLst/>
          </a:prstGeom>
        </p:spPr>
        <p:txBody>
          <a:bodyPr lIns="0" tIns="0" rIns="0" bIns="0" rtlCol="0" anchor="t">
            <a:spAutoFit/>
          </a:bodyPr>
          <a:lstStyle/>
          <a:p>
            <a:pPr>
              <a:lnSpc>
                <a:spcPts val="11870"/>
              </a:lnSpc>
            </a:pPr>
            <a:r>
              <a:rPr lang="en-US" sz="10505" u="sng">
                <a:solidFill>
                  <a:srgbClr val="FFFFFF"/>
                </a:solidFill>
                <a:latin typeface="Open Sauce Heavy" panose="00000A00000000000000"/>
              </a:rPr>
              <a:t>Student Details </a:t>
            </a:r>
            <a:endParaRPr lang="en-US" sz="10505" u="sng">
              <a:solidFill>
                <a:srgbClr val="FFFFFF"/>
              </a:solidFill>
              <a:latin typeface="Open Sauce Heavy" panose="00000A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3103"/>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13456" t="-50321" r="-13456"/>
            </a:stretch>
          </a:blipFill>
        </p:spPr>
        <p:txBody>
          <a:bodyPr/>
          <a:lstStyle/>
          <a:p>
            <a:endParaRPr lang="en-IN"/>
          </a:p>
        </p:txBody>
      </p:sp>
      <p:sp>
        <p:nvSpPr>
          <p:cNvPr id="3" name="Freeform 3"/>
          <p:cNvSpPr/>
          <p:nvPr/>
        </p:nvSpPr>
        <p:spPr>
          <a:xfrm>
            <a:off x="1604999" y="4482934"/>
            <a:ext cx="1193974" cy="1321133"/>
          </a:xfrm>
          <a:custGeom>
            <a:avLst/>
            <a:gdLst/>
            <a:ahLst/>
            <a:cxnLst/>
            <a:rect l="l" t="t" r="r" b="b"/>
            <a:pathLst>
              <a:path w="1193974" h="1321133">
                <a:moveTo>
                  <a:pt x="0" y="0"/>
                </a:moveTo>
                <a:lnTo>
                  <a:pt x="1193974" y="0"/>
                </a:lnTo>
                <a:lnTo>
                  <a:pt x="1193974" y="1321132"/>
                </a:lnTo>
                <a:lnTo>
                  <a:pt x="0" y="13211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8937953" y="5143500"/>
            <a:ext cx="1562800" cy="1562800"/>
          </a:xfrm>
          <a:custGeom>
            <a:avLst/>
            <a:gdLst/>
            <a:ahLst/>
            <a:cxnLst/>
            <a:rect l="l" t="t" r="r" b="b"/>
            <a:pathLst>
              <a:path w="1562800" h="1562800">
                <a:moveTo>
                  <a:pt x="0" y="0"/>
                </a:moveTo>
                <a:lnTo>
                  <a:pt x="1562801" y="0"/>
                </a:lnTo>
                <a:lnTo>
                  <a:pt x="1562801" y="1562800"/>
                </a:lnTo>
                <a:lnTo>
                  <a:pt x="0" y="1562800"/>
                </a:lnTo>
                <a:lnTo>
                  <a:pt x="0" y="0"/>
                </a:lnTo>
                <a:close/>
              </a:path>
            </a:pathLst>
          </a:custGeom>
          <a:blipFill>
            <a:blip r:embed="rId4"/>
            <a:stretch>
              <a:fillRect/>
            </a:stretch>
          </a:blipFill>
        </p:spPr>
        <p:txBody>
          <a:bodyPr/>
          <a:lstStyle/>
          <a:p>
            <a:endParaRPr lang="en-IN"/>
          </a:p>
        </p:txBody>
      </p:sp>
      <p:sp>
        <p:nvSpPr>
          <p:cNvPr id="5" name="TextBox 5"/>
          <p:cNvSpPr txBox="1"/>
          <p:nvPr/>
        </p:nvSpPr>
        <p:spPr>
          <a:xfrm>
            <a:off x="741301" y="539495"/>
            <a:ext cx="8978053" cy="1035561"/>
          </a:xfrm>
          <a:prstGeom prst="rect">
            <a:avLst/>
          </a:prstGeom>
        </p:spPr>
        <p:txBody>
          <a:bodyPr lIns="0" tIns="0" rIns="0" bIns="0" rtlCol="0" anchor="t">
            <a:spAutoFit/>
          </a:bodyPr>
          <a:lstStyle/>
          <a:p>
            <a:pPr>
              <a:lnSpc>
                <a:spcPts val="8140"/>
              </a:lnSpc>
            </a:pPr>
            <a:r>
              <a:rPr lang="en-US" sz="7205" u="sng">
                <a:solidFill>
                  <a:srgbClr val="FFFFFF"/>
                </a:solidFill>
                <a:ea typeface="Open Sauce Heavy" panose="00000A00000000000000"/>
              </a:rPr>
              <a:t>﻿Link Of My Project </a:t>
            </a:r>
            <a:endParaRPr lang="en-US" sz="7205" u="sng">
              <a:solidFill>
                <a:srgbClr val="FFFFFF"/>
              </a:solidFill>
              <a:ea typeface="Open Sauce Heavy" panose="00000A00000000000000"/>
            </a:endParaRPr>
          </a:p>
        </p:txBody>
      </p:sp>
      <p:sp>
        <p:nvSpPr>
          <p:cNvPr id="6" name="TextBox 6"/>
          <p:cNvSpPr txBox="1"/>
          <p:nvPr/>
        </p:nvSpPr>
        <p:spPr>
          <a:xfrm>
            <a:off x="3566769" y="4880339"/>
            <a:ext cx="11609132" cy="923330"/>
          </a:xfrm>
          <a:prstGeom prst="rect">
            <a:avLst/>
          </a:prstGeom>
        </p:spPr>
        <p:txBody>
          <a:bodyPr lIns="0" tIns="0" rIns="0" bIns="0" rtlCol="0" anchor="t">
            <a:spAutoFit/>
          </a:bodyPr>
          <a:lstStyle/>
          <a:p>
            <a:pPr>
              <a:lnSpc>
                <a:spcPts val="3615"/>
              </a:lnSpc>
            </a:pPr>
            <a:r>
              <a:rPr lang="en-US" sz="3200" u="sng" dirty="0">
                <a:solidFill>
                  <a:srgbClr val="FFFFFF"/>
                </a:solidFill>
                <a:latin typeface="Open Sauce Heavy" panose="00000A00000000000000"/>
              </a:rPr>
              <a:t>https://github.com/FelixFelicis468-014/Naveen-IBM-Project.git</a:t>
            </a:r>
            <a:endParaRPr lang="en-US" sz="3200" u="sng" dirty="0">
              <a:solidFill>
                <a:srgbClr val="FFFFFF"/>
              </a:solidFill>
              <a:latin typeface="Open Sauce Heavy" panose="00000A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9222" b="-9222"/>
            </a:stretch>
          </a:blipFill>
        </p:spPr>
        <p:txBody>
          <a:bodyPr/>
          <a:lstStyle/>
          <a:p>
            <a:endParaRPr lang="en-IN"/>
          </a:p>
        </p:txBody>
      </p:sp>
      <p:sp>
        <p:nvSpPr>
          <p:cNvPr id="3" name="TextBox 3"/>
          <p:cNvSpPr txBox="1"/>
          <p:nvPr/>
        </p:nvSpPr>
        <p:spPr>
          <a:xfrm>
            <a:off x="4922930" y="3703072"/>
            <a:ext cx="8442140" cy="1452216"/>
          </a:xfrm>
          <a:prstGeom prst="rect">
            <a:avLst/>
          </a:prstGeom>
        </p:spPr>
        <p:txBody>
          <a:bodyPr lIns="0" tIns="0" rIns="0" bIns="0" rtlCol="0" anchor="t">
            <a:spAutoFit/>
          </a:bodyPr>
          <a:lstStyle/>
          <a:p>
            <a:pPr algn="ctr">
              <a:lnSpc>
                <a:spcPts val="11315"/>
              </a:lnSpc>
            </a:pPr>
            <a:r>
              <a:rPr lang="en-US" sz="10015">
                <a:solidFill>
                  <a:srgbClr val="FFFFFF"/>
                </a:solidFill>
                <a:latin typeface="Open Sauce Heavy" panose="00000A00000000000000"/>
              </a:rPr>
              <a:t>Thank You!</a:t>
            </a:r>
            <a:endParaRPr lang="en-US" sz="10015">
              <a:solidFill>
                <a:srgbClr val="FFFFFF"/>
              </a:solidFill>
              <a:latin typeface="Open Sauce Heavy" panose="00000A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13456" t="-50321" r="-13456"/>
            </a:stretch>
          </a:blipFill>
        </p:spPr>
        <p:txBody>
          <a:bodyPr/>
          <a:lstStyle/>
          <a:p>
            <a:endParaRPr lang="en-IN"/>
          </a:p>
        </p:txBody>
      </p:sp>
      <p:sp>
        <p:nvSpPr>
          <p:cNvPr id="3" name="TextBox 3"/>
          <p:cNvSpPr txBox="1"/>
          <p:nvPr/>
        </p:nvSpPr>
        <p:spPr>
          <a:xfrm>
            <a:off x="411720" y="602973"/>
            <a:ext cx="16230600" cy="1282402"/>
          </a:xfrm>
          <a:prstGeom prst="rect">
            <a:avLst/>
          </a:prstGeom>
        </p:spPr>
        <p:txBody>
          <a:bodyPr lIns="0" tIns="0" rIns="0" bIns="0" rtlCol="0" anchor="t">
            <a:spAutoFit/>
          </a:bodyPr>
          <a:lstStyle/>
          <a:p>
            <a:pPr>
              <a:lnSpc>
                <a:spcPts val="4970"/>
              </a:lnSpc>
            </a:pPr>
            <a:r>
              <a:rPr lang="en-US" sz="4400" u="sng" dirty="0">
                <a:solidFill>
                  <a:srgbClr val="FFFFFF"/>
                </a:solidFill>
                <a:latin typeface="Times New Roman Ultra-Bold" panose="02030902070405020303"/>
              </a:rPr>
              <a:t>Project On Customer Keylogger Text Commands </a:t>
            </a:r>
            <a:endParaRPr lang="en-US" sz="4400" u="sng" dirty="0">
              <a:solidFill>
                <a:srgbClr val="FFFFFF"/>
              </a:solidFill>
              <a:latin typeface="Times New Roman Ultra-Bold" panose="02030902070405020303"/>
            </a:endParaRPr>
          </a:p>
          <a:p>
            <a:pPr>
              <a:lnSpc>
                <a:spcPts val="4970"/>
              </a:lnSpc>
            </a:pPr>
            <a:r>
              <a:rPr lang="en-US" sz="4400" u="sng" dirty="0">
                <a:solidFill>
                  <a:srgbClr val="FFFFFF"/>
                </a:solidFill>
                <a:ea typeface="Times New Roman Ultra-Bold" panose="02030902070405020303"/>
              </a:rPr>
              <a:t> </a:t>
            </a:r>
            <a:endParaRPr lang="en-US" sz="4400" u="sng" dirty="0">
              <a:solidFill>
                <a:srgbClr val="FFFFFF"/>
              </a:solidFill>
              <a:ea typeface="Times New Roman Ultra-Bold" panose="02030902070405020303"/>
            </a:endParaRPr>
          </a:p>
        </p:txBody>
      </p:sp>
      <p:sp>
        <p:nvSpPr>
          <p:cNvPr id="4" name="TextBox 4"/>
          <p:cNvSpPr txBox="1"/>
          <p:nvPr/>
        </p:nvSpPr>
        <p:spPr>
          <a:xfrm>
            <a:off x="411720" y="3130103"/>
            <a:ext cx="17238511" cy="5832302"/>
          </a:xfrm>
          <a:prstGeom prst="rect">
            <a:avLst/>
          </a:prstGeom>
        </p:spPr>
        <p:txBody>
          <a:bodyPr lIns="0" tIns="0" rIns="0" bIns="0" rtlCol="0" anchor="t">
            <a:spAutoFit/>
          </a:bodyPr>
          <a:lstStyle/>
          <a:p>
            <a:pPr algn="just">
              <a:lnSpc>
                <a:spcPts val="5105"/>
              </a:lnSpc>
            </a:pPr>
            <a:r>
              <a:rPr lang="en-US" sz="3645" dirty="0">
                <a:solidFill>
                  <a:srgbClr val="FFFFFF"/>
                </a:solidFill>
                <a:latin typeface="Times New Roman Bold" panose="02030802070405020303" pitchFamily="18" charset="0"/>
                <a:cs typeface="Times New Roman Bold" panose="02030802070405020303" pitchFamily="18" charset="0"/>
              </a:rPr>
              <a:t>The aim of this project is to analyze the user on any operating system and determine their moments.</a:t>
            </a:r>
            <a:r>
              <a:rPr lang="en-US" sz="4000" dirty="0">
                <a:latin typeface="Times New Roman Bold" panose="02030802070405020303" pitchFamily="18" charset="0"/>
                <a:cs typeface="Times New Roman Bold" panose="02030802070405020303" pitchFamily="18" charset="0"/>
              </a:rPr>
              <a:t> Keyloggers pose a significant security threat, as they can capture every keystroke typed on a device, including sensitive information.</a:t>
            </a:r>
            <a:endParaRPr lang="en-US" sz="4000" dirty="0">
              <a:latin typeface="Times New Roman Bold" panose="02030802070405020303" pitchFamily="18" charset="0"/>
              <a:cs typeface="Times New Roman Bold" panose="02030802070405020303" pitchFamily="18" charset="0"/>
            </a:endParaRPr>
          </a:p>
          <a:p>
            <a:pPr algn="just">
              <a:lnSpc>
                <a:spcPts val="5105"/>
              </a:lnSpc>
            </a:pPr>
            <a:r>
              <a:rPr lang="en-US" sz="4000" dirty="0">
                <a:latin typeface="Times New Roman Bold" panose="02030802070405020303" pitchFamily="18" charset="0"/>
                <a:cs typeface="Times New Roman Bold" panose="02030802070405020303" pitchFamily="18" charset="0"/>
              </a:rPr>
              <a:t>Stolen login credentials can be used to gain unauthorized access to online accounts like bank accounts, email accounts, social media profiles, and more. Financial information captured by a keylogger can be used for fraudulent transactions or account takeovers.</a:t>
            </a:r>
            <a:endParaRPr lang="en-US" sz="3645" dirty="0">
              <a:solidFill>
                <a:srgbClr val="FFFFFF"/>
              </a:solidFill>
              <a:latin typeface="Times New Roman Bold" panose="02030802070405020303" pitchFamily="18" charset="0"/>
              <a:cs typeface="Times New Roman Bold" panose="02030802070405020303" pitchFamily="18" charset="0"/>
            </a:endParaRPr>
          </a:p>
          <a:p>
            <a:pPr algn="just">
              <a:lnSpc>
                <a:spcPts val="5105"/>
              </a:lnSpc>
            </a:pPr>
            <a:endParaRPr lang="en-US" sz="3645" dirty="0">
              <a:solidFill>
                <a:srgbClr val="FFFFFF"/>
              </a:solidFill>
              <a:latin typeface="Times New Roman Bold" panose="02030802070405020303" pitchFamily="18" charset="0"/>
              <a:cs typeface="Times New Roman Bold" panose="02030802070405020303" pitchFamily="18" charset="0"/>
            </a:endParaRPr>
          </a:p>
          <a:p>
            <a:pPr algn="just">
              <a:lnSpc>
                <a:spcPts val="5105"/>
              </a:lnSpc>
            </a:pPr>
            <a:endParaRPr lang="en-US" sz="3645" dirty="0">
              <a:solidFill>
                <a:srgbClr val="FFFFFF"/>
              </a:solidFill>
              <a:latin typeface="Times New Roman Bold" panose="02030802070405020303" pitchFamily="18" charset="0"/>
              <a:cs typeface="Times New Roman Bold" panose="020308020704050203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76060" y="5295776"/>
            <a:ext cx="19133714" cy="12580417"/>
          </a:xfrm>
          <a:custGeom>
            <a:avLst/>
            <a:gdLst/>
            <a:ahLst/>
            <a:cxnLst/>
            <a:rect l="l" t="t" r="r" b="b"/>
            <a:pathLst>
              <a:path w="19133714" h="12580417">
                <a:moveTo>
                  <a:pt x="0" y="0"/>
                </a:moveTo>
                <a:lnTo>
                  <a:pt x="19133713" y="0"/>
                </a:lnTo>
                <a:lnTo>
                  <a:pt x="19133713" y="12580416"/>
                </a:lnTo>
                <a:lnTo>
                  <a:pt x="0" y="12580416"/>
                </a:lnTo>
                <a:lnTo>
                  <a:pt x="0" y="0"/>
                </a:lnTo>
                <a:close/>
              </a:path>
            </a:pathLst>
          </a:custGeom>
          <a:blipFill>
            <a:blip r:embed="rId1">
              <a:alphaModFix amt="47000"/>
            </a:blip>
            <a:stretch>
              <a:fillRect/>
            </a:stretch>
          </a:blipFill>
        </p:spPr>
        <p:txBody>
          <a:bodyPr/>
          <a:lstStyle/>
          <a:p>
            <a:endParaRPr lang="en-IN"/>
          </a:p>
        </p:txBody>
      </p:sp>
      <p:sp>
        <p:nvSpPr>
          <p:cNvPr id="3" name="TextBox 3"/>
          <p:cNvSpPr txBox="1"/>
          <p:nvPr/>
        </p:nvSpPr>
        <p:spPr>
          <a:xfrm>
            <a:off x="702610" y="603505"/>
            <a:ext cx="11226133" cy="1035561"/>
          </a:xfrm>
          <a:prstGeom prst="rect">
            <a:avLst/>
          </a:prstGeom>
        </p:spPr>
        <p:txBody>
          <a:bodyPr lIns="0" tIns="0" rIns="0" bIns="0" rtlCol="0" anchor="t">
            <a:spAutoFit/>
          </a:bodyPr>
          <a:lstStyle/>
          <a:p>
            <a:pPr>
              <a:lnSpc>
                <a:spcPts val="8140"/>
              </a:lnSpc>
            </a:pPr>
            <a:r>
              <a:rPr lang="en-US" sz="7205" u="sng">
                <a:solidFill>
                  <a:srgbClr val="FFFFFF"/>
                </a:solidFill>
                <a:ea typeface="Open Sauce Heavy" panose="00000A00000000000000"/>
              </a:rPr>
              <a:t>﻿Agenda Of this Project </a:t>
            </a:r>
            <a:endParaRPr lang="en-US" sz="7205" u="sng">
              <a:solidFill>
                <a:srgbClr val="FFFFFF"/>
              </a:solidFill>
              <a:ea typeface="Open Sauce Heavy" panose="00000A00000000000000"/>
            </a:endParaRPr>
          </a:p>
        </p:txBody>
      </p:sp>
      <p:sp>
        <p:nvSpPr>
          <p:cNvPr id="4" name="TextBox 4"/>
          <p:cNvSpPr txBox="1"/>
          <p:nvPr/>
        </p:nvSpPr>
        <p:spPr>
          <a:xfrm>
            <a:off x="702610" y="2733360"/>
            <a:ext cx="16230600" cy="4553491"/>
          </a:xfrm>
          <a:prstGeom prst="rect">
            <a:avLst/>
          </a:prstGeom>
        </p:spPr>
        <p:txBody>
          <a:bodyPr lIns="0" tIns="0" rIns="0" bIns="0" rtlCol="0" anchor="t">
            <a:spAutoFit/>
          </a:bodyPr>
          <a:lstStyle/>
          <a:p>
            <a:pPr algn="just">
              <a:lnSpc>
                <a:spcPts val="6020"/>
              </a:lnSpc>
            </a:pPr>
            <a:r>
              <a:rPr lang="en-US" sz="4300" dirty="0">
                <a:solidFill>
                  <a:srgbClr val="FFFFFF"/>
                </a:solidFill>
                <a:latin typeface="Times New Roman Bold" panose="02030802070405020303"/>
              </a:rPr>
              <a:t>The purpose of this project is to evaluate the and learn and just for educational purpose only.</a:t>
            </a:r>
            <a:endParaRPr lang="en-US" sz="4300" dirty="0">
              <a:solidFill>
                <a:srgbClr val="FFFFFF"/>
              </a:solidFill>
              <a:latin typeface="Times New Roman Bold" panose="02030802070405020303"/>
            </a:endParaRPr>
          </a:p>
          <a:p>
            <a:pPr algn="just">
              <a:lnSpc>
                <a:spcPts val="6020"/>
              </a:lnSpc>
            </a:pPr>
            <a:r>
              <a:rPr lang="en-US" sz="4300" dirty="0">
                <a:solidFill>
                  <a:srgbClr val="FFFFFF"/>
                </a:solidFill>
                <a:latin typeface="Times New Roman Bold" panose="02030802070405020303"/>
              </a:rPr>
              <a:t>We are going to get:</a:t>
            </a:r>
            <a:endParaRPr lang="en-US" sz="4300" dirty="0">
              <a:solidFill>
                <a:srgbClr val="FFFFFF"/>
              </a:solidFill>
              <a:latin typeface="Times New Roman Bold" panose="02030802070405020303"/>
            </a:endParaRPr>
          </a:p>
          <a:p>
            <a:pPr algn="just">
              <a:lnSpc>
                <a:spcPts val="6020"/>
              </a:lnSpc>
            </a:pPr>
            <a:r>
              <a:rPr lang="en-US" sz="4300" dirty="0">
                <a:solidFill>
                  <a:srgbClr val="FFFFFF"/>
                </a:solidFill>
                <a:latin typeface="Times New Roman Bold" panose="02030802070405020303"/>
              </a:rPr>
              <a:t>Login Credentials for online Accounts</a:t>
            </a:r>
            <a:endParaRPr lang="en-US" sz="4300" dirty="0">
              <a:solidFill>
                <a:srgbClr val="FFFFFF"/>
              </a:solidFill>
              <a:latin typeface="Times New Roman Bold" panose="02030802070405020303"/>
            </a:endParaRPr>
          </a:p>
          <a:p>
            <a:pPr algn="just">
              <a:lnSpc>
                <a:spcPts val="6020"/>
              </a:lnSpc>
            </a:pPr>
            <a:r>
              <a:rPr lang="en-US" sz="4300" dirty="0">
                <a:solidFill>
                  <a:srgbClr val="FFFFFF"/>
                </a:solidFill>
                <a:latin typeface="Times New Roman Bold" panose="02030802070405020303"/>
              </a:rPr>
              <a:t>Personal Messages and Emails</a:t>
            </a:r>
            <a:endParaRPr lang="en-US" sz="4300" dirty="0">
              <a:solidFill>
                <a:srgbClr val="FFFFFF"/>
              </a:solidFill>
              <a:latin typeface="Times New Roman Bold" panose="02030802070405020303"/>
            </a:endParaRPr>
          </a:p>
          <a:p>
            <a:pPr algn="just">
              <a:lnSpc>
                <a:spcPts val="6020"/>
              </a:lnSpc>
            </a:pPr>
            <a:r>
              <a:rPr lang="en-US" sz="4300" dirty="0">
                <a:solidFill>
                  <a:srgbClr val="FFFFFF"/>
                </a:solidFill>
                <a:latin typeface="Times New Roman Bold" panose="02030802070405020303"/>
              </a:rPr>
              <a:t>Personal Documents and Files</a:t>
            </a:r>
            <a:endParaRPr lang="en-US" sz="4300" dirty="0">
              <a:solidFill>
                <a:srgbClr val="FFFFFF"/>
              </a:solidFill>
              <a:latin typeface="Times New Roman Bold" panose="020308020704050203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txBody>
          <a:bodyPr/>
          <a:lstStyle/>
          <a:p>
            <a:endParaRPr lang="en-IN"/>
          </a:p>
        </p:txBody>
      </p:sp>
      <p:sp>
        <p:nvSpPr>
          <p:cNvPr id="3" name="TextBox 3"/>
          <p:cNvSpPr txBox="1"/>
          <p:nvPr/>
        </p:nvSpPr>
        <p:spPr>
          <a:xfrm>
            <a:off x="675676" y="379951"/>
            <a:ext cx="4799626" cy="2064226"/>
          </a:xfrm>
          <a:prstGeom prst="rect">
            <a:avLst/>
          </a:prstGeom>
        </p:spPr>
        <p:txBody>
          <a:bodyPr lIns="0" tIns="0" rIns="0" bIns="0" rtlCol="0" anchor="t">
            <a:spAutoFit/>
          </a:bodyPr>
          <a:lstStyle/>
          <a:p>
            <a:pPr>
              <a:lnSpc>
                <a:spcPts val="8140"/>
              </a:lnSpc>
            </a:pPr>
            <a:r>
              <a:rPr lang="en-US" sz="7205" u="sng">
                <a:solidFill>
                  <a:srgbClr val="FFFFFF"/>
                </a:solidFill>
                <a:latin typeface="Open Sauce Heavy" panose="00000A00000000000000"/>
              </a:rPr>
              <a:t>Project Overview </a:t>
            </a:r>
            <a:endParaRPr lang="en-US" sz="7205" u="sng">
              <a:solidFill>
                <a:srgbClr val="FFFFFF"/>
              </a:solidFill>
              <a:latin typeface="Open Sauce Heavy" panose="00000A00000000000000"/>
            </a:endParaRPr>
          </a:p>
        </p:txBody>
      </p:sp>
      <p:sp>
        <p:nvSpPr>
          <p:cNvPr id="4" name="TextBox 4"/>
          <p:cNvSpPr txBox="1"/>
          <p:nvPr/>
        </p:nvSpPr>
        <p:spPr>
          <a:xfrm>
            <a:off x="675676" y="3608873"/>
            <a:ext cx="5505674" cy="2648546"/>
          </a:xfrm>
          <a:prstGeom prst="rect">
            <a:avLst/>
          </a:prstGeom>
        </p:spPr>
        <p:txBody>
          <a:bodyPr lIns="0" tIns="0" rIns="0" bIns="0" rtlCol="0" anchor="t">
            <a:spAutoFit/>
          </a:bodyPr>
          <a:lstStyle/>
          <a:p>
            <a:pPr algn="just">
              <a:lnSpc>
                <a:spcPts val="4200"/>
              </a:lnSpc>
            </a:pPr>
            <a:r>
              <a:rPr lang="en-US" sz="3000" dirty="0">
                <a:solidFill>
                  <a:srgbClr val="FFFFFF"/>
                </a:solidFill>
                <a:latin typeface="Times New Roman Bold" panose="02030802070405020303"/>
              </a:rPr>
              <a:t>The project is totally done for educational purpose and we used a virtual Kali Linux Operating System to get the logger keys for the target user.</a:t>
            </a:r>
            <a:endParaRPr lang="en-US" sz="3000" dirty="0">
              <a:solidFill>
                <a:srgbClr val="FFFFFF"/>
              </a:solidFill>
              <a:latin typeface="Times New Roman Bold" panose="020308020704050203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15568" r="-8398"/>
            </a:stretch>
          </a:blipFill>
        </p:spPr>
        <p:txBody>
          <a:bodyPr/>
          <a:lstStyle/>
          <a:p>
            <a:endParaRPr lang="en-IN"/>
          </a:p>
        </p:txBody>
      </p:sp>
      <p:sp>
        <p:nvSpPr>
          <p:cNvPr id="3" name="TextBox 3"/>
          <p:cNvSpPr txBox="1"/>
          <p:nvPr/>
        </p:nvSpPr>
        <p:spPr>
          <a:xfrm>
            <a:off x="727066" y="522956"/>
            <a:ext cx="7826981" cy="2064226"/>
          </a:xfrm>
          <a:prstGeom prst="rect">
            <a:avLst/>
          </a:prstGeom>
        </p:spPr>
        <p:txBody>
          <a:bodyPr lIns="0" tIns="0" rIns="0" bIns="0" rtlCol="0" anchor="t">
            <a:spAutoFit/>
          </a:bodyPr>
          <a:lstStyle/>
          <a:p>
            <a:pPr>
              <a:lnSpc>
                <a:spcPts val="8140"/>
              </a:lnSpc>
            </a:pPr>
            <a:r>
              <a:rPr lang="en-US" sz="7205" u="sng">
                <a:solidFill>
                  <a:srgbClr val="FFFFFF"/>
                </a:solidFill>
                <a:ea typeface="Open Sauce Heavy" panose="00000A00000000000000"/>
              </a:rPr>
              <a:t>﻿End Users of our Project </a:t>
            </a:r>
            <a:endParaRPr lang="en-US" sz="7205" u="sng">
              <a:solidFill>
                <a:srgbClr val="FFFFFF"/>
              </a:solidFill>
              <a:ea typeface="Open Sauce Heavy" panose="00000A00000000000000"/>
            </a:endParaRPr>
          </a:p>
        </p:txBody>
      </p:sp>
      <p:sp>
        <p:nvSpPr>
          <p:cNvPr id="4" name="TextBox 4"/>
          <p:cNvSpPr txBox="1"/>
          <p:nvPr/>
        </p:nvSpPr>
        <p:spPr>
          <a:xfrm>
            <a:off x="727066" y="3343404"/>
            <a:ext cx="6456390" cy="4815036"/>
          </a:xfrm>
          <a:prstGeom prst="rect">
            <a:avLst/>
          </a:prstGeom>
        </p:spPr>
        <p:txBody>
          <a:bodyPr lIns="0" tIns="0" rIns="0" bIns="0" rtlCol="0" anchor="t">
            <a:spAutoFit/>
          </a:bodyPr>
          <a:lstStyle/>
          <a:p>
            <a:pPr algn="just">
              <a:lnSpc>
                <a:spcPts val="4200"/>
              </a:lnSpc>
            </a:pPr>
            <a:r>
              <a:rPr lang="en-US" sz="3400" dirty="0">
                <a:solidFill>
                  <a:srgbClr val="FFFFFF"/>
                </a:solidFill>
                <a:latin typeface="Times New Roman Bold" panose="02030802070405020303"/>
              </a:rPr>
              <a:t>Our project aims to provide a comprehensive analysis of how our data or any other information is being lost in the recent times. Just by clicking or Downloading an unknown file from a known or an unknown person make the </a:t>
            </a:r>
            <a:r>
              <a:rPr lang="en-US" sz="3400" dirty="0" err="1">
                <a:solidFill>
                  <a:srgbClr val="FFFFFF"/>
                </a:solidFill>
                <a:latin typeface="Times New Roman Bold" panose="02030802070405020303"/>
              </a:rPr>
              <a:t>Ethiccal</a:t>
            </a:r>
            <a:r>
              <a:rPr lang="en-US" sz="3400" dirty="0">
                <a:solidFill>
                  <a:srgbClr val="FFFFFF"/>
                </a:solidFill>
                <a:latin typeface="Times New Roman Bold" panose="02030802070405020303"/>
              </a:rPr>
              <a:t> Hacker/ other Hacker to snitch our data from us</a:t>
            </a:r>
            <a:endParaRPr lang="en-US" sz="3400" dirty="0">
              <a:solidFill>
                <a:srgbClr val="FFFFFF"/>
              </a:solidFill>
              <a:latin typeface="Times New Roman Bold" panose="020308020704050203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240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txBody>
          <a:bodyPr/>
          <a:lstStyle/>
          <a:p>
            <a:endParaRPr lang="en-IN"/>
          </a:p>
        </p:txBody>
      </p:sp>
      <p:sp>
        <p:nvSpPr>
          <p:cNvPr id="4" name="TextBox 4"/>
          <p:cNvSpPr txBox="1"/>
          <p:nvPr/>
        </p:nvSpPr>
        <p:spPr>
          <a:xfrm>
            <a:off x="2389290" y="557991"/>
            <a:ext cx="13509419" cy="2064226"/>
          </a:xfrm>
          <a:prstGeom prst="rect">
            <a:avLst/>
          </a:prstGeom>
        </p:spPr>
        <p:txBody>
          <a:bodyPr lIns="0" tIns="0" rIns="0" bIns="0" rtlCol="0" anchor="t">
            <a:spAutoFit/>
          </a:bodyPr>
          <a:lstStyle/>
          <a:p>
            <a:pPr algn="ctr">
              <a:lnSpc>
                <a:spcPts val="8140"/>
              </a:lnSpc>
            </a:pPr>
            <a:r>
              <a:rPr lang="en-US" sz="7205" u="sng">
                <a:solidFill>
                  <a:srgbClr val="FFFFFF"/>
                </a:solidFill>
                <a:latin typeface="Open Sauce Bold" panose="00000800000000000000"/>
              </a:rPr>
              <a:t>Our Solution and It's Value Proposition </a:t>
            </a:r>
            <a:endParaRPr lang="en-US" sz="7205" u="sng">
              <a:solidFill>
                <a:srgbClr val="FFFFFF"/>
              </a:solidFill>
              <a:latin typeface="Open Sauce Bold" panose="00000800000000000000"/>
            </a:endParaRPr>
          </a:p>
        </p:txBody>
      </p:sp>
      <p:sp>
        <p:nvSpPr>
          <p:cNvPr id="5" name="TextBox 5"/>
          <p:cNvSpPr txBox="1"/>
          <p:nvPr/>
        </p:nvSpPr>
        <p:spPr>
          <a:xfrm>
            <a:off x="373408" y="3334226"/>
            <a:ext cx="6246463" cy="5190908"/>
          </a:xfrm>
          <a:prstGeom prst="rect">
            <a:avLst/>
          </a:prstGeom>
        </p:spPr>
        <p:txBody>
          <a:bodyPr lIns="0" tIns="0" rIns="0" bIns="0" rtlCol="0" anchor="t">
            <a:spAutoFit/>
          </a:bodyPr>
          <a:lstStyle/>
          <a:p>
            <a:pPr algn="just">
              <a:lnSpc>
                <a:spcPts val="3675"/>
              </a:lnSpc>
            </a:pPr>
            <a:r>
              <a:rPr lang="en-US" sz="3000" dirty="0">
                <a:solidFill>
                  <a:srgbClr val="FFFFFF"/>
                </a:solidFill>
                <a:latin typeface="Times New Roman Bold" panose="02030802070405020303"/>
              </a:rPr>
              <a:t>Our solution is an easy thing is to trust a few not everyone. The fraudulent links and other files that we are downloading from the sources is making a step forward to lose our data or like giving our keys to the thief. We need to be cautioned and  aware of all the that are happening in foreground and background of our system and other mobile and communication devices.</a:t>
            </a:r>
            <a:endParaRPr lang="en-US" sz="3000" dirty="0">
              <a:solidFill>
                <a:srgbClr val="FFFFFF"/>
              </a:solidFill>
              <a:latin typeface="Times New Roman Bold" panose="020308020704050203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1"/>
            <a:stretch>
              <a:fillRect/>
            </a:stretch>
          </a:blipFill>
        </p:spPr>
        <p:txBody>
          <a:bodyPr/>
          <a:lstStyle/>
          <a:p>
            <a:endParaRPr lang="en-IN"/>
          </a:p>
        </p:txBody>
      </p:sp>
      <p:sp>
        <p:nvSpPr>
          <p:cNvPr id="3" name="TextBox 3"/>
          <p:cNvSpPr txBox="1"/>
          <p:nvPr/>
        </p:nvSpPr>
        <p:spPr>
          <a:xfrm>
            <a:off x="754260" y="1057275"/>
            <a:ext cx="16779480" cy="1564531"/>
          </a:xfrm>
          <a:prstGeom prst="rect">
            <a:avLst/>
          </a:prstGeom>
        </p:spPr>
        <p:txBody>
          <a:bodyPr lIns="0" tIns="0" rIns="0" bIns="0" rtlCol="0" anchor="t">
            <a:spAutoFit/>
          </a:bodyPr>
          <a:lstStyle/>
          <a:p>
            <a:pPr>
              <a:lnSpc>
                <a:spcPts val="6100"/>
              </a:lnSpc>
            </a:pPr>
            <a:r>
              <a:rPr lang="en-US" sz="5400" u="sng" dirty="0">
                <a:solidFill>
                  <a:srgbClr val="FFFFFF"/>
                </a:solidFill>
                <a:latin typeface="Open Sauce Heavy" panose="00000A00000000000000"/>
              </a:rPr>
              <a:t>I Customized this program by some </a:t>
            </a:r>
            <a:r>
              <a:rPr lang="en-US" sz="5400" u="sng" dirty="0" err="1">
                <a:solidFill>
                  <a:srgbClr val="FFFFFF"/>
                </a:solidFill>
                <a:latin typeface="Open Sauce Heavy" panose="00000A00000000000000"/>
              </a:rPr>
              <a:t>linux</a:t>
            </a:r>
            <a:r>
              <a:rPr lang="en-US" sz="5400" u="sng" dirty="0">
                <a:solidFill>
                  <a:srgbClr val="FFFFFF"/>
                </a:solidFill>
                <a:latin typeface="Open Sauce Heavy" panose="00000A00000000000000"/>
              </a:rPr>
              <a:t> commands</a:t>
            </a:r>
            <a:endParaRPr lang="en-US" sz="5400" u="sng" dirty="0">
              <a:solidFill>
                <a:srgbClr val="FFFFFF"/>
              </a:solidFill>
              <a:latin typeface="Open Sauce Heavy" panose="00000A00000000000000"/>
            </a:endParaRPr>
          </a:p>
        </p:txBody>
      </p:sp>
      <p:sp>
        <p:nvSpPr>
          <p:cNvPr id="4" name="TextBox 4"/>
          <p:cNvSpPr txBox="1"/>
          <p:nvPr/>
        </p:nvSpPr>
        <p:spPr>
          <a:xfrm>
            <a:off x="11947174" y="2494421"/>
            <a:ext cx="5586566" cy="6295313"/>
          </a:xfrm>
          <a:prstGeom prst="rect">
            <a:avLst/>
          </a:prstGeom>
        </p:spPr>
        <p:txBody>
          <a:bodyPr lIns="0" tIns="0" rIns="0" bIns="0" rtlCol="0" anchor="t">
            <a:spAutoFit/>
          </a:bodyPr>
          <a:lstStyle/>
          <a:p>
            <a:pPr algn="just">
              <a:lnSpc>
                <a:spcPts val="3825"/>
              </a:lnSpc>
            </a:pPr>
            <a:r>
              <a:rPr lang="en-US" sz="2730" dirty="0">
                <a:solidFill>
                  <a:srgbClr val="FFFFFF"/>
                </a:solidFill>
                <a:latin typeface="Times New Roman Bold" panose="02030802070405020303"/>
              </a:rPr>
              <a:t>I developed a python program as well as a Linux command to get the information of every key that we press on the keyboard of our devices which makes a sense of getting the data of our own when someone is </a:t>
            </a:r>
            <a:r>
              <a:rPr lang="en-US" sz="2730" dirty="0" err="1">
                <a:solidFill>
                  <a:srgbClr val="FFFFFF"/>
                </a:solidFill>
                <a:latin typeface="Times New Roman Bold" panose="02030802070405020303"/>
              </a:rPr>
              <a:t>sneeking</a:t>
            </a:r>
            <a:r>
              <a:rPr lang="en-US" sz="2730" dirty="0">
                <a:solidFill>
                  <a:srgbClr val="FFFFFF"/>
                </a:solidFill>
                <a:latin typeface="Times New Roman Bold" panose="02030802070405020303"/>
              </a:rPr>
              <a:t> or tries to get the data  . The text command prompt will show the data that we are using to get the info of our every key. It doesn’t get the very sensitive data but gets the basic data od the user who is typing his info on the keyboard.</a:t>
            </a:r>
            <a:endParaRPr lang="en-US" sz="2730" dirty="0">
              <a:solidFill>
                <a:srgbClr val="FFFFFF"/>
              </a:solidFill>
              <a:latin typeface="Times New Roman Bold" panose="020308020704050203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1"/>
            <a:stretch>
              <a:fillRect t="-9222" b="-9222"/>
            </a:stretch>
          </a:blipFill>
        </p:spPr>
        <p:txBody>
          <a:bodyPr/>
          <a:lstStyle/>
          <a:p>
            <a:endParaRPr lang="en-IN"/>
          </a:p>
        </p:txBody>
      </p:sp>
      <p:sp>
        <p:nvSpPr>
          <p:cNvPr id="6" name="TextBox 6"/>
          <p:cNvSpPr txBox="1"/>
          <p:nvPr/>
        </p:nvSpPr>
        <p:spPr>
          <a:xfrm>
            <a:off x="361448" y="539495"/>
            <a:ext cx="7198854" cy="1035561"/>
          </a:xfrm>
          <a:prstGeom prst="rect">
            <a:avLst/>
          </a:prstGeom>
        </p:spPr>
        <p:txBody>
          <a:bodyPr lIns="0" tIns="0" rIns="0" bIns="0" rtlCol="0" anchor="t">
            <a:spAutoFit/>
          </a:bodyPr>
          <a:lstStyle/>
          <a:p>
            <a:pPr>
              <a:lnSpc>
                <a:spcPts val="8140"/>
              </a:lnSpc>
            </a:pPr>
            <a:r>
              <a:rPr lang="en-US" sz="7205" u="sng" dirty="0">
                <a:solidFill>
                  <a:srgbClr val="FFFFFF"/>
                </a:solidFill>
                <a:latin typeface="Open Sauce Heavy" panose="00000A00000000000000"/>
              </a:rPr>
              <a:t>Program: </a:t>
            </a:r>
            <a:endParaRPr lang="en-US" sz="7205" u="sng" dirty="0">
              <a:solidFill>
                <a:srgbClr val="FFFFFF"/>
              </a:solidFill>
              <a:latin typeface="Open Sauce Heavy" panose="00000A00000000000000"/>
            </a:endParaRPr>
          </a:p>
        </p:txBody>
      </p:sp>
      <p:sp>
        <p:nvSpPr>
          <p:cNvPr id="8" name="TextBox 8"/>
          <p:cNvSpPr txBox="1"/>
          <p:nvPr/>
        </p:nvSpPr>
        <p:spPr>
          <a:xfrm>
            <a:off x="6440231" y="7641850"/>
            <a:ext cx="3168518" cy="1032719"/>
          </a:xfrm>
          <a:prstGeom prst="rect">
            <a:avLst/>
          </a:prstGeom>
        </p:spPr>
        <p:txBody>
          <a:bodyPr lIns="0" tIns="0" rIns="0" bIns="0" rtlCol="0" anchor="t">
            <a:spAutoFit/>
          </a:bodyPr>
          <a:lstStyle/>
          <a:p>
            <a:pPr algn="ctr">
              <a:lnSpc>
                <a:spcPts val="4200"/>
              </a:lnSpc>
            </a:pPr>
            <a:r>
              <a:rPr lang="en-US" sz="3000" u="sng" dirty="0">
                <a:solidFill>
                  <a:srgbClr val="FFFFFF"/>
                </a:solidFill>
                <a:latin typeface="Times New Roman Bold" panose="02030802070405020303"/>
              </a:rPr>
              <a:t>Python Program  Code</a:t>
            </a:r>
            <a:endParaRPr lang="en-US" sz="3000" u="sng" dirty="0">
              <a:solidFill>
                <a:srgbClr val="FFFFFF"/>
              </a:solidFill>
              <a:latin typeface="Times New Roman Bold" panose="02030802070405020303"/>
            </a:endParaRPr>
          </a:p>
        </p:txBody>
      </p:sp>
      <p:pic>
        <p:nvPicPr>
          <p:cNvPr id="12" name="Picture 11" descr="A computer screen shot of a computer scree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2094467"/>
            <a:ext cx="9862015" cy="55473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13803" b="-4641"/>
            </a:stretch>
          </a:blipFill>
        </p:spPr>
        <p:txBody>
          <a:bodyPr/>
          <a:lstStyle/>
          <a:p>
            <a:endParaRPr lang="en-IN"/>
          </a:p>
        </p:txBody>
      </p:sp>
      <p:sp>
        <p:nvSpPr>
          <p:cNvPr id="4" name="TextBox 4"/>
          <p:cNvSpPr txBox="1"/>
          <p:nvPr/>
        </p:nvSpPr>
        <p:spPr>
          <a:xfrm>
            <a:off x="741301" y="539495"/>
            <a:ext cx="3464088" cy="1035561"/>
          </a:xfrm>
          <a:prstGeom prst="rect">
            <a:avLst/>
          </a:prstGeom>
        </p:spPr>
        <p:txBody>
          <a:bodyPr lIns="0" tIns="0" rIns="0" bIns="0" rtlCol="0" anchor="t">
            <a:spAutoFit/>
          </a:bodyPr>
          <a:lstStyle/>
          <a:p>
            <a:pPr>
              <a:lnSpc>
                <a:spcPts val="8140"/>
              </a:lnSpc>
            </a:pPr>
            <a:r>
              <a:rPr lang="en-US" sz="7205" u="sng">
                <a:solidFill>
                  <a:srgbClr val="FFFFFF"/>
                </a:solidFill>
                <a:ea typeface="Open Sauce Heavy" panose="00000A00000000000000"/>
              </a:rPr>
              <a:t>﻿Result</a:t>
            </a:r>
            <a:endParaRPr lang="en-US" sz="7205" u="sng">
              <a:solidFill>
                <a:srgbClr val="FFFFFF"/>
              </a:solidFill>
              <a:ea typeface="Open Sauce Heavy" panose="00000A00000000000000"/>
            </a:endParaRPr>
          </a:p>
        </p:txBody>
      </p:sp>
      <p:sp>
        <p:nvSpPr>
          <p:cNvPr id="5" name="TextBox 5"/>
          <p:cNvSpPr txBox="1"/>
          <p:nvPr/>
        </p:nvSpPr>
        <p:spPr>
          <a:xfrm>
            <a:off x="373405" y="2371784"/>
            <a:ext cx="9055988" cy="5482463"/>
          </a:xfrm>
          <a:prstGeom prst="rect">
            <a:avLst/>
          </a:prstGeom>
        </p:spPr>
        <p:txBody>
          <a:bodyPr lIns="0" tIns="0" rIns="0" bIns="0" rtlCol="0" anchor="t">
            <a:spAutoFit/>
          </a:bodyPr>
          <a:lstStyle/>
          <a:p>
            <a:pPr algn="just">
              <a:lnSpc>
                <a:spcPts val="5385"/>
              </a:lnSpc>
            </a:pPr>
            <a:r>
              <a:rPr lang="en-US" sz="3845" dirty="0">
                <a:solidFill>
                  <a:srgbClr val="FFFFFF"/>
                </a:solidFill>
                <a:latin typeface="Times New Roman Bold" panose="02030802070405020303"/>
              </a:rPr>
              <a:t>I just used a simple python program and a </a:t>
            </a:r>
            <a:r>
              <a:rPr lang="en-US" sz="3845" dirty="0" err="1">
                <a:solidFill>
                  <a:srgbClr val="FFFFFF"/>
                </a:solidFill>
                <a:latin typeface="Times New Roman Bold" panose="02030802070405020303"/>
              </a:rPr>
              <a:t>linux</a:t>
            </a:r>
            <a:r>
              <a:rPr lang="en-US" sz="3845" dirty="0">
                <a:solidFill>
                  <a:srgbClr val="FFFFFF"/>
                </a:solidFill>
                <a:latin typeface="Times New Roman Bold" panose="02030802070405020303"/>
              </a:rPr>
              <a:t> command to get the data from the user or the keys that they just tap, but  every tap is shown on the text output to get the accurate info of the user in the base line of the text that we are using in the normal or any other device, it may get the data from external devices too. </a:t>
            </a:r>
            <a:endParaRPr lang="en-US" sz="3845" dirty="0">
              <a:solidFill>
                <a:srgbClr val="FFFFFF"/>
              </a:solidFill>
              <a:latin typeface="Times New Roman Bold" panose="02030802070405020303"/>
            </a:endParaRPr>
          </a:p>
        </p:txBody>
      </p:sp>
      <p:pic>
        <p:nvPicPr>
          <p:cNvPr id="7" name="Picture 6" descr="A screenshot of a compute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028" y="2705100"/>
            <a:ext cx="7968549" cy="423435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2882</Words>
  <Application>WPS Presentation</Application>
  <PresentationFormat>Custom</PresentationFormat>
  <Paragraphs>56</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Wingdings 3</vt:lpstr>
      <vt:lpstr>Arial</vt:lpstr>
      <vt:lpstr>Times New Roman Bold</vt:lpstr>
      <vt:lpstr>Open Sauce Heavy</vt:lpstr>
      <vt:lpstr>Times New Roman Ultra-Bold</vt:lpstr>
      <vt:lpstr>Times New Roman Bold</vt:lpstr>
      <vt:lpstr>Open Sauce Bold</vt:lpstr>
      <vt:lpstr>Century Gothic</vt:lpstr>
      <vt:lpstr>Microsoft YaHei</vt:lpstr>
      <vt:lpstr>Arial Unicode MS</vt:lpstr>
      <vt:lpstr>Calibri</vt:lpstr>
      <vt:lpstr>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PROJECT.pptx</dc:title>
  <dc:creator>K VISHAL</dc:creator>
  <cp:lastModifiedBy>kuppli Venu</cp:lastModifiedBy>
  <cp:revision>4</cp:revision>
  <dcterms:created xsi:type="dcterms:W3CDTF">2006-08-16T00:00:00Z</dcterms:created>
  <dcterms:modified xsi:type="dcterms:W3CDTF">2024-06-25T01:21:33Z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697F436B7FAC478BA83F97A64D499DAB_13</vt:lpwstr>
  </property>
  <property fmtid="{D5CDD505-2E9C-101B-9397-08002B2CF9AE}" pid="3" name="KSOProductBuildVer">
    <vt:lpwstr>1033-12.2.0.17119</vt:lpwstr>
  </property>
</Properties>
</file>