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81" r:id="rId1"/>
  </p:sldMasterIdLst>
  <p:notesMasterIdLst>
    <p:notesMasterId r:id="rId12"/>
  </p:notesMasterIdLst>
  <p:sldIdLst>
    <p:sldId id="256" r:id="rId2"/>
    <p:sldId id="257" r:id="rId3"/>
    <p:sldId id="258" r:id="rId4"/>
    <p:sldId id="263" r:id="rId5"/>
    <p:sldId id="264" r:id="rId6"/>
    <p:sldId id="326" r:id="rId7"/>
    <p:sldId id="316" r:id="rId8"/>
    <p:sldId id="327" r:id="rId9"/>
    <p:sldId id="328" r:id="rId10"/>
    <p:sldId id="32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0" autoAdjust="0"/>
    <p:restoredTop sz="94687"/>
  </p:normalViewPr>
  <p:slideViewPr>
    <p:cSldViewPr>
      <p:cViewPr varScale="1">
        <p:scale>
          <a:sx n="118" d="100"/>
          <a:sy n="118" d="100"/>
        </p:scale>
        <p:origin x="1416"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E31E1-E674-4965-BF14-75B4A47FCCE7}" type="datetimeFigureOut">
              <a:rPr lang="en-US" smtClean="0"/>
              <a:pPr/>
              <a:t>11/6/19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BD40A-0B13-4FDE-9701-6DBC408B0E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392558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N"/>
              <a:t>06-Nov-19</a:t>
            </a:r>
            <a:endParaRPr lang="en-US"/>
          </a:p>
        </p:txBody>
      </p:sp>
      <p:sp>
        <p:nvSpPr>
          <p:cNvPr id="6" name="Footer Placeholder 5"/>
          <p:cNvSpPr>
            <a:spLocks noGrp="1"/>
          </p:cNvSpPr>
          <p:nvPr>
            <p:ph type="ftr" sz="quarter" idx="11"/>
          </p:nvPr>
        </p:nvSpPr>
        <p:spPr/>
        <p:txBody>
          <a:bodyPr/>
          <a:lstStyle/>
          <a:p>
            <a:r>
              <a:rPr lang="en-US"/>
              <a:t>PC Project Evaluation</a:t>
            </a:r>
          </a:p>
        </p:txBody>
      </p:sp>
      <p:sp>
        <p:nvSpPr>
          <p:cNvPr id="7" name="Slide Number Placeholder 6"/>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182597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3396198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r>
              <a:rPr lang="en-IN"/>
              <a:t>06-Nov-19</a:t>
            </a:r>
            <a:endParaRPr lang="en-US"/>
          </a:p>
        </p:txBody>
      </p:sp>
      <p:sp>
        <p:nvSpPr>
          <p:cNvPr id="3" name="Footer Placeholder 2"/>
          <p:cNvSpPr>
            <a:spLocks noGrp="1"/>
          </p:cNvSpPr>
          <p:nvPr>
            <p:ph type="ftr" sz="quarter" idx="11"/>
          </p:nvPr>
        </p:nvSpPr>
        <p:spPr/>
        <p:txBody>
          <a:bodyPr/>
          <a:lstStyle/>
          <a:p>
            <a:r>
              <a:rPr lang="en-US"/>
              <a:t>PC Project Evaluation</a:t>
            </a:r>
          </a:p>
        </p:txBody>
      </p:sp>
      <p:sp>
        <p:nvSpPr>
          <p:cNvPr id="4" name="Slide Number Placeholder 3"/>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3297601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645799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370922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cxnSp>
        <p:nvCxnSpPr>
          <p:cNvPr id="8" name="Straight Connector 7">
            <a:extLst>
              <a:ext uri="{FF2B5EF4-FFF2-40B4-BE49-F238E27FC236}">
                <a16:creationId xmlns:a16="http://schemas.microsoft.com/office/drawing/2014/main" id="{A41B8EA0-48B4-C648-AA63-AE9FAF30A80B}"/>
              </a:ext>
            </a:extLst>
          </p:cNvPr>
          <p:cNvCxnSpPr/>
          <p:nvPr userDrawn="1"/>
        </p:nvCxnSpPr>
        <p:spPr>
          <a:xfrm>
            <a:off x="895149" y="106680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55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278377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IN"/>
              <a:t>06-Nov-19</a:t>
            </a:r>
            <a:endParaRPr lang="en-US"/>
          </a:p>
        </p:txBody>
      </p:sp>
      <p:sp>
        <p:nvSpPr>
          <p:cNvPr id="6" name="Footer Placeholder 5"/>
          <p:cNvSpPr>
            <a:spLocks noGrp="1"/>
          </p:cNvSpPr>
          <p:nvPr>
            <p:ph type="ftr" sz="quarter" idx="11"/>
          </p:nvPr>
        </p:nvSpPr>
        <p:spPr/>
        <p:txBody>
          <a:bodyPr/>
          <a:lstStyle/>
          <a:p>
            <a:r>
              <a:rPr lang="en-US"/>
              <a:t>PC Project Evaluation</a:t>
            </a:r>
          </a:p>
        </p:txBody>
      </p:sp>
      <p:sp>
        <p:nvSpPr>
          <p:cNvPr id="7" name="Slide Number Placeholder 6"/>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217055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en-IN"/>
              <a:t>06-Nov-19</a:t>
            </a:r>
            <a:endParaRPr lang="en-US"/>
          </a:p>
        </p:txBody>
      </p:sp>
      <p:sp>
        <p:nvSpPr>
          <p:cNvPr id="8" name="Footer Placeholder 7"/>
          <p:cNvSpPr>
            <a:spLocks noGrp="1"/>
          </p:cNvSpPr>
          <p:nvPr>
            <p:ph type="ftr" sz="quarter" idx="11"/>
          </p:nvPr>
        </p:nvSpPr>
        <p:spPr/>
        <p:txBody>
          <a:bodyPr/>
          <a:lstStyle/>
          <a:p>
            <a:r>
              <a:rPr lang="en-US"/>
              <a:t>PC Project Evaluation</a:t>
            </a:r>
          </a:p>
        </p:txBody>
      </p:sp>
      <p:sp>
        <p:nvSpPr>
          <p:cNvPr id="9" name="Slide Number Placeholder 8"/>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287123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r>
              <a:rPr lang="en-IN"/>
              <a:t>06-Nov-19</a:t>
            </a:r>
            <a:endParaRPr lang="en-US"/>
          </a:p>
        </p:txBody>
      </p:sp>
      <p:sp>
        <p:nvSpPr>
          <p:cNvPr id="4" name="Footer Placeholder 3"/>
          <p:cNvSpPr>
            <a:spLocks noGrp="1"/>
          </p:cNvSpPr>
          <p:nvPr>
            <p:ph type="ftr" sz="quarter" idx="11"/>
          </p:nvPr>
        </p:nvSpPr>
        <p:spPr/>
        <p:txBody>
          <a:bodyPr/>
          <a:lstStyle/>
          <a:p>
            <a:r>
              <a:rPr lang="en-US"/>
              <a:t>PC Project Evaluation</a:t>
            </a:r>
          </a:p>
        </p:txBody>
      </p:sp>
      <p:sp>
        <p:nvSpPr>
          <p:cNvPr id="5" name="Slide Number Placeholder 4"/>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364759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06-Nov-19</a:t>
            </a:r>
            <a:endParaRPr lang="en-US"/>
          </a:p>
        </p:txBody>
      </p:sp>
      <p:sp>
        <p:nvSpPr>
          <p:cNvPr id="3" name="Footer Placeholder 2"/>
          <p:cNvSpPr>
            <a:spLocks noGrp="1"/>
          </p:cNvSpPr>
          <p:nvPr>
            <p:ph type="ftr" sz="quarter" idx="11"/>
          </p:nvPr>
        </p:nvSpPr>
        <p:spPr/>
        <p:txBody>
          <a:bodyPr/>
          <a:lstStyle/>
          <a:p>
            <a:r>
              <a:rPr lang="en-US"/>
              <a:t>PC Project Evaluation</a:t>
            </a:r>
          </a:p>
        </p:txBody>
      </p:sp>
      <p:sp>
        <p:nvSpPr>
          <p:cNvPr id="4" name="Slide Number Placeholder 3"/>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3786747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N"/>
              <a:t>06-Nov-19</a:t>
            </a:r>
            <a:endParaRPr lang="en-US"/>
          </a:p>
        </p:txBody>
      </p:sp>
      <p:sp>
        <p:nvSpPr>
          <p:cNvPr id="6" name="Footer Placeholder 5"/>
          <p:cNvSpPr>
            <a:spLocks noGrp="1"/>
          </p:cNvSpPr>
          <p:nvPr>
            <p:ph type="ftr" sz="quarter" idx="11"/>
          </p:nvPr>
        </p:nvSpPr>
        <p:spPr/>
        <p:txBody>
          <a:bodyPr/>
          <a:lstStyle/>
          <a:p>
            <a:r>
              <a:rPr lang="en-US"/>
              <a:t>PC Project Evaluation</a:t>
            </a:r>
          </a:p>
        </p:txBody>
      </p:sp>
      <p:sp>
        <p:nvSpPr>
          <p:cNvPr id="7" name="Slide Number Placeholder 6"/>
          <p:cNvSpPr>
            <a:spLocks noGrp="1"/>
          </p:cNvSpPr>
          <p:nvPr>
            <p:ph type="sldNum" sz="quarter" idx="12"/>
          </p:nvPr>
        </p:nvSpPr>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271260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r>
              <a:rPr lang="en-IN"/>
              <a:t>06-Nov-19</a:t>
            </a:r>
            <a:endParaRPr lang="en-US"/>
          </a:p>
        </p:txBody>
      </p:sp>
      <p:sp>
        <p:nvSpPr>
          <p:cNvPr id="6" name="Footer Placeholder 5"/>
          <p:cNvSpPr>
            <a:spLocks noGrp="1"/>
          </p:cNvSpPr>
          <p:nvPr>
            <p:ph type="ftr" sz="quarter" idx="11"/>
          </p:nvPr>
        </p:nvSpPr>
        <p:spPr>
          <a:xfrm>
            <a:off x="442797" y="6041361"/>
            <a:ext cx="2471560" cy="365125"/>
          </a:xfrm>
        </p:spPr>
        <p:txBody>
          <a:bodyPr/>
          <a:lstStyle/>
          <a:p>
            <a:r>
              <a:rPr lang="en-US"/>
              <a:t>PC Project Evaluation</a:t>
            </a:r>
          </a:p>
        </p:txBody>
      </p:sp>
      <p:sp>
        <p:nvSpPr>
          <p:cNvPr id="7" name="Slide Number Placeholder 6"/>
          <p:cNvSpPr>
            <a:spLocks noGrp="1"/>
          </p:cNvSpPr>
          <p:nvPr>
            <p:ph type="sldNum" sz="quarter" idx="12"/>
          </p:nvPr>
        </p:nvSpPr>
        <p:spPr>
          <a:xfrm>
            <a:off x="3647017" y="5915887"/>
            <a:ext cx="796616" cy="490599"/>
          </a:xfrm>
        </p:spPr>
        <p:txBody>
          <a:bodyPr/>
          <a:lstStyle/>
          <a:p>
            <a:fld id="{2F9A2980-78DE-4375-9EF9-40A556D90461}" type="slidenum">
              <a:rPr lang="en-US" smtClean="0"/>
              <a:pPr/>
              <a:t>‹#›</a:t>
            </a:fld>
            <a:endParaRPr lang="en-US"/>
          </a:p>
        </p:txBody>
      </p:sp>
    </p:spTree>
    <p:extLst>
      <p:ext uri="{BB962C8B-B14F-4D97-AF65-F5344CB8AC3E}">
        <p14:creationId xmlns:p14="http://schemas.microsoft.com/office/powerpoint/2010/main" val="372497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r>
              <a:rPr lang="en-US"/>
              <a:t>PC Project Evaluation</a:t>
            </a:r>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r>
              <a:rPr lang="en-IN"/>
              <a:t>06-Nov-19</a:t>
            </a:r>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2F9A2980-78DE-4375-9EF9-40A556D90461}" type="slidenum">
              <a:rPr lang="en-US" smtClean="0"/>
              <a:pPr/>
              <a:t>‹#›</a:t>
            </a:fld>
            <a:endParaRPr lang="en-US"/>
          </a:p>
        </p:txBody>
      </p:sp>
    </p:spTree>
    <p:extLst>
      <p:ext uri="{BB962C8B-B14F-4D97-AF65-F5344CB8AC3E}">
        <p14:creationId xmlns:p14="http://schemas.microsoft.com/office/powerpoint/2010/main" val="2127309616"/>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hf sldNum="0" hdr="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876300" y="268952"/>
            <a:ext cx="7467600" cy="3845848"/>
          </a:xfrm>
        </p:spPr>
        <p:txBody>
          <a:bodyPr>
            <a:normAutofit/>
          </a:bodyPr>
          <a:lstStyle/>
          <a:p>
            <a:pPr algn="ctr"/>
            <a:r>
              <a:rPr lang="en-US" sz="4400" dirty="0"/>
              <a:t>Parallelizing the set-up of Deeply Joint Informed Neural Networks With Decision Trees</a:t>
            </a:r>
          </a:p>
        </p:txBody>
      </p:sp>
      <p:sp>
        <p:nvSpPr>
          <p:cNvPr id="4" name="Date Placeholder 3"/>
          <p:cNvSpPr>
            <a:spLocks noGrp="1"/>
          </p:cNvSpPr>
          <p:nvPr>
            <p:ph type="dt" sz="half" idx="10"/>
          </p:nvPr>
        </p:nvSpPr>
        <p:spPr>
          <a:xfrm>
            <a:off x="7922239" y="6223923"/>
            <a:ext cx="993161" cy="365125"/>
          </a:xfrm>
        </p:spPr>
        <p:txBody>
          <a:bodyPr/>
          <a:lstStyle/>
          <a:p>
            <a:r>
              <a:rPr lang="en-IN"/>
              <a:t>06-Nov-19</a:t>
            </a:r>
            <a:endParaRPr lang="en-US" dirty="0"/>
          </a:p>
        </p:txBody>
      </p:sp>
      <p:sp>
        <p:nvSpPr>
          <p:cNvPr id="5" name="Footer Placeholder 4"/>
          <p:cNvSpPr>
            <a:spLocks noGrp="1"/>
          </p:cNvSpPr>
          <p:nvPr>
            <p:ph type="ftr" sz="quarter" idx="11"/>
          </p:nvPr>
        </p:nvSpPr>
        <p:spPr>
          <a:xfrm>
            <a:off x="228600" y="6223923"/>
            <a:ext cx="6289532" cy="365125"/>
          </a:xfrm>
        </p:spPr>
        <p:txBody>
          <a:bodyPr/>
          <a:lstStyle/>
          <a:p>
            <a:r>
              <a:rPr lang="en-US" dirty="0"/>
              <a:t>PC Project Evaluation</a:t>
            </a:r>
          </a:p>
        </p:txBody>
      </p:sp>
      <p:graphicFrame>
        <p:nvGraphicFramePr>
          <p:cNvPr id="8" name="Table 7">
            <a:extLst>
              <a:ext uri="{FF2B5EF4-FFF2-40B4-BE49-F238E27FC236}">
                <a16:creationId xmlns:a16="http://schemas.microsoft.com/office/drawing/2014/main" id="{37BB417D-A99C-C748-AA5A-88F204D3FDC9}"/>
              </a:ext>
            </a:extLst>
          </p:cNvPr>
          <p:cNvGraphicFramePr>
            <a:graphicFrameLocks noGrp="1"/>
          </p:cNvGraphicFramePr>
          <p:nvPr>
            <p:extLst>
              <p:ext uri="{D42A27DB-BD31-4B8C-83A1-F6EECF244321}">
                <p14:modId xmlns:p14="http://schemas.microsoft.com/office/powerpoint/2010/main" val="3809333003"/>
              </p:ext>
            </p:extLst>
          </p:nvPr>
        </p:nvGraphicFramePr>
        <p:xfrm>
          <a:off x="1524000" y="5410200"/>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55473802"/>
                    </a:ext>
                  </a:extLst>
                </a:gridCol>
                <a:gridCol w="3048000">
                  <a:extLst>
                    <a:ext uri="{9D8B030D-6E8A-4147-A177-3AD203B41FA5}">
                      <a16:colId xmlns:a16="http://schemas.microsoft.com/office/drawing/2014/main" val="1915150247"/>
                    </a:ext>
                  </a:extLst>
                </a:gridCol>
              </a:tblGrid>
              <a:tr h="370840">
                <a:tc>
                  <a:txBody>
                    <a:bodyPr/>
                    <a:lstStyle/>
                    <a:p>
                      <a:pPr algn="ctr"/>
                      <a:r>
                        <a:rPr lang="en-US" b="1" dirty="0"/>
                        <a:t>Saurabh </a:t>
                      </a:r>
                      <a:r>
                        <a:rPr lang="en-US" b="1" dirty="0" err="1"/>
                        <a:t>Agarwala</a:t>
                      </a:r>
                      <a:endParaRPr lang="en-US" b="1" dirty="0"/>
                    </a:p>
                  </a:txBody>
                  <a:tcPr/>
                </a:tc>
                <a:tc>
                  <a:txBody>
                    <a:bodyPr/>
                    <a:lstStyle/>
                    <a:p>
                      <a:pPr algn="ctr"/>
                      <a:r>
                        <a:rPr lang="en-US" b="1" dirty="0"/>
                        <a:t>Aditya J </a:t>
                      </a:r>
                      <a:r>
                        <a:rPr lang="en-US" b="1" dirty="0" err="1"/>
                        <a:t>Karia</a:t>
                      </a:r>
                      <a:endParaRPr lang="en-US" b="1" dirty="0"/>
                    </a:p>
                  </a:txBody>
                  <a:tcPr/>
                </a:tc>
                <a:extLst>
                  <a:ext uri="{0D108BD9-81ED-4DB2-BD59-A6C34878D82A}">
                    <a16:rowId xmlns:a16="http://schemas.microsoft.com/office/drawing/2014/main" val="1915921987"/>
                  </a:ext>
                </a:extLst>
              </a:tr>
              <a:tr h="370840">
                <a:tc>
                  <a:txBody>
                    <a:bodyPr/>
                    <a:lstStyle/>
                    <a:p>
                      <a:pPr algn="ctr"/>
                      <a:r>
                        <a:rPr lang="en-US" b="1" dirty="0"/>
                        <a:t>171IT237</a:t>
                      </a:r>
                    </a:p>
                  </a:txBody>
                  <a:tcPr/>
                </a:tc>
                <a:tc>
                  <a:txBody>
                    <a:bodyPr/>
                    <a:lstStyle/>
                    <a:p>
                      <a:pPr algn="ctr"/>
                      <a:r>
                        <a:rPr lang="en-US" b="1" dirty="0"/>
                        <a:t>171IT203</a:t>
                      </a:r>
                    </a:p>
                  </a:txBody>
                  <a:tcPr/>
                </a:tc>
                <a:extLst>
                  <a:ext uri="{0D108BD9-81ED-4DB2-BD59-A6C34878D82A}">
                    <a16:rowId xmlns:a16="http://schemas.microsoft.com/office/drawing/2014/main" val="4141150385"/>
                  </a:ext>
                </a:extLst>
              </a:tr>
            </a:tbl>
          </a:graphicData>
        </a:graphic>
      </p:graphicFrame>
      <p:sp>
        <p:nvSpPr>
          <p:cNvPr id="9" name="TextBox 8">
            <a:extLst>
              <a:ext uri="{FF2B5EF4-FFF2-40B4-BE49-F238E27FC236}">
                <a16:creationId xmlns:a16="http://schemas.microsoft.com/office/drawing/2014/main" id="{E9FE8924-2D49-6349-8429-23796E010296}"/>
              </a:ext>
            </a:extLst>
          </p:cNvPr>
          <p:cNvSpPr txBox="1"/>
          <p:nvPr/>
        </p:nvSpPr>
        <p:spPr>
          <a:xfrm>
            <a:off x="3181350" y="5004847"/>
            <a:ext cx="2781300" cy="369332"/>
          </a:xfrm>
          <a:prstGeom prst="rect">
            <a:avLst/>
          </a:prstGeom>
          <a:noFill/>
        </p:spPr>
        <p:txBody>
          <a:bodyPr wrap="square" rtlCol="0">
            <a:spAutoFit/>
          </a:bodyPr>
          <a:lstStyle/>
          <a:p>
            <a:r>
              <a:rPr lang="en-US" dirty="0"/>
              <a:t>PROJECT PROPOSAL BY</a:t>
            </a:r>
          </a:p>
        </p:txBody>
      </p:sp>
    </p:spTree>
  </p:cSld>
  <p:clrMapOvr>
    <a:overrideClrMapping bg1="lt1" tx1="dk1" bg2="lt2" tx2="dk2" accent1="accent1" accent2="accent2" accent3="accent3" accent4="accent4" accent5="accent5" accent6="accent6" hlink="hlink" folHlink="folHlink"/>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222B-6D3A-ED41-A29B-4423D5FEC704}"/>
              </a:ext>
            </a:extLst>
          </p:cNvPr>
          <p:cNvSpPr>
            <a:spLocks noGrp="1"/>
          </p:cNvSpPr>
          <p:nvPr>
            <p:ph type="title"/>
          </p:nvPr>
        </p:nvSpPr>
        <p:spPr>
          <a:xfrm>
            <a:off x="2438400" y="2997827"/>
            <a:ext cx="2171107" cy="862345"/>
          </a:xfrm>
        </p:spPr>
        <p:txBody>
          <a:bodyPr/>
          <a:lstStyle/>
          <a:p>
            <a:r>
              <a:rPr lang="en-US" sz="4800" dirty="0"/>
              <a:t>THANK</a:t>
            </a:r>
          </a:p>
        </p:txBody>
      </p:sp>
      <p:sp>
        <p:nvSpPr>
          <p:cNvPr id="3" name="Text Placeholder 2">
            <a:extLst>
              <a:ext uri="{FF2B5EF4-FFF2-40B4-BE49-F238E27FC236}">
                <a16:creationId xmlns:a16="http://schemas.microsoft.com/office/drawing/2014/main" id="{C22E4255-22E0-2D43-88AA-D7AF2236F869}"/>
              </a:ext>
            </a:extLst>
          </p:cNvPr>
          <p:cNvSpPr>
            <a:spLocks noGrp="1"/>
          </p:cNvSpPr>
          <p:nvPr>
            <p:ph type="body" sz="quarter" idx="16"/>
          </p:nvPr>
        </p:nvSpPr>
        <p:spPr>
          <a:xfrm>
            <a:off x="4522797" y="3023855"/>
            <a:ext cx="1676400" cy="862345"/>
          </a:xfrm>
        </p:spPr>
        <p:txBody>
          <a:bodyPr>
            <a:normAutofit/>
          </a:bodyPr>
          <a:lstStyle/>
          <a:p>
            <a:r>
              <a:rPr lang="en-US" sz="4800" b="1" dirty="0"/>
              <a:t>YOU</a:t>
            </a:r>
          </a:p>
        </p:txBody>
      </p:sp>
      <p:sp>
        <p:nvSpPr>
          <p:cNvPr id="4" name="Date Placeholder 3">
            <a:extLst>
              <a:ext uri="{FF2B5EF4-FFF2-40B4-BE49-F238E27FC236}">
                <a16:creationId xmlns:a16="http://schemas.microsoft.com/office/drawing/2014/main" id="{5E81CC59-F76A-0E4D-A2B4-0FEFF0AB36FC}"/>
              </a:ext>
            </a:extLst>
          </p:cNvPr>
          <p:cNvSpPr>
            <a:spLocks noGrp="1"/>
          </p:cNvSpPr>
          <p:nvPr>
            <p:ph type="dt" sz="half" idx="10"/>
          </p:nvPr>
        </p:nvSpPr>
        <p:spPr/>
        <p:txBody>
          <a:bodyPr/>
          <a:lstStyle/>
          <a:p>
            <a:r>
              <a:rPr lang="en-IN"/>
              <a:t>06-Nov-19</a:t>
            </a:r>
            <a:endParaRPr lang="en-US"/>
          </a:p>
        </p:txBody>
      </p:sp>
      <p:sp>
        <p:nvSpPr>
          <p:cNvPr id="5" name="Footer Placeholder 4">
            <a:extLst>
              <a:ext uri="{FF2B5EF4-FFF2-40B4-BE49-F238E27FC236}">
                <a16:creationId xmlns:a16="http://schemas.microsoft.com/office/drawing/2014/main" id="{635D098D-EF33-0347-B815-43E275D4543E}"/>
              </a:ext>
            </a:extLst>
          </p:cNvPr>
          <p:cNvSpPr>
            <a:spLocks noGrp="1"/>
          </p:cNvSpPr>
          <p:nvPr>
            <p:ph type="ftr" sz="quarter" idx="11"/>
          </p:nvPr>
        </p:nvSpPr>
        <p:spPr/>
        <p:txBody>
          <a:bodyPr/>
          <a:lstStyle/>
          <a:p>
            <a:r>
              <a:rPr lang="en-US"/>
              <a:t>PC Project Evaluation</a:t>
            </a:r>
          </a:p>
        </p:txBody>
      </p:sp>
    </p:spTree>
    <p:extLst>
      <p:ext uri="{BB962C8B-B14F-4D97-AF65-F5344CB8AC3E}">
        <p14:creationId xmlns:p14="http://schemas.microsoft.com/office/powerpoint/2010/main" val="377509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70327" y="304799"/>
            <a:ext cx="2439873" cy="631939"/>
          </a:xfrm>
        </p:spPr>
        <p:txBody>
          <a:bodyPr/>
          <a:lstStyle/>
          <a:p>
            <a:r>
              <a:rPr lang="en-US" b="1" dirty="0"/>
              <a:t>Contents</a:t>
            </a:r>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b="1" dirty="0"/>
              <a:t>Abstract</a:t>
            </a:r>
          </a:p>
          <a:p>
            <a:pPr marL="514350" indent="-514350">
              <a:buFont typeface="+mj-lt"/>
              <a:buAutoNum type="romanUcPeriod"/>
            </a:pPr>
            <a:r>
              <a:rPr lang="en-US" b="1" dirty="0"/>
              <a:t>Motivation</a:t>
            </a:r>
          </a:p>
          <a:p>
            <a:pPr marL="514350" indent="-514350">
              <a:buFont typeface="+mj-lt"/>
              <a:buAutoNum type="romanUcPeriod"/>
            </a:pPr>
            <a:r>
              <a:rPr lang="en-US" b="1" dirty="0"/>
              <a:t>Implementation strategy</a:t>
            </a:r>
          </a:p>
          <a:p>
            <a:pPr marL="514350" indent="-514350">
              <a:buFont typeface="+mj-lt"/>
              <a:buAutoNum type="romanUcPeriod"/>
            </a:pPr>
            <a:r>
              <a:rPr lang="en-US" b="1" dirty="0"/>
              <a:t>Expected Results</a:t>
            </a:r>
          </a:p>
          <a:p>
            <a:pPr marL="514350" indent="-514350">
              <a:buFont typeface="+mj-lt"/>
              <a:buAutoNum type="romanUcPeriod"/>
            </a:pPr>
            <a:r>
              <a:rPr lang="en-US" b="1" dirty="0"/>
              <a:t>Timeline Plan</a:t>
            </a:r>
          </a:p>
          <a:p>
            <a:pPr marL="514350" indent="-514350">
              <a:buFont typeface="+mj-lt"/>
              <a:buAutoNum type="romanUcPeriod"/>
            </a:pPr>
            <a:r>
              <a:rPr lang="en-US" b="1" dirty="0"/>
              <a:t>Team Load Distribution</a:t>
            </a:r>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414896" y="152401"/>
            <a:ext cx="2314203" cy="846802"/>
          </a:xfrm>
        </p:spPr>
        <p:txBody>
          <a:bodyPr>
            <a:normAutofit/>
          </a:bodyPr>
          <a:lstStyle/>
          <a:p>
            <a:r>
              <a:rPr lang="en-US" b="1" dirty="0"/>
              <a:t>Abstract</a:t>
            </a:r>
          </a:p>
        </p:txBody>
      </p:sp>
      <p:sp>
        <p:nvSpPr>
          <p:cNvPr id="3" name="Content Placeholder 2"/>
          <p:cNvSpPr>
            <a:spLocks noGrp="1"/>
          </p:cNvSpPr>
          <p:nvPr>
            <p:ph idx="1"/>
          </p:nvPr>
        </p:nvSpPr>
        <p:spPr/>
        <p:txBody>
          <a:bodyPr>
            <a:normAutofit/>
          </a:bodyPr>
          <a:lstStyle/>
          <a:p>
            <a:pPr algn="just"/>
            <a:r>
              <a:rPr lang="en-IN" dirty="0"/>
              <a:t>The combination of neural networks with Decision Trees known as DJINN demonstrate high predictive performance for a variety of regression and classification data sets and display comparable performance to Bayesian hyperparameter optimization at a lower computational cost and in a flexible and scalable manner. We propose to parallelise the above-stated problem by using various language specific parallelization constructs and hence utilising all available resources and saving on initialisation time of the model.  The tree-informed initialization thus acts as a warm-start to the neural network training process, resulting in efficiently trained, quick and accurate networks.</a:t>
            </a:r>
            <a:endParaRPr lang="en-US" dirty="0"/>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191165"/>
            <a:ext cx="2771403" cy="808038"/>
          </a:xfrm>
        </p:spPr>
        <p:txBody>
          <a:bodyPr/>
          <a:lstStyle/>
          <a:p>
            <a:r>
              <a:rPr lang="en-US" b="1" dirty="0"/>
              <a:t>Motivation</a:t>
            </a:r>
          </a:p>
        </p:txBody>
      </p:sp>
      <p:sp>
        <p:nvSpPr>
          <p:cNvPr id="3" name="Content Placeholder 2"/>
          <p:cNvSpPr>
            <a:spLocks noGrp="1"/>
          </p:cNvSpPr>
          <p:nvPr>
            <p:ph idx="1"/>
          </p:nvPr>
        </p:nvSpPr>
        <p:spPr/>
        <p:txBody>
          <a:bodyPr>
            <a:normAutofit lnSpcReduction="10000"/>
          </a:bodyPr>
          <a:lstStyle/>
          <a:p>
            <a:r>
              <a:rPr lang="en-US" dirty="0"/>
              <a:t>Modern day ”Deep Neural Network” problems get solved best when initialized well, and when all the hyper-parameters are set right.</a:t>
            </a:r>
          </a:p>
          <a:p>
            <a:r>
              <a:rPr lang="en-US" dirty="0"/>
              <a:t>Thus, DJINN models provide a good way to train a model better and in turn achieve better accuracy. But due to the limitations of computing power, this comes at the cost of high initialization time.</a:t>
            </a:r>
          </a:p>
          <a:p>
            <a:r>
              <a:rPr lang="en-IN" dirty="0"/>
              <a:t>We thus looked to eliminate this huge time factor that may prevent the industry from taking advantage of DJINNs, to utilize maximum capacity of the processors and memory devices which is mainly done through the concepts of parallel computing.</a:t>
            </a:r>
            <a:endParaRPr lang="en-US" dirty="0"/>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14541" y="703017"/>
            <a:ext cx="4600203" cy="970450"/>
          </a:xfrm>
        </p:spPr>
        <p:txBody>
          <a:bodyPr/>
          <a:lstStyle/>
          <a:p>
            <a:pPr algn="ctr"/>
            <a:r>
              <a:rPr lang="en-US" b="1" dirty="0"/>
              <a:t>Implementation Strategy</a:t>
            </a:r>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p>
        </p:txBody>
      </p:sp>
      <p:sp>
        <p:nvSpPr>
          <p:cNvPr id="7" name="Content Placeholder 6">
            <a:extLst>
              <a:ext uri="{FF2B5EF4-FFF2-40B4-BE49-F238E27FC236}">
                <a16:creationId xmlns:a16="http://schemas.microsoft.com/office/drawing/2014/main" id="{4D472428-BC52-804B-930F-B39ECF9BE590}"/>
              </a:ext>
            </a:extLst>
          </p:cNvPr>
          <p:cNvSpPr>
            <a:spLocks noGrp="1"/>
          </p:cNvSpPr>
          <p:nvPr>
            <p:ph idx="1"/>
          </p:nvPr>
        </p:nvSpPr>
        <p:spPr/>
        <p:txBody>
          <a:bodyPr>
            <a:normAutofit/>
          </a:bodyPr>
          <a:lstStyle/>
          <a:p>
            <a:pPr marL="0" indent="0">
              <a:buNone/>
            </a:pPr>
            <a:r>
              <a:rPr lang="en-US" dirty="0"/>
              <a:t>To parallelize the initialization of the above problem using OpenMP, we propose the following strategy:</a:t>
            </a:r>
          </a:p>
          <a:p>
            <a:pPr>
              <a:buFont typeface="+mj-lt"/>
              <a:buAutoNum type="arabicPeriod"/>
            </a:pPr>
            <a:r>
              <a:rPr lang="en-US" dirty="0"/>
              <a:t>We first implement the DJINN on a generic Neural Network data set by improving its performance using Decision Trees</a:t>
            </a:r>
          </a:p>
          <a:p>
            <a:pPr>
              <a:buFont typeface="+mj-lt"/>
              <a:buAutoNum type="arabicPeriod"/>
            </a:pPr>
            <a:r>
              <a:rPr lang="en-US" dirty="0"/>
              <a:t>Referencing the implementation of the </a:t>
            </a:r>
            <a:r>
              <a:rPr lang="en-US" dirty="0" err="1"/>
              <a:t>PyMP</a:t>
            </a:r>
            <a:r>
              <a:rPr lang="en-US" dirty="0"/>
              <a:t>, Ray, </a:t>
            </a:r>
            <a:r>
              <a:rPr lang="en-US" dirty="0" err="1"/>
              <a:t>Concurrent.Futures</a:t>
            </a:r>
            <a:r>
              <a:rPr lang="en-US" dirty="0"/>
              <a:t>, etc. library to identify and use suitable constructs in the appropriate places and test if they improve the performance.</a:t>
            </a:r>
          </a:p>
          <a:p>
            <a:pPr>
              <a:buFont typeface="+mj-lt"/>
              <a:buAutoNum type="arabicPeriod"/>
            </a:pPr>
            <a:r>
              <a:rPr lang="en-US" dirty="0"/>
              <a:t>Evaluation of the performance improvement achieved and comparison with the serial version of the same.</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541" y="703017"/>
            <a:ext cx="4600203" cy="970450"/>
          </a:xfrm>
        </p:spPr>
        <p:txBody>
          <a:bodyPr/>
          <a:lstStyle/>
          <a:p>
            <a:pPr algn="ctr"/>
            <a:r>
              <a:rPr lang="en-US" b="1" dirty="0"/>
              <a:t>Implementation Strategy (contd.)</a:t>
            </a:r>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p>
        </p:txBody>
      </p:sp>
      <p:sp>
        <p:nvSpPr>
          <p:cNvPr id="7" name="Content Placeholder 6">
            <a:extLst>
              <a:ext uri="{FF2B5EF4-FFF2-40B4-BE49-F238E27FC236}">
                <a16:creationId xmlns:a16="http://schemas.microsoft.com/office/drawing/2014/main" id="{4D472428-BC52-804B-930F-B39ECF9BE590}"/>
              </a:ext>
            </a:extLst>
          </p:cNvPr>
          <p:cNvSpPr>
            <a:spLocks noGrp="1"/>
          </p:cNvSpPr>
          <p:nvPr>
            <p:ph idx="1"/>
          </p:nvPr>
        </p:nvSpPr>
        <p:spPr>
          <a:xfrm>
            <a:off x="809997" y="2222287"/>
            <a:ext cx="7524003" cy="3819074"/>
          </a:xfrm>
        </p:spPr>
        <p:txBody>
          <a:bodyPr>
            <a:normAutofit fontScale="92500" lnSpcReduction="20000"/>
          </a:bodyPr>
          <a:lstStyle/>
          <a:p>
            <a:pPr fontAlgn="base"/>
            <a:r>
              <a:rPr lang="en-IN" dirty="0"/>
              <a:t>In the low level execution of the code, we have attempted to parallelize the running of various methods that are used during the training of the model. This has mainly been achieved by the use of Ray, which implicitly runs the implied method concurrently when called using `@</a:t>
            </a:r>
            <a:r>
              <a:rPr lang="en-IN" dirty="0" err="1"/>
              <a:t>ray.remote</a:t>
            </a:r>
            <a:r>
              <a:rPr lang="en-IN" dirty="0"/>
              <a:t>`</a:t>
            </a:r>
          </a:p>
          <a:p>
            <a:pPr fontAlgn="base"/>
            <a:r>
              <a:rPr lang="en-IN" dirty="0"/>
              <a:t>In the calling of the functions during the training and fitting of our DJINN Classifier and Regressor, we have parallelized by the use of </a:t>
            </a:r>
            <a:r>
              <a:rPr lang="en-IN" dirty="0" err="1"/>
              <a:t>PyMP</a:t>
            </a:r>
            <a:r>
              <a:rPr lang="en-IN" dirty="0"/>
              <a:t>  </a:t>
            </a:r>
          </a:p>
          <a:p>
            <a:pPr fontAlgn="base"/>
            <a:r>
              <a:rPr lang="en-IN" dirty="0"/>
              <a:t>When the training of one of the models is going on, we are also attempting to run the other model of Bayesian classifier in parallel, hence reducing the waiting time, and increasing efficiency</a:t>
            </a:r>
          </a:p>
          <a:p>
            <a:r>
              <a:rPr lang="en-IN" dirty="0"/>
              <a:t>With all these improvements in the code and use of resources, we have been able to achieve superior performance gain and efficient utilization of resources when running a DJINN model to train a network.</a:t>
            </a:r>
            <a:endParaRPr lang="en-US" dirty="0"/>
          </a:p>
        </p:txBody>
      </p:sp>
    </p:spTree>
    <p:extLst>
      <p:ext uri="{BB962C8B-B14F-4D97-AF65-F5344CB8AC3E}">
        <p14:creationId xmlns:p14="http://schemas.microsoft.com/office/powerpoint/2010/main" val="2686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67365"/>
            <a:ext cx="4419600" cy="731838"/>
          </a:xfrm>
        </p:spPr>
        <p:txBody>
          <a:bodyPr/>
          <a:lstStyle/>
          <a:p>
            <a:r>
              <a:rPr lang="en-US" dirty="0"/>
              <a:t>Results Achieved</a:t>
            </a:r>
          </a:p>
        </p:txBody>
      </p:sp>
      <p:sp>
        <p:nvSpPr>
          <p:cNvPr id="3" name="Content Placeholder 2"/>
          <p:cNvSpPr>
            <a:spLocks noGrp="1"/>
          </p:cNvSpPr>
          <p:nvPr>
            <p:ph idx="1"/>
          </p:nvPr>
        </p:nvSpPr>
        <p:spPr>
          <a:xfrm>
            <a:off x="809998" y="2133600"/>
            <a:ext cx="7524003" cy="3636510"/>
          </a:xfrm>
        </p:spPr>
        <p:txBody>
          <a:bodyPr/>
          <a:lstStyle/>
          <a:p>
            <a:pPr fontAlgn="base"/>
            <a:r>
              <a:rPr lang="en-IN" dirty="0"/>
              <a:t>Using </a:t>
            </a:r>
            <a:r>
              <a:rPr lang="en-IN" dirty="0" err="1"/>
              <a:t>Concurrent.Futures</a:t>
            </a:r>
            <a:r>
              <a:rPr lang="en-IN" dirty="0"/>
              <a:t> Library, we have been able to train and run two independent models </a:t>
            </a:r>
            <a:r>
              <a:rPr lang="en-IN" dirty="0" err="1"/>
              <a:t>parallely</a:t>
            </a:r>
            <a:r>
              <a:rPr lang="en-IN" dirty="0"/>
              <a:t>, thus giving our computation a major boost.</a:t>
            </a:r>
          </a:p>
          <a:p>
            <a:r>
              <a:rPr lang="en-IN" dirty="0"/>
              <a:t>Using Ray and </a:t>
            </a:r>
            <a:r>
              <a:rPr lang="en-IN" dirty="0" err="1"/>
              <a:t>PyMP</a:t>
            </a:r>
            <a:r>
              <a:rPr lang="en-IN" dirty="0"/>
              <a:t>, We have been able to parallelise various functions that are critical to the functioning of the application, thus cutting down computation time at various minor stages.</a:t>
            </a:r>
            <a:endParaRPr lang="en-US" dirty="0"/>
          </a:p>
          <a:p>
            <a:r>
              <a:rPr lang="en-IN" dirty="0"/>
              <a:t>Apart from that, we have been able to harness maximum computational efficiency from the modern day machine which relies on multiple cores for its power by keeping all its cores busy at all times during the program execution.</a:t>
            </a:r>
            <a:endParaRPr lang="en-US" dirty="0"/>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67365"/>
            <a:ext cx="4419600" cy="731838"/>
          </a:xfrm>
        </p:spPr>
        <p:txBody>
          <a:bodyPr/>
          <a:lstStyle/>
          <a:p>
            <a:r>
              <a:rPr lang="en-US" dirty="0"/>
              <a:t>Results Achieved</a:t>
            </a:r>
          </a:p>
        </p:txBody>
      </p:sp>
      <p:sp>
        <p:nvSpPr>
          <p:cNvPr id="3" name="Content Placeholder 2"/>
          <p:cNvSpPr>
            <a:spLocks noGrp="1"/>
          </p:cNvSpPr>
          <p:nvPr>
            <p:ph idx="1"/>
          </p:nvPr>
        </p:nvSpPr>
        <p:spPr>
          <a:xfrm>
            <a:off x="809996" y="2422526"/>
            <a:ext cx="7524003" cy="365125"/>
          </a:xfrm>
        </p:spPr>
        <p:txBody>
          <a:bodyPr>
            <a:normAutofit lnSpcReduction="10000"/>
          </a:bodyPr>
          <a:lstStyle/>
          <a:p>
            <a:pPr marL="0" indent="0">
              <a:buNone/>
            </a:pPr>
            <a:r>
              <a:rPr lang="en-IN" dirty="0"/>
              <a:t>To measure our results quantitatively (comparison): </a:t>
            </a:r>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endParaRPr lang="en-US" dirty="0"/>
          </a:p>
        </p:txBody>
      </p:sp>
      <p:pic>
        <p:nvPicPr>
          <p:cNvPr id="9" name="Picture 8">
            <a:extLst>
              <a:ext uri="{FF2B5EF4-FFF2-40B4-BE49-F238E27FC236}">
                <a16:creationId xmlns:a16="http://schemas.microsoft.com/office/drawing/2014/main" id="{A9665275-DBAD-9D4A-BBC4-0A36CFBD9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17" y="3217390"/>
            <a:ext cx="8330963" cy="2061764"/>
          </a:xfrm>
          <a:prstGeom prst="rect">
            <a:avLst/>
          </a:prstGeom>
        </p:spPr>
      </p:pic>
    </p:spTree>
    <p:extLst>
      <p:ext uri="{BB962C8B-B14F-4D97-AF65-F5344CB8AC3E}">
        <p14:creationId xmlns:p14="http://schemas.microsoft.com/office/powerpoint/2010/main" val="337421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67365"/>
            <a:ext cx="4419600" cy="731838"/>
          </a:xfrm>
        </p:spPr>
        <p:txBody>
          <a:bodyPr/>
          <a:lstStyle/>
          <a:p>
            <a:r>
              <a:rPr lang="en-US" dirty="0"/>
              <a:t>Results Achieved</a:t>
            </a:r>
          </a:p>
        </p:txBody>
      </p:sp>
      <p:sp>
        <p:nvSpPr>
          <p:cNvPr id="3" name="Content Placeholder 2"/>
          <p:cNvSpPr>
            <a:spLocks noGrp="1"/>
          </p:cNvSpPr>
          <p:nvPr>
            <p:ph idx="1"/>
          </p:nvPr>
        </p:nvSpPr>
        <p:spPr>
          <a:xfrm>
            <a:off x="809996" y="2422526"/>
            <a:ext cx="7524003" cy="365125"/>
          </a:xfrm>
        </p:spPr>
        <p:txBody>
          <a:bodyPr>
            <a:normAutofit lnSpcReduction="10000"/>
          </a:bodyPr>
          <a:lstStyle/>
          <a:p>
            <a:pPr marL="0" indent="0">
              <a:buNone/>
            </a:pPr>
            <a:r>
              <a:rPr lang="en-IN" dirty="0"/>
              <a:t>To measure our results quantitatively (speed-up): </a:t>
            </a:r>
          </a:p>
        </p:txBody>
      </p:sp>
      <p:sp>
        <p:nvSpPr>
          <p:cNvPr id="4" name="Date Placeholder 3"/>
          <p:cNvSpPr>
            <a:spLocks noGrp="1"/>
          </p:cNvSpPr>
          <p:nvPr>
            <p:ph type="dt" sz="half" idx="10"/>
          </p:nvPr>
        </p:nvSpPr>
        <p:spPr/>
        <p:txBody>
          <a:bodyPr/>
          <a:lstStyle/>
          <a:p>
            <a:r>
              <a:rPr lang="en-IN"/>
              <a:t>06-Nov-19</a:t>
            </a:r>
            <a:endParaRPr lang="en-US"/>
          </a:p>
        </p:txBody>
      </p:sp>
      <p:sp>
        <p:nvSpPr>
          <p:cNvPr id="5" name="Footer Placeholder 4"/>
          <p:cNvSpPr>
            <a:spLocks noGrp="1"/>
          </p:cNvSpPr>
          <p:nvPr>
            <p:ph type="ftr" sz="quarter" idx="11"/>
          </p:nvPr>
        </p:nvSpPr>
        <p:spPr/>
        <p:txBody>
          <a:bodyPr/>
          <a:lstStyle/>
          <a:p>
            <a:r>
              <a:rPr lang="en-US"/>
              <a:t>PC Project Evaluation</a:t>
            </a:r>
            <a:endParaRPr lang="en-US" dirty="0"/>
          </a:p>
        </p:txBody>
      </p:sp>
      <p:pic>
        <p:nvPicPr>
          <p:cNvPr id="7" name="Picture 6">
            <a:extLst>
              <a:ext uri="{FF2B5EF4-FFF2-40B4-BE49-F238E27FC236}">
                <a16:creationId xmlns:a16="http://schemas.microsoft.com/office/drawing/2014/main" id="{87384C63-4564-7143-9B2D-90324CBE7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07" y="3217132"/>
            <a:ext cx="8334004" cy="2071561"/>
          </a:xfrm>
          <a:prstGeom prst="rect">
            <a:avLst/>
          </a:prstGeom>
        </p:spPr>
      </p:pic>
    </p:spTree>
    <p:extLst>
      <p:ext uri="{BB962C8B-B14F-4D97-AF65-F5344CB8AC3E}">
        <p14:creationId xmlns:p14="http://schemas.microsoft.com/office/powerpoint/2010/main" val="332226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{C9EA62D7-53FE-CF4A-836F-4D9AC0D3F112}tf10001121</Template>
  <TotalTime>20752</TotalTime>
  <Words>552</Words>
  <Application>Microsoft Macintosh PowerPoint</Application>
  <PresentationFormat>On-screen Show (4:3)</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2</vt:lpstr>
      <vt:lpstr>Quotable</vt:lpstr>
      <vt:lpstr>Parallelizing the set-up of Deeply Joint Informed Neural Networks With Decision Trees</vt:lpstr>
      <vt:lpstr>Contents</vt:lpstr>
      <vt:lpstr>Abstract</vt:lpstr>
      <vt:lpstr>Motivation</vt:lpstr>
      <vt:lpstr>Implementation Strategy</vt:lpstr>
      <vt:lpstr>Implementation Strategy (contd.)</vt:lpstr>
      <vt:lpstr>Results Achieved</vt:lpstr>
      <vt:lpstr>Results Achieved</vt:lpstr>
      <vt:lpstr>Results Achieved</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Affective HCI based efficient e-learning environment using IoT</dc:title>
  <dc:creator>asd</dc:creator>
  <cp:lastModifiedBy>Aditya Karia</cp:lastModifiedBy>
  <cp:revision>669</cp:revision>
  <dcterms:created xsi:type="dcterms:W3CDTF">2016-03-14T14:21:24Z</dcterms:created>
  <dcterms:modified xsi:type="dcterms:W3CDTF">2019-11-06T09:05:13Z</dcterms:modified>
</cp:coreProperties>
</file>