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E0E"/>
    <a:srgbClr val="10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/>
    <p:restoredTop sz="94719"/>
  </p:normalViewPr>
  <p:slideViewPr>
    <p:cSldViewPr snapToGrid="0">
      <p:cViewPr varScale="1">
        <p:scale>
          <a:sx n="144" d="100"/>
          <a:sy n="144" d="100"/>
        </p:scale>
        <p:origin x="11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B5E-1429-4BA8-46B5-1BB97977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DF9E-9A05-064C-5AA1-13FB50A1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D132-BD35-9912-36DF-66ADBDA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EE3C-796F-00BE-A562-F396E236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A749-D4F8-4D98-EAE0-619067CD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20D-E304-705D-42C6-1403F97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9E0AF-7F0E-5856-EE60-77C77605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68C2-52DC-4DE5-3546-EDC8A2F0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6E2C-EF1A-EF6B-D45E-B6F2295F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9BF2-CA00-6B9F-EF90-7226874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D498-47F6-5A51-9CDF-C44980AF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E707A-5F6A-5216-D84A-F5E5822F6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E063-AA5C-7BE6-59EE-7D748A49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DAF5-F6DC-E25F-F2E5-0C6FB4F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CC26-DA44-8EA5-7C37-1A69FCC9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A82B-A1FF-AC63-7D3B-9292D0D4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118E-8186-E580-A5A9-809F886E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7CEA-01A1-F309-B06C-BE460E1F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15C4-B59F-5F61-3A91-C37387E1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31F3-F48F-F5AE-8CC6-05A10EB2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9BF0-977E-4EDB-5651-41454322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402C-541B-63B0-6060-CD2133E1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EDBF-315E-BA8A-793A-A419C859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6100-3387-942F-2500-BA1E997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AE65-71CB-7962-6522-3B5126E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9245-8091-C27A-1078-97D81C22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444D-B9B7-C622-2EF9-35DD6827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1E55-A2D2-3C76-0C96-4E2A2CFFC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1F7D-26F3-CB1A-798D-60C0D968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46AE-DD05-6225-4A92-F7B4C194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431B-26CC-B98F-0873-EAB5BB6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BAED-561F-292B-6FCC-0F6BDF4D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9E43-CC50-9707-A0B2-B07E6EBA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BDCB-9A44-C568-F3D3-F7B1387E6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C6B99-DFE5-712D-9D5C-505BBE76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C73D9-EA6D-F7C7-28E1-B64A656C2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D5194-7285-0D85-1502-34C1833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DF81B-9A98-5D21-2B78-ACD7FE52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F32E-4960-F87D-85CE-4F968673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229-C4DF-8442-DFEF-873FF39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82657-919C-AA14-4FB3-1C16DB0E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CD0F-1A04-B74A-441E-3877F8ED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9254-9128-2219-3D2C-7046CBC9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7CD2D-2323-7B68-E9C0-AD82569A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E9110-F40B-2E6E-D81B-D47395A3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F5A0-3542-DAF9-B316-D32CF70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E82-4721-2771-B416-F00F3828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29D0-123F-51C9-BE01-36E9804C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DE94-8ADF-450A-0326-7D0538FB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2B9F-2A8B-AFB7-0064-0E478833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EAEA-152D-5C2D-9BF3-424BE234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E2C70-0ADB-39C4-61BC-08AAD3F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EE7-FA92-4809-486C-AAF23BC6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52A3C-F515-6897-5B9C-9F6F69D30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F8E9-98E7-3D43-B6C8-9E6FE87C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5384-54D7-1C8F-0ECF-041005FD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1124-619E-51F1-D588-104A3FDE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9F715-E889-AE62-6489-BDE1375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52B98-5C80-B2B4-3188-005921F8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A26B8-40B2-61FB-616D-2BC3F67C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1752-AC41-7051-93F1-4A32784D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F347-1B57-964D-A4C5-4C2A2FDBE88E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309B-3957-C871-6A62-8C8710C5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DE2B-0C4A-EC33-9AA3-0F8846A68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F39-5CBD-86D9-59B5-23F1D107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161" y="2171727"/>
            <a:ext cx="5788241" cy="190310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Graph Partitioning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4F215-796C-2753-228A-347AF97F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212" y="4057059"/>
            <a:ext cx="3542189" cy="339647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10120082 – Felix Fernando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047A0-0755-BBEA-3334-E96F4E34BE8B}"/>
              </a:ext>
            </a:extLst>
          </p:cNvPr>
          <p:cNvSpPr txBox="1"/>
          <p:nvPr/>
        </p:nvSpPr>
        <p:spPr>
          <a:xfrm>
            <a:off x="1855433" y="2171727"/>
            <a:ext cx="4573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Presentasi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1 | MA4172 –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Kapita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Selekta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Matematika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Terapan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4DEA6-69CA-A5DE-BC10-25C18891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878" y="1042583"/>
            <a:ext cx="4324741" cy="44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1976310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Crossover</a:t>
            </a:r>
          </a:p>
        </p:txBody>
      </p:sp>
      <p:pic>
        <p:nvPicPr>
          <p:cNvPr id="5" name="Picture 4" descr="A couple of grey and white circles with numbers&#10;&#10;Description automatically generated with medium confidence">
            <a:extLst>
              <a:ext uri="{FF2B5EF4-FFF2-40B4-BE49-F238E27FC236}">
                <a16:creationId xmlns:a16="http://schemas.microsoft.com/office/drawing/2014/main" id="{03DCBD34-04B4-79CB-7291-877DA950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3" y="2433302"/>
            <a:ext cx="4896775" cy="2406687"/>
          </a:xfrm>
          <a:prstGeom prst="rect">
            <a:avLst/>
          </a:prstGeom>
        </p:spPr>
      </p:pic>
      <p:pic>
        <p:nvPicPr>
          <p:cNvPr id="11" name="Picture 10" descr="A couple of circles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1CB7EF41-624B-26BE-03FD-E77E14BD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46" y="2433302"/>
            <a:ext cx="4896775" cy="23741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C8511-280D-C858-FCB8-04CAB9B524C7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5363028" y="3620399"/>
            <a:ext cx="1171318" cy="16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1778348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08F9C-D9BD-1D99-AD19-164321B22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48" b="2608"/>
          <a:stretch/>
        </p:blipFill>
        <p:spPr>
          <a:xfrm>
            <a:off x="2392338" y="2147680"/>
            <a:ext cx="2990368" cy="2857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04783-F0FA-0D79-7F2B-D38CEED04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7" b="2608"/>
          <a:stretch/>
        </p:blipFill>
        <p:spPr>
          <a:xfrm>
            <a:off x="6809296" y="2147680"/>
            <a:ext cx="2923487" cy="28579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16FC62-C673-367D-ABA7-F7A0403353D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382706" y="3576657"/>
            <a:ext cx="1328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32759F-381D-D51F-4943-A69E6DD16423}"/>
              </a:ext>
            </a:extLst>
          </p:cNvPr>
          <p:cNvSpPr/>
          <p:nvPr/>
        </p:nvSpPr>
        <p:spPr>
          <a:xfrm>
            <a:off x="3603438" y="4021585"/>
            <a:ext cx="363985" cy="363985"/>
          </a:xfrm>
          <a:prstGeom prst="ellipse">
            <a:avLst/>
          </a:prstGeom>
          <a:noFill/>
          <a:ln w="38100">
            <a:solidFill>
              <a:srgbClr val="FF0E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Referensi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12563-9F13-1D04-1F99-2D0A2DD84381}"/>
              </a:ext>
            </a:extLst>
          </p:cNvPr>
          <p:cNvSpPr txBox="1"/>
          <p:nvPr/>
        </p:nvSpPr>
        <p:spPr>
          <a:xfrm>
            <a:off x="838201" y="1983455"/>
            <a:ext cx="1001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[1] </a:t>
            </a:r>
            <a:r>
              <a:rPr lang="en-US" dirty="0"/>
              <a:t>Datta, </a:t>
            </a:r>
            <a:r>
              <a:rPr lang="en-US" dirty="0" err="1"/>
              <a:t>Dilip</a:t>
            </a:r>
            <a:r>
              <a:rPr lang="en-US" dirty="0"/>
              <a:t> &amp; </a:t>
            </a:r>
            <a:r>
              <a:rPr lang="en-US" dirty="0" err="1"/>
              <a:t>Figueira</a:t>
            </a:r>
            <a:r>
              <a:rPr lang="en-US" dirty="0"/>
              <a:t>, José &amp; Fonseca, Carlos &amp; Pereira, Fernando. (2008). Graph partitioning through a multi-objective evolutionary algorithm: A preliminary study. GECCO'08: Proceedings of the 10th Annual Conference on Genetic and Evolutionary Computation 2008. 625-632. 10.1145/1389095.1389222. </a:t>
            </a:r>
          </a:p>
        </p:txBody>
      </p:sp>
    </p:spTree>
    <p:extLst>
      <p:ext uri="{BB962C8B-B14F-4D97-AF65-F5344CB8AC3E}">
        <p14:creationId xmlns:p14="http://schemas.microsoft.com/office/powerpoint/2010/main" val="111809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F13FD-4CDB-4012-5AF9-7EEAEB0E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70" y="2205872"/>
            <a:ext cx="2909610" cy="3374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636" y="1819373"/>
            <a:ext cx="3723587" cy="38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1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69" y="1819373"/>
            <a:ext cx="3723587" cy="3871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1E478-5ABE-071C-A78D-8F2CEF4A2D5F}"/>
              </a:ext>
            </a:extLst>
          </p:cNvPr>
          <p:cNvSpPr txBox="1"/>
          <p:nvPr/>
        </p:nvSpPr>
        <p:spPr>
          <a:xfrm>
            <a:off x="6096000" y="2828835"/>
            <a:ext cx="43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optimasi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komputasional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pembagian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simpul-simpul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sebuah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graf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sejumlah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kelompok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Kegunaan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12563-9F13-1D04-1F99-2D0A2DD84381}"/>
              </a:ext>
            </a:extLst>
          </p:cNvPr>
          <p:cNvSpPr txBox="1"/>
          <p:nvPr/>
        </p:nvSpPr>
        <p:spPr>
          <a:xfrm>
            <a:off x="838200" y="1983455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Image Segmentation </a:t>
            </a:r>
            <a:endParaRPr lang="en-US" b="1" dirty="0"/>
          </a:p>
        </p:txBody>
      </p:sp>
      <p:pic>
        <p:nvPicPr>
          <p:cNvPr id="1026" name="Picture 2" descr="Image Segmentation | Types Of Image Segmentation">
            <a:extLst>
              <a:ext uri="{FF2B5EF4-FFF2-40B4-BE49-F238E27FC236}">
                <a16:creationId xmlns:a16="http://schemas.microsoft.com/office/drawing/2014/main" id="{14FC841D-07D9-BA70-636E-2E271C3E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48" y="2444227"/>
            <a:ext cx="4726613" cy="240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A46F63-DF49-D850-ADF2-6776E06ACABF}"/>
              </a:ext>
            </a:extLst>
          </p:cNvPr>
          <p:cNvSpPr txBox="1"/>
          <p:nvPr/>
        </p:nvSpPr>
        <p:spPr>
          <a:xfrm>
            <a:off x="6191250" y="1983455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Data Clustering</a:t>
            </a:r>
            <a:endParaRPr lang="en-US" b="1" dirty="0"/>
          </a:p>
        </p:txBody>
      </p:sp>
      <p:pic>
        <p:nvPicPr>
          <p:cNvPr id="1028" name="Picture 4" descr="K-Means Data Clustering. In today's world with the increased… | by Sybernix  | Towards Data Science">
            <a:extLst>
              <a:ext uri="{FF2B5EF4-FFF2-40B4-BE49-F238E27FC236}">
                <a16:creationId xmlns:a16="http://schemas.microsoft.com/office/drawing/2014/main" id="{1ADD3B19-9A55-8AEE-6291-2B5663AE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4226"/>
            <a:ext cx="4739931" cy="240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8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C644-F427-620F-F5CD-34EB5E114E6B}"/>
              </a:ext>
            </a:extLst>
          </p:cNvPr>
          <p:cNvSpPr txBox="1"/>
          <p:nvPr/>
        </p:nvSpPr>
        <p:spPr>
          <a:xfrm>
            <a:off x="838200" y="2724834"/>
            <a:ext cx="621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b="1" dirty="0"/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blipFill>
                <a:blip r:embed="rId2"/>
                <a:stretch>
                  <a:fillRect l="-1657" t="-132203" r="-552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3094166"/>
            <a:ext cx="365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Edge Cut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/>
              <p:nvPr/>
            </p:nvSpPr>
            <p:spPr>
              <a:xfrm>
                <a:off x="838200" y="1614123"/>
                <a:ext cx="516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Misalkan,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graf</a:t>
                </a:r>
                <a:r>
                  <a:rPr lang="en-US" dirty="0"/>
                  <a:t> </a:t>
                </a:r>
                <a:r>
                  <a:rPr lang="en-US" dirty="0" err="1"/>
                  <a:t>terhubung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dengan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4123"/>
                <a:ext cx="5166030" cy="369332"/>
              </a:xfrm>
              <a:prstGeom prst="rect">
                <a:avLst/>
              </a:prstGeom>
              <a:blipFill>
                <a:blip r:embed="rId3"/>
                <a:stretch>
                  <a:fillRect l="-1229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/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blipFill>
                <a:blip r:embed="rId4"/>
                <a:stretch>
                  <a:fillRect l="-2692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tidak berada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/ zone yang </a:t>
                </a:r>
                <a:r>
                  <a:rPr lang="en-US" dirty="0" err="1"/>
                  <a:t>sama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pada </a:t>
                </a:r>
                <a:r>
                  <a:rPr lang="en-US" dirty="0" err="1"/>
                  <a:t>graf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blipFill>
                <a:blip r:embed="rId5"/>
                <a:stretch>
                  <a:fillRect l="-508" t="-54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/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blipFill>
                <a:blip r:embed="rId6"/>
                <a:stretch>
                  <a:fillRect l="-9585" t="-224000" b="-3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22F64A4-9763-F084-F8A9-0066654D7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247" y="1297270"/>
            <a:ext cx="2847680" cy="29610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28D77-B86E-400F-E156-2209EB719467}"/>
              </a:ext>
            </a:extLst>
          </p:cNvPr>
          <p:cNvCxnSpPr>
            <a:cxnSpLocks/>
          </p:cNvCxnSpPr>
          <p:nvPr/>
        </p:nvCxnSpPr>
        <p:spPr>
          <a:xfrm flipV="1">
            <a:off x="7748833" y="2777785"/>
            <a:ext cx="1036948" cy="44618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F1C1C0-E25E-19D9-F4AE-CE5E29977011}"/>
              </a:ext>
            </a:extLst>
          </p:cNvPr>
          <p:cNvCxnSpPr/>
          <p:nvPr/>
        </p:nvCxnSpPr>
        <p:spPr>
          <a:xfrm flipH="1">
            <a:off x="9370243" y="1027906"/>
            <a:ext cx="631596" cy="955549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A7789B-9A0A-5A07-EC07-8C689657BF67}"/>
              </a:ext>
            </a:extLst>
          </p:cNvPr>
          <p:cNvCxnSpPr>
            <a:cxnSpLocks/>
          </p:cNvCxnSpPr>
          <p:nvPr/>
        </p:nvCxnSpPr>
        <p:spPr>
          <a:xfrm flipH="1" flipV="1">
            <a:off x="9893734" y="3636098"/>
            <a:ext cx="108105" cy="681608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84797-CF2B-5ED4-F816-831B0C088A54}"/>
              </a:ext>
            </a:extLst>
          </p:cNvPr>
          <p:cNvCxnSpPr>
            <a:cxnSpLocks/>
          </p:cNvCxnSpPr>
          <p:nvPr/>
        </p:nvCxnSpPr>
        <p:spPr>
          <a:xfrm flipH="1" flipV="1">
            <a:off x="9832729" y="3206192"/>
            <a:ext cx="901509" cy="821625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2C58DB-5F09-49C6-C5DF-95B807BE79E0}"/>
              </a:ext>
            </a:extLst>
          </p:cNvPr>
          <p:cNvCxnSpPr>
            <a:cxnSpLocks/>
          </p:cNvCxnSpPr>
          <p:nvPr/>
        </p:nvCxnSpPr>
        <p:spPr>
          <a:xfrm flipH="1" flipV="1">
            <a:off x="9352668" y="2767220"/>
            <a:ext cx="333373" cy="127985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2193265"/>
                <a:ext cx="2937214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2193265"/>
                <a:ext cx="2937214" cy="809324"/>
              </a:xfrm>
              <a:prstGeom prst="rect">
                <a:avLst/>
              </a:prstGeom>
              <a:blipFill>
                <a:blip r:embed="rId2"/>
                <a:stretch>
                  <a:fillRect l="-1724" t="-106154" r="-2586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1691906"/>
            <a:ext cx="536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tiitk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3134616"/>
                <a:ext cx="99988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berturut-turut</a:t>
                </a:r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i="1" dirty="0"/>
                  <a:t>vertex </a:t>
                </a:r>
                <a:r>
                  <a:rPr lang="en-US" dirty="0"/>
                  <a:t>yang </a:t>
                </a:r>
                <a:r>
                  <a:rPr lang="en-US" dirty="0" err="1"/>
                  <a:t>ada</a:t>
                </a:r>
                <a:r>
                  <a:rPr lang="en-US" dirty="0"/>
                  <a:t> pada </a:t>
                </a:r>
                <a:r>
                  <a:rPr lang="en-US" dirty="0" err="1"/>
                  <a:t>partisi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3134616"/>
                <a:ext cx="9998869" cy="390748"/>
              </a:xfrm>
              <a:prstGeom prst="rect">
                <a:avLst/>
              </a:prstGeom>
              <a:blipFill>
                <a:blip r:embed="rId3"/>
                <a:stretch>
                  <a:fillRect l="-508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11BAC1B-C926-BC5C-0B5B-19F8F4882750}"/>
              </a:ext>
            </a:extLst>
          </p:cNvPr>
          <p:cNvSpPr txBox="1"/>
          <p:nvPr/>
        </p:nvSpPr>
        <p:spPr>
          <a:xfrm>
            <a:off x="838200" y="3783151"/>
            <a:ext cx="492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spread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partisi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/>
              <p:nvPr/>
            </p:nvSpPr>
            <p:spPr>
              <a:xfrm>
                <a:off x="1311073" y="4270280"/>
                <a:ext cx="1549847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4270280"/>
                <a:ext cx="1549847" cy="809324"/>
              </a:xfrm>
              <a:prstGeom prst="rect">
                <a:avLst/>
              </a:prstGeom>
              <a:blipFill>
                <a:blip r:embed="rId4"/>
                <a:stretch>
                  <a:fillRect l="-3252" t="-109375" r="-16260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/>
              <p:nvPr/>
            </p:nvSpPr>
            <p:spPr>
              <a:xfrm>
                <a:off x="1068198" y="5197401"/>
                <a:ext cx="9998869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8" y="5197401"/>
                <a:ext cx="9998869" cy="410497"/>
              </a:xfrm>
              <a:prstGeom prst="rect">
                <a:avLst/>
              </a:prstGeom>
              <a:blipFill>
                <a:blip r:embed="rId5"/>
                <a:stretch>
                  <a:fillRect l="-508"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6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8C1B3-DC3C-A99D-34B6-B75A1FC1FAC6}"/>
              </a:ext>
            </a:extLst>
          </p:cNvPr>
          <p:cNvSpPr txBox="1"/>
          <p:nvPr/>
        </p:nvSpPr>
        <p:spPr>
          <a:xfrm>
            <a:off x="838200" y="1614123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constraint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4B99-9A1F-DD08-83EE-320BC3DF249F}"/>
              </a:ext>
            </a:extLst>
          </p:cNvPr>
          <p:cNvSpPr txBox="1"/>
          <p:nvPr/>
        </p:nvSpPr>
        <p:spPr>
          <a:xfrm>
            <a:off x="3893009" y="2293355"/>
            <a:ext cx="7783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masing-masing vertex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/>
              <p:nvPr/>
            </p:nvSpPr>
            <p:spPr>
              <a:xfrm>
                <a:off x="4124133" y="3050560"/>
                <a:ext cx="3227871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={1,2,3,…,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33" y="3050560"/>
                <a:ext cx="3227871" cy="809324"/>
              </a:xfrm>
              <a:prstGeom prst="rect">
                <a:avLst/>
              </a:prstGeom>
              <a:blipFill>
                <a:blip r:embed="rId2"/>
                <a:stretch>
                  <a:fillRect l="-13333" t="-109375" r="-2353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/>
              <p:nvPr/>
            </p:nvSpPr>
            <p:spPr>
              <a:xfrm>
                <a:off x="3893009" y="3970397"/>
                <a:ext cx="7937814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err="1"/>
                  <a:t>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anggota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009" y="3970397"/>
                <a:ext cx="7937814" cy="944746"/>
              </a:xfrm>
              <a:prstGeom prst="rect">
                <a:avLst/>
              </a:prstGeom>
              <a:blipFill>
                <a:blip r:embed="rId3"/>
                <a:stretch>
                  <a:fillRect l="-639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/>
              <p:nvPr/>
            </p:nvSpPr>
            <p:spPr>
              <a:xfrm>
                <a:off x="4124133" y="4442770"/>
                <a:ext cx="199811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33" y="4442770"/>
                <a:ext cx="1998111" cy="617861"/>
              </a:xfrm>
              <a:prstGeom prst="rect">
                <a:avLst/>
              </a:prstGeom>
              <a:blipFill>
                <a:blip r:embed="rId4"/>
                <a:stretch>
                  <a:fillRect l="-27848" t="-224000" r="-2532" b="-3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26544A5-C1ED-4286-8503-D2C592E0D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42" y="2572161"/>
            <a:ext cx="2748331" cy="2672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B25B67-0382-D86F-E095-728ED6C65D58}"/>
              </a:ext>
            </a:extLst>
          </p:cNvPr>
          <p:cNvSpPr txBox="1"/>
          <p:nvPr/>
        </p:nvSpPr>
        <p:spPr>
          <a:xfrm>
            <a:off x="1761164" y="5266593"/>
            <a:ext cx="12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E0E"/>
                </a:solidFill>
              </a:rPr>
              <a:t>Tidak</a:t>
            </a:r>
            <a:r>
              <a:rPr lang="en-US" b="1" dirty="0">
                <a:solidFill>
                  <a:srgbClr val="FF0E0E"/>
                </a:solidFill>
              </a:rPr>
              <a:t> Valid</a:t>
            </a:r>
          </a:p>
        </p:txBody>
      </p:sp>
    </p:spTree>
    <p:extLst>
      <p:ext uri="{BB962C8B-B14F-4D97-AF65-F5344CB8AC3E}">
        <p14:creationId xmlns:p14="http://schemas.microsoft.com/office/powerpoint/2010/main" val="90698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4B99-9A1F-DD08-83EE-320BC3DF249F}"/>
              </a:ext>
            </a:extLst>
          </p:cNvPr>
          <p:cNvSpPr txBox="1"/>
          <p:nvPr/>
        </p:nvSpPr>
        <p:spPr>
          <a:xfrm>
            <a:off x="3339795" y="1983455"/>
            <a:ext cx="42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dirty="0" err="1"/>
              <a:t>terhubung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/>
              <p:nvPr/>
            </p:nvSpPr>
            <p:spPr>
              <a:xfrm>
                <a:off x="3723319" y="2496346"/>
                <a:ext cx="260462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19" y="2496346"/>
                <a:ext cx="2604624" cy="298415"/>
              </a:xfrm>
              <a:prstGeom prst="rect">
                <a:avLst/>
              </a:prstGeom>
              <a:blipFill>
                <a:blip r:embed="rId2"/>
                <a:stretch>
                  <a:fillRect l="-1942" t="-8333" r="-1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C8E36-666A-88F8-A5DB-8969930050FF}"/>
                  </a:ext>
                </a:extLst>
              </p:cNvPr>
              <p:cNvSpPr txBox="1"/>
              <p:nvPr/>
            </p:nvSpPr>
            <p:spPr>
              <a:xfrm>
                <a:off x="3593549" y="2938320"/>
                <a:ext cx="487178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err="1"/>
                  <a:t>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C8E36-666A-88F8-A5DB-89699300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49" y="2938320"/>
                <a:ext cx="4871783" cy="390748"/>
              </a:xfrm>
              <a:prstGeom prst="rect">
                <a:avLst/>
              </a:prstGeom>
              <a:blipFill>
                <a:blip r:embed="rId3"/>
                <a:stretch>
                  <a:fillRect l="-1039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CE73-745C-2532-A369-80CB5618B4FA}"/>
                  </a:ext>
                </a:extLst>
              </p:cNvPr>
              <p:cNvSpPr txBox="1"/>
              <p:nvPr/>
            </p:nvSpPr>
            <p:spPr>
              <a:xfrm>
                <a:off x="4793189" y="3429000"/>
                <a:ext cx="5352026" cy="616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𝑗𝑖𝑘𝑎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CE73-745C-2532-A369-80CB5618B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189" y="3429000"/>
                <a:ext cx="5352026" cy="61683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4A2C8B-9EE8-4EB3-4236-23167F4D039A}"/>
              </a:ext>
            </a:extLst>
          </p:cNvPr>
          <p:cNvSpPr txBox="1"/>
          <p:nvPr/>
        </p:nvSpPr>
        <p:spPr>
          <a:xfrm>
            <a:off x="3339795" y="4175849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C43B8-C5AE-7680-F87B-DFBE71E5149D}"/>
                  </a:ext>
                </a:extLst>
              </p:cNvPr>
              <p:cNvSpPr txBox="1"/>
              <p:nvPr/>
            </p:nvSpPr>
            <p:spPr>
              <a:xfrm>
                <a:off x="3579586" y="4594202"/>
                <a:ext cx="239360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C43B8-C5AE-7680-F87B-DFBE71E51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86" y="4594202"/>
                <a:ext cx="2393604" cy="37824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E4A481-AE52-4F62-505C-8AD67F1F346B}"/>
              </a:ext>
            </a:extLst>
          </p:cNvPr>
          <p:cNvSpPr txBox="1"/>
          <p:nvPr/>
        </p:nvSpPr>
        <p:spPr>
          <a:xfrm>
            <a:off x="3339795" y="5021468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8BE6D-5E14-980F-94EC-5AEF6CEE7A44}"/>
                  </a:ext>
                </a:extLst>
              </p:cNvPr>
              <p:cNvSpPr txBox="1"/>
              <p:nvPr/>
            </p:nvSpPr>
            <p:spPr>
              <a:xfrm>
                <a:off x="3539620" y="5439821"/>
                <a:ext cx="2608663" cy="441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8BE6D-5E14-980F-94EC-5AEF6CEE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0" y="5439821"/>
                <a:ext cx="2608663" cy="441339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oup of colored circles&#10;&#10;Description automatically generated">
            <a:extLst>
              <a:ext uri="{FF2B5EF4-FFF2-40B4-BE49-F238E27FC236}">
                <a16:creationId xmlns:a16="http://schemas.microsoft.com/office/drawing/2014/main" id="{72975DB4-7DE5-CE69-D85A-7568A8470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48" y="1462121"/>
            <a:ext cx="2681047" cy="26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4BEB0-56EB-0725-83CD-E57BDF7C9B71}"/>
              </a:ext>
            </a:extLst>
          </p:cNvPr>
          <p:cNvSpPr txBox="1"/>
          <p:nvPr/>
        </p:nvSpPr>
        <p:spPr>
          <a:xfrm>
            <a:off x="838200" y="1690688"/>
            <a:ext cx="927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Graph Partitioning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NSGA, </a:t>
            </a:r>
            <a:r>
              <a:rPr lang="en-US" dirty="0" err="1"/>
              <a:t>dengan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dioptimisasi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,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partisinya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pic>
        <p:nvPicPr>
          <p:cNvPr id="6" name="Picture 5" descr="A diagram of a number&#10;&#10;Description automatically generated">
            <a:extLst>
              <a:ext uri="{FF2B5EF4-FFF2-40B4-BE49-F238E27FC236}">
                <a16:creationId xmlns:a16="http://schemas.microsoft.com/office/drawing/2014/main" id="{4E8BA934-D217-573C-982F-DED555C7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445"/>
            <a:ext cx="3822577" cy="35806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/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/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/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/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2441438"/>
            <a:ext cx="16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438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449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Roboto</vt:lpstr>
      <vt:lpstr>Office Theme</vt:lpstr>
      <vt:lpstr>Optimisasi Graph Partitioning</vt:lpstr>
      <vt:lpstr>Apa itu Graph Partitioning?</vt:lpstr>
      <vt:lpstr>Apa itu Graph Partitioning?</vt:lpstr>
      <vt:lpstr>Kegunaan dari Graph Partitioning</vt:lpstr>
      <vt:lpstr>Masalah Graph Partitioning</vt:lpstr>
      <vt:lpstr>Masalah Graph Partitioning</vt:lpstr>
      <vt:lpstr>Constraint Graph Partitioning</vt:lpstr>
      <vt:lpstr>Constraint Graph Partitioning</vt:lpstr>
      <vt:lpstr>Optimisasi Graph Partitioning</vt:lpstr>
      <vt:lpstr>Optimisasi Graph Partitioning</vt:lpstr>
      <vt:lpstr>Optimisasi Graph Partitioning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Fernando</dc:creator>
  <cp:lastModifiedBy>Felix Fernando</cp:lastModifiedBy>
  <cp:revision>18</cp:revision>
  <dcterms:created xsi:type="dcterms:W3CDTF">2023-10-27T08:21:12Z</dcterms:created>
  <dcterms:modified xsi:type="dcterms:W3CDTF">2023-10-30T17:09:49Z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2023-10-27T08:21:53Z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dcf46c87-7b74-42ce-b06d-194a8a39ff10</vt:lpwstr>
  </property>
  <property fmtid="{D5CDD505-2E9C-101B-9397-08002B2CF9AE}" pid="8" name="MSIP_Label_38b525e5-f3da-4501-8f1e-526b6769fc56_ContentBits">
    <vt:lpwstr>0</vt:lpwstr>
  </property>
</Properties>
</file>