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30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1" r:id="rId34"/>
    <p:sldId id="267" r:id="rId35"/>
    <p:sldId id="268" r:id="rId36"/>
    <p:sldId id="302" r:id="rId37"/>
    <p:sldId id="303" r:id="rId38"/>
    <p:sldId id="304" r:id="rId39"/>
    <p:sldId id="306" r:id="rId40"/>
    <p:sldId id="307" r:id="rId41"/>
    <p:sldId id="308" r:id="rId42"/>
    <p:sldId id="309" r:id="rId43"/>
    <p:sldId id="26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E0E"/>
    <a:srgbClr val="10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96292"/>
  </p:normalViewPr>
  <p:slideViewPr>
    <p:cSldViewPr snapToGrid="0">
      <p:cViewPr varScale="1">
        <p:scale>
          <a:sx n="146" d="100"/>
          <a:sy n="146" d="100"/>
        </p:scale>
        <p:origin x="14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D3D29-4055-E148-9A90-2643CE96BE82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1E81D-50F6-7540-A317-8B00B447D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6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4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02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4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94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0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8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8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27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0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11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7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5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1E81D-50F6-7540-A317-8B00B447DD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0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B5E-1429-4BA8-46B5-1BB97977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DF9E-9A05-064C-5AA1-13FB50A1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D132-BD35-9912-36DF-66ADBDA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EE3C-796F-00BE-A562-F396E236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A749-D4F8-4D98-EAE0-619067CD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620D-E304-705D-42C6-1403F97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9E0AF-7F0E-5856-EE60-77C77605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68C2-52DC-4DE5-3546-EDC8A2F0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6E2C-EF1A-EF6B-D45E-B6F2295F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9BF2-CA00-6B9F-EF90-72268748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FD498-47F6-5A51-9CDF-C44980AF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E707A-5F6A-5216-D84A-F5E5822F6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E063-AA5C-7BE6-59EE-7D748A49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DAF5-F6DC-E25F-F2E5-0C6FB4FC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CC26-DA44-8EA5-7C37-1A69FCC9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A82B-A1FF-AC63-7D3B-9292D0D4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118E-8186-E580-A5A9-809F886E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7CEA-01A1-F309-B06C-BE460E1F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15C4-B59F-5F61-3A91-C37387E1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31F3-F48F-F5AE-8CC6-05A10EB2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9BF0-977E-4EDB-5651-41454322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402C-541B-63B0-6060-CD2133E1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EDBF-315E-BA8A-793A-A419C859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6100-3387-942F-2500-BA1E997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AE65-71CB-7962-6522-3B5126E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9245-8091-C27A-1078-97D81C22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444D-B9B7-C622-2EF9-35DD6827C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1E55-A2D2-3C76-0C96-4E2A2CFFC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1F7D-26F3-CB1A-798D-60C0D968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46AE-DD05-6225-4A92-F7B4C194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F431B-26CC-B98F-0873-EAB5BB6A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BAED-561F-292B-6FCC-0F6BDF4D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9E43-CC50-9707-A0B2-B07E6EBA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BDCB-9A44-C568-F3D3-F7B1387E6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C6B99-DFE5-712D-9D5C-505BBE76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C73D9-EA6D-F7C7-28E1-B64A656C2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D5194-7285-0D85-1502-34C18339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DF81B-9A98-5D21-2B78-ACD7FE52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6F32E-4960-F87D-85CE-4F968673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3229-C4DF-8442-DFEF-873FF39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82657-919C-AA14-4FB3-1C16DB0E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ACD0F-1A04-B74A-441E-3877F8ED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9254-9128-2219-3D2C-7046CBC9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9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7CD2D-2323-7B68-E9C0-AD82569A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E9110-F40B-2E6E-D81B-D47395A3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F5A0-3542-DAF9-B316-D32CF70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E82-4721-2771-B416-F00F3828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29D0-123F-51C9-BE01-36E9804C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DE94-8ADF-450A-0326-7D0538FB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2B9F-2A8B-AFB7-0064-0E478833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EAEA-152D-5C2D-9BF3-424BE234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E2C70-0ADB-39C4-61BC-08AAD3FB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7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EE7-FA92-4809-486C-AAF23BC6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52A3C-F515-6897-5B9C-9F6F69D30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F8E9-98E7-3D43-B6C8-9E6FE87C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5384-54D7-1C8F-0ECF-041005FD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1124-619E-51F1-D588-104A3FDE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9F715-E889-AE62-6489-BDE1375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52B98-5C80-B2B4-3188-005921F8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A26B8-40B2-61FB-616D-2BC3F67C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91752-AC41-7051-93F1-4A32784D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F347-1B57-964D-A4C5-4C2A2FDBE88E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309B-3957-C871-6A62-8C8710C5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DE2B-0C4A-EC33-9AA3-0F8846A68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689E-5169-574B-8F1B-3E3CC1B5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esdeo-mcdm.readthedocs.io/en/latest/notebooks/nautilus_navigato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2F39-5CBD-86D9-59B5-23F1D107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006" y="2380733"/>
            <a:ext cx="5788241" cy="2046655"/>
          </a:xfrm>
        </p:spPr>
        <p:txBody>
          <a:bodyPr>
            <a:noAutofit/>
          </a:bodyPr>
          <a:lstStyle/>
          <a:p>
            <a:pPr algn="r"/>
            <a:r>
              <a:rPr lang="en-US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NSGA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4F215-796C-2753-228A-347AF97F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8057" y="4364740"/>
            <a:ext cx="3542189" cy="339647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10120082 – Felix Fernando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047A0-0755-BBEA-3334-E96F4E34BE8B}"/>
              </a:ext>
            </a:extLst>
          </p:cNvPr>
          <p:cNvSpPr txBox="1"/>
          <p:nvPr/>
        </p:nvSpPr>
        <p:spPr>
          <a:xfrm>
            <a:off x="1556279" y="2103734"/>
            <a:ext cx="4573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Presentasi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2 | MA4172 –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Kapita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Selekta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Matematika</a:t>
            </a:r>
            <a:r>
              <a:rPr lang="en-ID" sz="120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ID" sz="120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Terapan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4DEA6-69CA-A5DE-BC10-25C18891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363" y="1078094"/>
            <a:ext cx="4324741" cy="44926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ECF5B0-5681-8053-FD0C-4672ABD503EE}"/>
              </a:ext>
            </a:extLst>
          </p:cNvPr>
          <p:cNvSpPr/>
          <p:nvPr/>
        </p:nvSpPr>
        <p:spPr>
          <a:xfrm rot="5400000">
            <a:off x="11589723" y="475817"/>
            <a:ext cx="1078094" cy="1264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555AA7-F77D-69AE-03F5-065301AD3F3F}"/>
              </a:ext>
            </a:extLst>
          </p:cNvPr>
          <p:cNvSpPr/>
          <p:nvPr/>
        </p:nvSpPr>
        <p:spPr>
          <a:xfrm rot="5400000">
            <a:off x="10468853" y="2674785"/>
            <a:ext cx="3319836" cy="1264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C49FF4-86FC-D320-3BA4-B5804B67D7A0}"/>
              </a:ext>
            </a:extLst>
          </p:cNvPr>
          <p:cNvSpPr/>
          <p:nvPr/>
        </p:nvSpPr>
        <p:spPr>
          <a:xfrm rot="5400000">
            <a:off x="10899240" y="5564228"/>
            <a:ext cx="2459059" cy="1264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7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of lines and dots&#10;&#10;Description automatically generated">
            <a:extLst>
              <a:ext uri="{FF2B5EF4-FFF2-40B4-BE49-F238E27FC236}">
                <a16:creationId xmlns:a16="http://schemas.microsoft.com/office/drawing/2014/main" id="{14775634-58A6-41A8-3EB3-18701AEC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98" y="1749764"/>
            <a:ext cx="4987102" cy="376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51FB9-1D8F-D48D-FDC1-05EEA5C0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9764"/>
            <a:ext cx="4987103" cy="37692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F25996-B5B2-C877-A87A-710346A6CC14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5825303" y="3634364"/>
            <a:ext cx="5413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3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of lines and dots&#10;&#10;Description automatically generated">
            <a:extLst>
              <a:ext uri="{FF2B5EF4-FFF2-40B4-BE49-F238E27FC236}">
                <a16:creationId xmlns:a16="http://schemas.microsoft.com/office/drawing/2014/main" id="{14775634-58A6-41A8-3EB3-18701AEC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9764"/>
            <a:ext cx="4987102" cy="376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6096000" y="2967335"/>
            <a:ext cx="4818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graph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“</a:t>
            </a:r>
            <a:r>
              <a:rPr lang="en-US" dirty="0" err="1"/>
              <a:t>Terhubung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dirty="0"/>
              <a:t>DFS (Depth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197388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3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4826419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3280216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4826419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5579469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7270733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5403272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4686614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7159020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3140411" y="502750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4966224" y="53071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6604629" y="4619455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8181738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4762-7B01-D74F-7989-04D7813D603B}"/>
              </a:ext>
            </a:extLst>
          </p:cNvPr>
          <p:cNvCxnSpPr/>
          <p:nvPr/>
        </p:nvCxnSpPr>
        <p:spPr>
          <a:xfrm flipH="1">
            <a:off x="2368477" y="2686522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2BE70-59E5-EF3A-2492-C2FF0DD576F6}"/>
              </a:ext>
            </a:extLst>
          </p:cNvPr>
          <p:cNvCxnSpPr>
            <a:cxnSpLocks/>
          </p:cNvCxnSpPr>
          <p:nvPr/>
        </p:nvCxnSpPr>
        <p:spPr>
          <a:xfrm flipH="1">
            <a:off x="822274" y="3982142"/>
            <a:ext cx="1546203" cy="1206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287DA1-4F24-028A-ECB3-8DC648C0B5AD}"/>
              </a:ext>
            </a:extLst>
          </p:cNvPr>
          <p:cNvCxnSpPr>
            <a:cxnSpLocks/>
          </p:cNvCxnSpPr>
          <p:nvPr/>
        </p:nvCxnSpPr>
        <p:spPr>
          <a:xfrm>
            <a:off x="2368477" y="3982142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173D86-DD80-2FC0-DB25-AB7AB54738E5}"/>
              </a:ext>
            </a:extLst>
          </p:cNvPr>
          <p:cNvCxnSpPr>
            <a:cxnSpLocks/>
          </p:cNvCxnSpPr>
          <p:nvPr/>
        </p:nvCxnSpPr>
        <p:spPr>
          <a:xfrm>
            <a:off x="3121527" y="2686522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EA630E-75C4-6AB0-47B7-EA0D74879AFB}"/>
              </a:ext>
            </a:extLst>
          </p:cNvPr>
          <p:cNvCxnSpPr>
            <a:cxnSpLocks/>
          </p:cNvCxnSpPr>
          <p:nvPr/>
        </p:nvCxnSpPr>
        <p:spPr>
          <a:xfrm>
            <a:off x="4812791" y="3633567"/>
            <a:ext cx="1050810" cy="16142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56-0F8A-E793-0A19-77DB1EF38C17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(Depth First Search)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747BD-F80A-CD45-E756-FE187E302CE0}"/>
              </a:ext>
            </a:extLst>
          </p:cNvPr>
          <p:cNvSpPr/>
          <p:nvPr/>
        </p:nvSpPr>
        <p:spPr>
          <a:xfrm>
            <a:off x="2945330" y="25467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4BB378-D829-14F6-5AB3-6072C2E444F4}"/>
              </a:ext>
            </a:extLst>
          </p:cNvPr>
          <p:cNvSpPr/>
          <p:nvPr/>
        </p:nvSpPr>
        <p:spPr>
          <a:xfrm>
            <a:off x="2228672" y="384233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0A724-297A-CCAA-7708-398125F0695F}"/>
              </a:ext>
            </a:extLst>
          </p:cNvPr>
          <p:cNvSpPr/>
          <p:nvPr/>
        </p:nvSpPr>
        <p:spPr>
          <a:xfrm>
            <a:off x="4701078" y="356272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A6493A-764F-C7E4-EA1E-830AD78DF4A9}"/>
              </a:ext>
            </a:extLst>
          </p:cNvPr>
          <p:cNvSpPr/>
          <p:nvPr/>
        </p:nvSpPr>
        <p:spPr>
          <a:xfrm>
            <a:off x="682469" y="502750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4CC878-C58C-3E3C-2AD6-4D00120D69FB}"/>
              </a:ext>
            </a:extLst>
          </p:cNvPr>
          <p:cNvSpPr/>
          <p:nvPr/>
        </p:nvSpPr>
        <p:spPr>
          <a:xfrm>
            <a:off x="2508282" y="5307117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33F5D5-B9B4-77C4-552E-0807239BBBFD}"/>
              </a:ext>
            </a:extLst>
          </p:cNvPr>
          <p:cNvSpPr/>
          <p:nvPr/>
        </p:nvSpPr>
        <p:spPr>
          <a:xfrm>
            <a:off x="4146687" y="4619455"/>
            <a:ext cx="279610" cy="279610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4366C-11BC-0DC0-BF4D-627DCA0745EE}"/>
              </a:ext>
            </a:extLst>
          </p:cNvPr>
          <p:cNvSpPr/>
          <p:nvPr/>
        </p:nvSpPr>
        <p:spPr>
          <a:xfrm>
            <a:off x="5723796" y="5108038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D8006F-E67B-BA17-6AFA-033369012CB1}"/>
              </a:ext>
            </a:extLst>
          </p:cNvPr>
          <p:cNvSpPr/>
          <p:nvPr/>
        </p:nvSpPr>
        <p:spPr>
          <a:xfrm>
            <a:off x="6611003" y="1784982"/>
            <a:ext cx="310781" cy="310781"/>
          </a:xfrm>
          <a:prstGeom prst="ellipse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1B668-3877-CE4A-B7B8-08728895AC87}"/>
              </a:ext>
            </a:extLst>
          </p:cNvPr>
          <p:cNvSpPr txBox="1"/>
          <p:nvPr/>
        </p:nvSpPr>
        <p:spPr>
          <a:xfrm>
            <a:off x="6300222" y="17191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91A6F8-D8F6-82F7-2943-AB0C17437421}"/>
                  </a:ext>
                </a:extLst>
              </p:cNvPr>
              <p:cNvSpPr txBox="1"/>
              <p:nvPr/>
            </p:nvSpPr>
            <p:spPr>
              <a:xfrm>
                <a:off x="6887947" y="1765292"/>
                <a:ext cx="2593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Total nodes pada graph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91A6F8-D8F6-82F7-2943-AB0C17437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947" y="1765292"/>
                <a:ext cx="2593146" cy="369332"/>
              </a:xfrm>
              <a:prstGeom prst="rect">
                <a:avLst/>
              </a:prstGeom>
              <a:blipFill>
                <a:blip r:embed="rId3"/>
                <a:stretch>
                  <a:fillRect t="-10345" r="-976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27B4CD6-4350-1494-2E3B-34A18A12C5D9}"/>
              </a:ext>
            </a:extLst>
          </p:cNvPr>
          <p:cNvSpPr txBox="1"/>
          <p:nvPr/>
        </p:nvSpPr>
        <p:spPr>
          <a:xfrm>
            <a:off x="6300222" y="2180333"/>
            <a:ext cx="31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Sehingga</a:t>
            </a:r>
            <a:r>
              <a:rPr lang="en-US" dirty="0"/>
              <a:t> graph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terhubung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BE9D8-444B-65A4-A158-B6D3B77A7AC1}"/>
              </a:ext>
            </a:extLst>
          </p:cNvPr>
          <p:cNvSpPr txBox="1"/>
          <p:nvPr/>
        </p:nvSpPr>
        <p:spPr>
          <a:xfrm>
            <a:off x="6389900" y="2686522"/>
            <a:ext cx="5325004" cy="3166824"/>
          </a:xfrm>
          <a:prstGeom prst="roundRect">
            <a:avLst>
              <a:gd name="adj" fmla="val 5792"/>
            </a:avLst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def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8AADF4"/>
                </a:solidFill>
                <a:effectLst/>
                <a:latin typeface="Fira Code" pitchFamily="49" charset="0"/>
              </a:rPr>
              <a:t>is_connected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i="1" dirty="0">
                <a:solidFill>
                  <a:srgbClr val="ED8796"/>
                </a:solidFill>
                <a:effectLst/>
                <a:latin typeface="Fira Code" pitchFamily="49" charset="0"/>
              </a:rPr>
              <a:t>self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):</a:t>
            </a:r>
            <a:endParaRPr lang="en-ID" sz="1200" b="0" dirty="0">
              <a:solidFill>
                <a:srgbClr val="CAD3F5"/>
              </a:solidFill>
              <a:effectLst/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   if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i="1" dirty="0" err="1">
                <a:solidFill>
                  <a:srgbClr val="ED8796"/>
                </a:solidFill>
                <a:effectLst/>
                <a:latin typeface="Fira Code" pitchFamily="49" charset="0"/>
              </a:rPr>
              <a:t>self</a:t>
            </a:r>
            <a:r>
              <a:rPr lang="en-ID" sz="1200" b="0" dirty="0" err="1">
                <a:solidFill>
                  <a:srgbClr val="939AB7"/>
                </a:solidFill>
                <a:effectLst/>
                <a:latin typeface="Fira Code" pitchFamily="49" charset="0"/>
              </a:rPr>
              <a:t>.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weight</a:t>
            </a:r>
            <a:r>
              <a:rPr lang="en-ID" sz="1200" b="0" dirty="0" err="1">
                <a:solidFill>
                  <a:srgbClr val="939AB7"/>
                </a:solidFill>
                <a:effectLst/>
                <a:latin typeface="Fira Code" pitchFamily="49" charset="0"/>
              </a:rPr>
              <a:t>.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size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==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F5A97F"/>
                </a:solidFill>
                <a:effectLst/>
                <a:latin typeface="Fira Code" pitchFamily="49" charset="0"/>
              </a:rPr>
              <a:t>0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):</a:t>
            </a:r>
            <a:endParaRPr lang="en-ID" sz="1200" b="0" dirty="0">
              <a:solidFill>
                <a:srgbClr val="CAD3F5"/>
              </a:solidFill>
              <a:effectLst/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      return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False</a:t>
            </a:r>
            <a:b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</a:b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  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num_vertices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F5A97F"/>
                </a:solidFill>
                <a:effectLst/>
                <a:latin typeface="Fira Code" pitchFamily="49" charset="0"/>
              </a:rPr>
              <a:t>len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i="1" dirty="0" err="1">
                <a:solidFill>
                  <a:srgbClr val="ED8796"/>
                </a:solidFill>
                <a:effectLst/>
                <a:latin typeface="Fira Code" pitchFamily="49" charset="0"/>
              </a:rPr>
              <a:t>self</a:t>
            </a:r>
            <a:r>
              <a:rPr lang="en-ID" sz="1200" b="0" dirty="0" err="1">
                <a:solidFill>
                  <a:srgbClr val="939AB7"/>
                </a:solidFill>
                <a:effectLst/>
                <a:latin typeface="Fira Code" pitchFamily="49" charset="0"/>
              </a:rPr>
              <a:t>.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points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</a:t>
            </a:r>
            <a:endParaRPr lang="en-ID" sz="1200" b="0" dirty="0">
              <a:solidFill>
                <a:srgbClr val="CAD3F5"/>
              </a:solidFill>
              <a:effectLst/>
              <a:latin typeface="Fira Code" pitchFamily="49" charset="0"/>
            </a:endParaRPr>
          </a:p>
          <a:p>
            <a:r>
              <a:rPr lang="en-ID" sz="1200" i="1" dirty="0">
                <a:solidFill>
                  <a:srgbClr val="CAD3F5"/>
                </a:solidFill>
                <a:latin typeface="Fira Code" pitchFamily="49" charset="0"/>
              </a:rPr>
              <a:t>   </a:t>
            </a:r>
          </a:p>
          <a:p>
            <a:r>
              <a:rPr lang="en-ID" sz="1200" b="0" i="1" dirty="0">
                <a:solidFill>
                  <a:srgbClr val="CAD3F5"/>
                </a:solidFill>
                <a:effectLst/>
                <a:latin typeface="Fira Code" pitchFamily="49" charset="0"/>
              </a:rPr>
              <a:t>  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def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8AADF4"/>
                </a:solidFill>
                <a:effectLst/>
                <a:latin typeface="Fira Code" pitchFamily="49" charset="0"/>
              </a:rPr>
              <a:t>dfs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vertex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,</a:t>
            </a:r>
            <a:r>
              <a:rPr lang="en-ID" sz="1200" b="0" dirty="0">
                <a:solidFill>
                  <a:srgbClr val="EE99A0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):</a:t>
            </a:r>
            <a:endParaRPr lang="en-ID" sz="1200" i="1" dirty="0">
              <a:solidFill>
                <a:srgbClr val="EE99A0"/>
              </a:solidFill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      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[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vertex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]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True</a:t>
            </a:r>
            <a:endParaRPr lang="en-ID" sz="1200" dirty="0">
              <a:solidFill>
                <a:srgbClr val="CAD3F5"/>
              </a:solidFill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AD3F5"/>
                </a:solidFill>
                <a:effectLst/>
                <a:latin typeface="Fira Code" pitchFamily="49" charset="0"/>
              </a:rPr>
              <a:t>     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for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neighbor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in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F5A97F"/>
                </a:solidFill>
                <a:effectLst/>
                <a:latin typeface="Fira Code" pitchFamily="49" charset="0"/>
              </a:rPr>
              <a:t>range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num_vertices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):</a:t>
            </a:r>
            <a:endParaRPr lang="en-ID" sz="1200" i="1" dirty="0">
              <a:solidFill>
                <a:srgbClr val="C6A0F6"/>
              </a:solidFill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   </a:t>
            </a:r>
            <a:r>
              <a:rPr lang="en-ID" sz="1200" i="1" dirty="0">
                <a:solidFill>
                  <a:srgbClr val="C6A0F6"/>
                </a:solidFill>
                <a:latin typeface="Fira Code" pitchFamily="49" charset="0"/>
              </a:rPr>
              <a:t>     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if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ED8796"/>
                </a:solidFill>
                <a:effectLst/>
                <a:latin typeface="Fira Code" pitchFamily="49" charset="0"/>
              </a:rPr>
              <a:t>self</a:t>
            </a:r>
            <a:r>
              <a:rPr lang="en-ID" sz="1200" b="0" dirty="0" err="1">
                <a:solidFill>
                  <a:srgbClr val="939AB7"/>
                </a:solidFill>
                <a:effectLst/>
                <a:latin typeface="Fira Code" pitchFamily="49" charset="0"/>
              </a:rPr>
              <a:t>.</a:t>
            </a:r>
            <a:r>
              <a:rPr lang="en-ID" sz="1200" b="0" i="1" dirty="0" err="1">
                <a:solidFill>
                  <a:srgbClr val="EE99A0"/>
                </a:solidFill>
                <a:effectLst/>
                <a:latin typeface="Fira Code" pitchFamily="49" charset="0"/>
              </a:rPr>
              <a:t>weight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[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vertex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,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 err="1">
                <a:solidFill>
                  <a:srgbClr val="EE99A0"/>
                </a:solidFill>
                <a:effectLst/>
                <a:latin typeface="Fira Code" pitchFamily="49" charset="0"/>
              </a:rPr>
              <a:t>neighbor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]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!=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F5A97F"/>
                </a:solidFill>
                <a:effectLst/>
                <a:latin typeface="Fira Code" pitchFamily="49" charset="0"/>
              </a:rPr>
              <a:t>0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and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</a:p>
          <a:p>
            <a:r>
              <a:rPr lang="en-ID" sz="1200" dirty="0">
                <a:solidFill>
                  <a:srgbClr val="CAD3F5"/>
                </a:solidFill>
                <a:latin typeface="Fira Code" pitchFamily="49" charset="0"/>
              </a:rPr>
              <a:t>         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not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EE99A0"/>
                </a:solidFill>
                <a:effectLst/>
                <a:latin typeface="Fira Code" pitchFamily="49" charset="0"/>
              </a:rPr>
              <a:t>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[</a:t>
            </a:r>
            <a:r>
              <a:rPr lang="en-ID" sz="1200" b="0" i="1" dirty="0" err="1">
                <a:solidFill>
                  <a:srgbClr val="EE99A0"/>
                </a:solidFill>
                <a:effectLst/>
                <a:latin typeface="Fira Code" pitchFamily="49" charset="0"/>
              </a:rPr>
              <a:t>neighbor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]:</a:t>
            </a:r>
            <a:endParaRPr lang="en-ID" sz="1200" dirty="0">
              <a:solidFill>
                <a:srgbClr val="CAD3F5"/>
              </a:solidFill>
              <a:latin typeface="Fira Code" pitchFamily="49" charset="0"/>
            </a:endParaRPr>
          </a:p>
          <a:p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           </a:t>
            </a:r>
            <a:r>
              <a:rPr lang="en-ID" sz="1200" b="0" dirty="0" err="1">
                <a:solidFill>
                  <a:srgbClr val="8AADF4"/>
                </a:solidFill>
                <a:effectLst/>
                <a:latin typeface="Fira Code" pitchFamily="49" charset="0"/>
              </a:rPr>
              <a:t>dfs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neighbor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,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</a:t>
            </a:r>
          </a:p>
          <a:p>
            <a:b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</a:b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  visited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=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[</a:t>
            </a:r>
            <a:r>
              <a:rPr lang="en-ID" sz="1200" b="0" dirty="0">
                <a:solidFill>
                  <a:srgbClr val="C6A0F6"/>
                </a:solidFill>
                <a:effectLst/>
                <a:latin typeface="Fira Code" pitchFamily="49" charset="0"/>
              </a:rPr>
              <a:t>False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]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>
                <a:solidFill>
                  <a:srgbClr val="8BD5CA"/>
                </a:solidFill>
                <a:effectLst/>
                <a:latin typeface="Fira Code" pitchFamily="49" charset="0"/>
              </a:rPr>
              <a:t>*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dirty="0" err="1">
                <a:solidFill>
                  <a:srgbClr val="CAD3F5"/>
                </a:solidFill>
                <a:effectLst/>
                <a:latin typeface="Fira Code" pitchFamily="49" charset="0"/>
              </a:rPr>
              <a:t>num_vertices</a:t>
            </a:r>
            <a:endParaRPr lang="en-ID" sz="1200" dirty="0">
              <a:solidFill>
                <a:srgbClr val="CAD3F5"/>
              </a:solidFill>
              <a:latin typeface="Fira Code" pitchFamily="49" charset="0"/>
            </a:endParaRPr>
          </a:p>
          <a:p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  </a:t>
            </a:r>
            <a:r>
              <a:rPr lang="en-ID" sz="1200" b="0" dirty="0" err="1">
                <a:solidFill>
                  <a:srgbClr val="8AADF4"/>
                </a:solidFill>
                <a:effectLst/>
                <a:latin typeface="Fira Code" pitchFamily="49" charset="0"/>
              </a:rPr>
              <a:t>dfs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dirty="0">
                <a:solidFill>
                  <a:srgbClr val="F5A97F"/>
                </a:solidFill>
                <a:effectLst/>
                <a:latin typeface="Fira Code" pitchFamily="49" charset="0"/>
              </a:rPr>
              <a:t>0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,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</a:t>
            </a:r>
            <a:endParaRPr lang="en-ID" sz="1200" dirty="0">
              <a:solidFill>
                <a:srgbClr val="CAD3F5"/>
              </a:solidFill>
              <a:latin typeface="Fira Code" pitchFamily="49" charset="0"/>
            </a:endParaRPr>
          </a:p>
          <a:p>
            <a:r>
              <a:rPr lang="en-ID" sz="1200" b="0" i="1" dirty="0">
                <a:solidFill>
                  <a:srgbClr val="CAD3F5"/>
                </a:solidFill>
                <a:effectLst/>
                <a:latin typeface="Fira Code" pitchFamily="49" charset="0"/>
              </a:rPr>
              <a:t>   </a:t>
            </a:r>
            <a:r>
              <a:rPr lang="en-ID" sz="1200" b="0" i="1" dirty="0">
                <a:solidFill>
                  <a:srgbClr val="C6A0F6"/>
                </a:solidFill>
                <a:effectLst/>
                <a:latin typeface="Fira Code" pitchFamily="49" charset="0"/>
              </a:rPr>
              <a:t>return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 </a:t>
            </a:r>
            <a:r>
              <a:rPr lang="en-ID" sz="1200" b="0" i="1" dirty="0">
                <a:solidFill>
                  <a:srgbClr val="F5A97F"/>
                </a:solidFill>
                <a:effectLst/>
                <a:latin typeface="Fira Code" pitchFamily="49" charset="0"/>
              </a:rPr>
              <a:t>all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(</a:t>
            </a:r>
            <a:r>
              <a:rPr lang="en-ID" sz="1200" b="0" dirty="0">
                <a:solidFill>
                  <a:srgbClr val="CAD3F5"/>
                </a:solidFill>
                <a:effectLst/>
                <a:latin typeface="Fira Code" pitchFamily="49" charset="0"/>
              </a:rPr>
              <a:t>visited</a:t>
            </a:r>
            <a:r>
              <a:rPr lang="en-ID" sz="1200" b="0" dirty="0">
                <a:solidFill>
                  <a:srgbClr val="939AB7"/>
                </a:solidFill>
                <a:effectLst/>
                <a:latin typeface="Fira Code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62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twork of lines and dots&#10;&#10;Description automatically generated">
            <a:extLst>
              <a:ext uri="{FF2B5EF4-FFF2-40B4-BE49-F238E27FC236}">
                <a16:creationId xmlns:a16="http://schemas.microsoft.com/office/drawing/2014/main" id="{C84059F4-99F9-31A9-B4CB-908C9D24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7542"/>
            <a:ext cx="4987102" cy="3769200"/>
          </a:xfrm>
          <a:prstGeom prst="rect">
            <a:avLst/>
          </a:prstGeom>
        </p:spPr>
      </p:pic>
      <p:pic>
        <p:nvPicPr>
          <p:cNvPr id="21" name="Picture 20" descr="A network of colored dots and lines&#10;&#10;Description automatically generated">
            <a:extLst>
              <a:ext uri="{FF2B5EF4-FFF2-40B4-BE49-F238E27FC236}">
                <a16:creationId xmlns:a16="http://schemas.microsoft.com/office/drawing/2014/main" id="{04DE65F0-DEB2-EBBB-1C35-0536856FF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079" y="2002628"/>
            <a:ext cx="2491756" cy="1883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network of dots and lines&#10;&#10;Description automatically generated">
            <a:extLst>
              <a:ext uri="{FF2B5EF4-FFF2-40B4-BE49-F238E27FC236}">
                <a16:creationId xmlns:a16="http://schemas.microsoft.com/office/drawing/2014/main" id="{92FDF003-F343-7784-AB74-1C1F65540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117" y="3137456"/>
            <a:ext cx="2491170" cy="188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 descr="A network of colored dots and lines&#10;&#10;Description automatically generated">
            <a:extLst>
              <a:ext uri="{FF2B5EF4-FFF2-40B4-BE49-F238E27FC236}">
                <a16:creationId xmlns:a16="http://schemas.microsoft.com/office/drawing/2014/main" id="{DD1D1365-95CD-DE0D-E196-651D4378C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665" y="4078856"/>
            <a:ext cx="2491170" cy="1882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812E49-E99A-6BFE-305E-29E427A46C4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25302" y="3982142"/>
            <a:ext cx="5992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Algoritma</a:t>
            </a:r>
            <a:r>
              <a:rPr lang="en-US" b="1" dirty="0"/>
              <a:t> Selection</a:t>
            </a:r>
          </a:p>
        </p:txBody>
      </p:sp>
    </p:spTree>
    <p:extLst>
      <p:ext uri="{BB962C8B-B14F-4D97-AF65-F5344CB8AC3E}">
        <p14:creationId xmlns:p14="http://schemas.microsoft.com/office/powerpoint/2010/main" val="591955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F13FD-4CDB-4012-5AF9-7EEAEB0E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70" y="2205872"/>
            <a:ext cx="2909610" cy="3374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636" y="1819373"/>
            <a:ext cx="3723587" cy="38718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6A653B-C73A-88E5-2C2D-3C208777C99A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C19A74-5D00-83D0-CBAF-1B376E67B98D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1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Algoritma</a:t>
            </a:r>
            <a:r>
              <a:rPr lang="en-US" b="1" dirty="0"/>
              <a:t> Selection</a:t>
            </a:r>
          </a:p>
        </p:txBody>
      </p:sp>
      <p:pic>
        <p:nvPicPr>
          <p:cNvPr id="3" name="Picture 2" descr="A network of colored dots and lines&#10;&#10;Description automatically generated">
            <a:extLst>
              <a:ext uri="{FF2B5EF4-FFF2-40B4-BE49-F238E27FC236}">
                <a16:creationId xmlns:a16="http://schemas.microsoft.com/office/drawing/2014/main" id="{A03C5DB2-C8DC-57C6-91C7-0C80ABCB6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2633"/>
            <a:ext cx="5257800" cy="3973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8163A-CB22-F2DC-27CF-C501E88C7A2B}"/>
              </a:ext>
            </a:extLst>
          </p:cNvPr>
          <p:cNvSpPr txBox="1"/>
          <p:nvPr/>
        </p:nvSpPr>
        <p:spPr>
          <a:xfrm>
            <a:off x="6590805" y="3250870"/>
            <a:ext cx="403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pada graph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akan</a:t>
            </a:r>
            <a:endParaRPr lang="en-US" dirty="0"/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dirty="0"/>
              <a:t>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125637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027878" y="5087341"/>
            <a:ext cx="1477876" cy="9927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  <a:endCxn id="60" idx="4"/>
          </p:cNvCxnSpPr>
          <p:nvPr/>
        </p:nvCxnSpPr>
        <p:spPr>
          <a:xfrm>
            <a:off x="4706147" y="2502585"/>
            <a:ext cx="139805" cy="17372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9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25F3-70DD-5EB2-4B0E-0915B124A03A}"/>
              </a:ext>
            </a:extLst>
          </p:cNvPr>
          <p:cNvSpPr txBox="1"/>
          <p:nvPr/>
        </p:nvSpPr>
        <p:spPr>
          <a:xfrm>
            <a:off x="4576445" y="2063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A2C7D-5082-CA4A-D62E-86B00520E485}"/>
              </a:ext>
            </a:extLst>
          </p:cNvPr>
          <p:cNvSpPr txBox="1"/>
          <p:nvPr/>
        </p:nvSpPr>
        <p:spPr>
          <a:xfrm>
            <a:off x="4267758" y="4843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B292DA-F819-55D2-9344-DD11D3C10839}"/>
              </a:ext>
            </a:extLst>
          </p:cNvPr>
          <p:cNvSpPr txBox="1"/>
          <p:nvPr/>
        </p:nvSpPr>
        <p:spPr>
          <a:xfrm>
            <a:off x="4537108" y="4113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0AE440-15E2-902C-CD03-325D956E5BFA}"/>
              </a:ext>
            </a:extLst>
          </p:cNvPr>
          <p:cNvSpPr txBox="1"/>
          <p:nvPr/>
        </p:nvSpPr>
        <p:spPr>
          <a:xfrm>
            <a:off x="5786722" y="411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0B82C-DCA3-4305-091E-B2A9262CA49A}"/>
              </a:ext>
            </a:extLst>
          </p:cNvPr>
          <p:cNvSpPr txBox="1"/>
          <p:nvPr/>
        </p:nvSpPr>
        <p:spPr>
          <a:xfrm>
            <a:off x="5975892" y="5517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04A2E-9E92-8719-72AE-D88BAE44F955}"/>
              </a:ext>
            </a:extLst>
          </p:cNvPr>
          <p:cNvSpPr txBox="1"/>
          <p:nvPr/>
        </p:nvSpPr>
        <p:spPr>
          <a:xfrm>
            <a:off x="7522808" y="513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2B4A53-5098-8E35-969B-2BE49DD0F868}"/>
              </a:ext>
            </a:extLst>
          </p:cNvPr>
          <p:cNvSpPr txBox="1"/>
          <p:nvPr/>
        </p:nvSpPr>
        <p:spPr>
          <a:xfrm>
            <a:off x="7381682" y="3370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7E25FC-DB65-4560-3C6D-510DE3ED0F16}"/>
              </a:ext>
            </a:extLst>
          </p:cNvPr>
          <p:cNvSpPr txBox="1"/>
          <p:nvPr/>
        </p:nvSpPr>
        <p:spPr>
          <a:xfrm>
            <a:off x="6380009" y="2677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F2DA54-D087-8E7F-87B9-957E58910F91}"/>
              </a:ext>
            </a:extLst>
          </p:cNvPr>
          <p:cNvSpPr txBox="1"/>
          <p:nvPr/>
        </p:nvSpPr>
        <p:spPr>
          <a:xfrm>
            <a:off x="9092549" y="1894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648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B6C94-EA78-256B-16EB-0B7ABCE188E7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9722C-9382-E112-D16F-7B919723CE1F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78582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1690B-3995-5730-3262-46B61A180C75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F6F42-F2C7-0031-33A9-18131FBBECD9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402194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D8EE2-8CAC-A073-BCF7-579A8D08B8F1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782C1F-75D0-85D5-BF9A-D2981F6AB78D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99641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967FB4-56EE-7000-5C2F-AE14644A2689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E4EAB-D2EC-FF8E-9326-1370CEFB24D8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41449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155A83-3140-DDE9-60AD-AD25249AB791}"/>
              </a:ext>
            </a:extLst>
          </p:cNvPr>
          <p:cNvSpPr txBox="1"/>
          <p:nvPr/>
        </p:nvSpPr>
        <p:spPr>
          <a:xfrm>
            <a:off x="2103250" y="2653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7F93E-1700-2A32-C6F8-DDA1416D1040}"/>
              </a:ext>
            </a:extLst>
          </p:cNvPr>
          <p:cNvSpPr txBox="1"/>
          <p:nvPr/>
        </p:nvSpPr>
        <p:spPr>
          <a:xfrm>
            <a:off x="3098049" y="3882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0AC67-8BFC-1E54-5031-3BEACBE3C18D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7A00-CAE6-CF19-5D53-23AB52F72EDB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09791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A5CFF-8EB4-125D-534C-90567C136C9D}"/>
              </a:ext>
            </a:extLst>
          </p:cNvPr>
          <p:cNvSpPr txBox="1"/>
          <p:nvPr/>
        </p:nvSpPr>
        <p:spPr>
          <a:xfrm>
            <a:off x="4537108" y="4113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80750-94FE-743B-EB78-37F730A0C214}"/>
              </a:ext>
            </a:extLst>
          </p:cNvPr>
          <p:cNvSpPr txBox="1"/>
          <p:nvPr/>
        </p:nvSpPr>
        <p:spPr>
          <a:xfrm>
            <a:off x="5975892" y="5517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35221-D80F-D702-494C-B437B097B9C3}"/>
              </a:ext>
            </a:extLst>
          </p:cNvPr>
          <p:cNvSpPr txBox="1"/>
          <p:nvPr/>
        </p:nvSpPr>
        <p:spPr>
          <a:xfrm>
            <a:off x="9092549" y="1894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6B064-7A8F-F11A-EA11-9DB505434B1A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FA59-F748-1BFD-7DFF-4E9D1E2ECF7D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84213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A5CFF-8EB4-125D-534C-90567C136C9D}"/>
              </a:ext>
            </a:extLst>
          </p:cNvPr>
          <p:cNvSpPr txBox="1"/>
          <p:nvPr/>
        </p:nvSpPr>
        <p:spPr>
          <a:xfrm>
            <a:off x="4537108" y="4113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80750-94FE-743B-EB78-37F730A0C214}"/>
              </a:ext>
            </a:extLst>
          </p:cNvPr>
          <p:cNvSpPr txBox="1"/>
          <p:nvPr/>
        </p:nvSpPr>
        <p:spPr>
          <a:xfrm>
            <a:off x="5975892" y="5517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635221-D80F-D702-494C-B437B097B9C3}"/>
              </a:ext>
            </a:extLst>
          </p:cNvPr>
          <p:cNvSpPr txBox="1"/>
          <p:nvPr/>
        </p:nvSpPr>
        <p:spPr>
          <a:xfrm>
            <a:off x="9092549" y="1894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D04D2-7DE3-B952-DC51-FE9A20E096CC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81EA6B-9E51-D03A-DACA-6B4CDE5DC899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8333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500">
        <p159:morph option="byObject"/>
      </p:transition>
    </mc:Choice>
    <mc:Fallback xmlns="">
      <p:transition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90307-84BF-118E-3898-86EE50B85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44" y="1819373"/>
            <a:ext cx="3723587" cy="3871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1E478-5ABE-071C-A78D-8F2CEF4A2D5F}"/>
              </a:ext>
            </a:extLst>
          </p:cNvPr>
          <p:cNvSpPr txBox="1"/>
          <p:nvPr/>
        </p:nvSpPr>
        <p:spPr>
          <a:xfrm>
            <a:off x="6174377" y="2828835"/>
            <a:ext cx="4355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optimasi</a:t>
            </a:r>
            <a:r>
              <a:rPr lang="en-ID" sz="20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komputasional</a:t>
            </a:r>
            <a:r>
              <a:rPr lang="en-ID" sz="20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yang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pembagian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simpul-simpul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sebuah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graf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sejumlah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kelompok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</a:t>
            </a:r>
            <a:r>
              <a:rPr lang="en-ID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9C5041-E1BC-3C7F-3E82-410A175A8253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004E5-7000-5499-1738-950E0AE92E09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7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B7231-A543-C6B1-A76F-A798AE951A9E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39FD6-40DA-805C-9E81-5EB5CC9AD7D7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86620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518B05-2D04-CF01-D08E-C6ECBC52A1CF}"/>
              </a:ext>
            </a:extLst>
          </p:cNvPr>
          <p:cNvCxnSpPr>
            <a:cxnSpLocks/>
          </p:cNvCxnSpPr>
          <p:nvPr/>
        </p:nvCxnSpPr>
        <p:spPr>
          <a:xfrm flipH="1">
            <a:off x="4300602" y="4598758"/>
            <a:ext cx="1628043" cy="6876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549DCD-4E8F-60EA-E45E-A7E4FCC19567}"/>
              </a:ext>
            </a:extLst>
          </p:cNvPr>
          <p:cNvCxnSpPr>
            <a:cxnSpLocks/>
          </p:cNvCxnSpPr>
          <p:nvPr/>
        </p:nvCxnSpPr>
        <p:spPr>
          <a:xfrm flipH="1" flipV="1">
            <a:off x="4290240" y="5286420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7FAAF1-DCFD-2E1A-BD12-D71B24F6E2D4}"/>
              </a:ext>
            </a:extLst>
          </p:cNvPr>
          <p:cNvCxnSpPr>
            <a:cxnSpLocks/>
          </p:cNvCxnSpPr>
          <p:nvPr/>
        </p:nvCxnSpPr>
        <p:spPr>
          <a:xfrm>
            <a:off x="4706147" y="2502585"/>
            <a:ext cx="123397" cy="15960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E73862-C624-EC77-CDF7-9E835E415A30}"/>
              </a:ext>
            </a:extLst>
          </p:cNvPr>
          <p:cNvCxnSpPr>
            <a:cxnSpLocks/>
          </p:cNvCxnSpPr>
          <p:nvPr/>
        </p:nvCxnSpPr>
        <p:spPr>
          <a:xfrm>
            <a:off x="4763680" y="2526020"/>
            <a:ext cx="1164965" cy="20727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42396-49AF-3D15-9CAD-C8C2C6E90512}"/>
              </a:ext>
            </a:extLst>
          </p:cNvPr>
          <p:cNvCxnSpPr>
            <a:cxnSpLocks/>
          </p:cNvCxnSpPr>
          <p:nvPr/>
        </p:nvCxnSpPr>
        <p:spPr>
          <a:xfrm>
            <a:off x="6547845" y="3135762"/>
            <a:ext cx="957909" cy="19515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6FBCD-F0AC-4A26-C9DB-5169992D430B}"/>
              </a:ext>
            </a:extLst>
          </p:cNvPr>
          <p:cNvCxnSpPr>
            <a:cxnSpLocks/>
          </p:cNvCxnSpPr>
          <p:nvPr/>
        </p:nvCxnSpPr>
        <p:spPr>
          <a:xfrm flipH="1">
            <a:off x="5928645" y="3134149"/>
            <a:ext cx="619200" cy="14646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72DA-D3BF-FC81-9106-4E9C7B89E042}"/>
              </a:ext>
            </a:extLst>
          </p:cNvPr>
          <p:cNvCxnSpPr>
            <a:cxnSpLocks/>
          </p:cNvCxnSpPr>
          <p:nvPr/>
        </p:nvCxnSpPr>
        <p:spPr>
          <a:xfrm flipH="1" flipV="1">
            <a:off x="5928645" y="4598758"/>
            <a:ext cx="1577109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34EB44-0EE8-5A02-8606-9B9B6D4D1E91}"/>
              </a:ext>
            </a:extLst>
          </p:cNvPr>
          <p:cNvCxnSpPr>
            <a:cxnSpLocks/>
          </p:cNvCxnSpPr>
          <p:nvPr/>
        </p:nvCxnSpPr>
        <p:spPr>
          <a:xfrm flipH="1">
            <a:off x="7505754" y="2362780"/>
            <a:ext cx="1737638" cy="27245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A1064-44C8-ABCD-1762-264CE9BEF42C}"/>
              </a:ext>
            </a:extLst>
          </p:cNvPr>
          <p:cNvCxnSpPr>
            <a:cxnSpLocks/>
          </p:cNvCxnSpPr>
          <p:nvPr/>
        </p:nvCxnSpPr>
        <p:spPr>
          <a:xfrm flipV="1">
            <a:off x="6106449" y="5087341"/>
            <a:ext cx="1399305" cy="9169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E9AB03-2236-63AA-9062-A899EB15D1EC}"/>
              </a:ext>
            </a:extLst>
          </p:cNvPr>
          <p:cNvCxnSpPr>
            <a:cxnSpLocks/>
          </p:cNvCxnSpPr>
          <p:nvPr/>
        </p:nvCxnSpPr>
        <p:spPr>
          <a:xfrm>
            <a:off x="6557826" y="3112322"/>
            <a:ext cx="968652" cy="708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401CF-FB61-E450-DF06-1EF8E1C28FF1}"/>
              </a:ext>
            </a:extLst>
          </p:cNvPr>
          <p:cNvCxnSpPr>
            <a:cxnSpLocks/>
            <a:stCxn id="27" idx="7"/>
          </p:cNvCxnSpPr>
          <p:nvPr/>
        </p:nvCxnSpPr>
        <p:spPr>
          <a:xfrm flipH="1">
            <a:off x="7553249" y="2263923"/>
            <a:ext cx="1789000" cy="15564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425DE7-1116-6C0C-3FFB-20F797C926C7}"/>
              </a:ext>
            </a:extLst>
          </p:cNvPr>
          <p:cNvCxnSpPr>
            <a:cxnSpLocks/>
          </p:cNvCxnSpPr>
          <p:nvPr/>
        </p:nvCxnSpPr>
        <p:spPr>
          <a:xfrm flipH="1">
            <a:off x="7526478" y="3820401"/>
            <a:ext cx="26771" cy="12669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0ED3777-2191-77FF-3F1C-32305DB2E819}"/>
              </a:ext>
            </a:extLst>
          </p:cNvPr>
          <p:cNvCxnSpPr>
            <a:cxnSpLocks/>
          </p:cNvCxnSpPr>
          <p:nvPr/>
        </p:nvCxnSpPr>
        <p:spPr>
          <a:xfrm flipH="1" flipV="1">
            <a:off x="4845952" y="4110175"/>
            <a:ext cx="1092674" cy="4885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137A49-0BCB-5718-B5CD-9850C570BDDE}"/>
              </a:ext>
            </a:extLst>
          </p:cNvPr>
          <p:cNvCxnSpPr>
            <a:cxnSpLocks/>
          </p:cNvCxnSpPr>
          <p:nvPr/>
        </p:nvCxnSpPr>
        <p:spPr>
          <a:xfrm flipH="1" flipV="1">
            <a:off x="2197086" y="3117123"/>
            <a:ext cx="1836495" cy="7178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876E70-8BF5-5C34-0035-E72180296CF5}"/>
              </a:ext>
            </a:extLst>
          </p:cNvPr>
          <p:cNvSpPr txBox="1"/>
          <p:nvPr/>
        </p:nvSpPr>
        <p:spPr>
          <a:xfrm>
            <a:off x="705394" y="1690688"/>
            <a:ext cx="481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BD10D-4ECE-1BEF-46C4-B37C4A8E7279}"/>
              </a:ext>
            </a:extLst>
          </p:cNvPr>
          <p:cNvCxnSpPr/>
          <p:nvPr/>
        </p:nvCxnSpPr>
        <p:spPr>
          <a:xfrm flipH="1">
            <a:off x="4010630" y="2526020"/>
            <a:ext cx="716658" cy="12956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D3FD8-96E9-120A-AF7A-A11C25947406}"/>
              </a:ext>
            </a:extLst>
          </p:cNvPr>
          <p:cNvCxnSpPr>
            <a:cxnSpLocks/>
          </p:cNvCxnSpPr>
          <p:nvPr/>
        </p:nvCxnSpPr>
        <p:spPr>
          <a:xfrm flipH="1">
            <a:off x="3218329" y="3821640"/>
            <a:ext cx="792301" cy="5539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EF9E-458A-C3A4-E5AA-230A886AF659}"/>
              </a:ext>
            </a:extLst>
          </p:cNvPr>
          <p:cNvCxnSpPr>
            <a:cxnSpLocks/>
          </p:cNvCxnSpPr>
          <p:nvPr/>
        </p:nvCxnSpPr>
        <p:spPr>
          <a:xfrm>
            <a:off x="4010630" y="3821640"/>
            <a:ext cx="279610" cy="14647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D7A4DE-EF9B-790C-1409-AC393D56AF8E}"/>
              </a:ext>
            </a:extLst>
          </p:cNvPr>
          <p:cNvSpPr/>
          <p:nvPr/>
        </p:nvSpPr>
        <p:spPr>
          <a:xfrm>
            <a:off x="4587483" y="23862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D6C1EE-A5CD-6B32-3A59-2AFA11B1E2FE}"/>
              </a:ext>
            </a:extLst>
          </p:cNvPr>
          <p:cNvSpPr/>
          <p:nvPr/>
        </p:nvSpPr>
        <p:spPr>
          <a:xfrm>
            <a:off x="3870825" y="368183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A278BE-F2A1-0CD5-0A4F-05DDBAF7C7F0}"/>
              </a:ext>
            </a:extLst>
          </p:cNvPr>
          <p:cNvSpPr/>
          <p:nvPr/>
        </p:nvSpPr>
        <p:spPr>
          <a:xfrm>
            <a:off x="6402085" y="2995957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700630-6E73-A81A-22B2-CB208C1D6718}"/>
              </a:ext>
            </a:extLst>
          </p:cNvPr>
          <p:cNvSpPr/>
          <p:nvPr/>
        </p:nvSpPr>
        <p:spPr>
          <a:xfrm>
            <a:off x="3107207" y="4218106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8D2894-46CF-362A-0464-E98B5282E3C4}"/>
              </a:ext>
            </a:extLst>
          </p:cNvPr>
          <p:cNvSpPr/>
          <p:nvPr/>
        </p:nvSpPr>
        <p:spPr>
          <a:xfrm>
            <a:off x="4150435" y="5146615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4E5A2-C575-793B-A0CA-90D16B2FC355}"/>
              </a:ext>
            </a:extLst>
          </p:cNvPr>
          <p:cNvSpPr/>
          <p:nvPr/>
        </p:nvSpPr>
        <p:spPr>
          <a:xfrm>
            <a:off x="5788840" y="4458953"/>
            <a:ext cx="279610" cy="2796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19039F-EC46-F01B-A52F-8795F3B356C1}"/>
              </a:ext>
            </a:extLst>
          </p:cNvPr>
          <p:cNvSpPr/>
          <p:nvPr/>
        </p:nvSpPr>
        <p:spPr>
          <a:xfrm>
            <a:off x="7365949" y="4947536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5ED63B-18A2-3329-566E-7C24A52B56AB}"/>
              </a:ext>
            </a:extLst>
          </p:cNvPr>
          <p:cNvSpPr/>
          <p:nvPr/>
        </p:nvSpPr>
        <p:spPr>
          <a:xfrm>
            <a:off x="9103587" y="2222975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FEBAA6-F652-54A1-AF46-070D43373D38}"/>
              </a:ext>
            </a:extLst>
          </p:cNvPr>
          <p:cNvSpPr/>
          <p:nvPr/>
        </p:nvSpPr>
        <p:spPr>
          <a:xfrm>
            <a:off x="2113868" y="2972517"/>
            <a:ext cx="279610" cy="279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14ECA0-D3BE-6B2C-03DF-0C671005DA52}"/>
              </a:ext>
            </a:extLst>
          </p:cNvPr>
          <p:cNvSpPr/>
          <p:nvPr/>
        </p:nvSpPr>
        <p:spPr>
          <a:xfrm>
            <a:off x="5986930" y="5841452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AD1105-8C53-FE59-EDDF-421081C5D310}"/>
              </a:ext>
            </a:extLst>
          </p:cNvPr>
          <p:cNvSpPr/>
          <p:nvPr/>
        </p:nvSpPr>
        <p:spPr>
          <a:xfrm>
            <a:off x="7394041" y="3680596"/>
            <a:ext cx="279610" cy="2796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A63DA2-1973-89B0-B7F0-37215EF27B4C}"/>
              </a:ext>
            </a:extLst>
          </p:cNvPr>
          <p:cNvSpPr/>
          <p:nvPr/>
        </p:nvSpPr>
        <p:spPr>
          <a:xfrm>
            <a:off x="4706147" y="3960206"/>
            <a:ext cx="279610" cy="27961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B737-36F0-252A-DB8D-F05AD60CC914}"/>
              </a:ext>
            </a:extLst>
          </p:cNvPr>
          <p:cNvSpPr txBox="1"/>
          <p:nvPr/>
        </p:nvSpPr>
        <p:spPr>
          <a:xfrm>
            <a:off x="9043231" y="5758064"/>
            <a:ext cx="23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Nodes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A2627C-9C14-28EA-D428-E889431DB8E1}"/>
              </a:ext>
            </a:extLst>
          </p:cNvPr>
          <p:cNvSpPr txBox="1"/>
          <p:nvPr/>
        </p:nvSpPr>
        <p:spPr>
          <a:xfrm>
            <a:off x="9498484" y="5460676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Partisi</a:t>
            </a:r>
            <a:r>
              <a:rPr lang="en-US" b="1" dirty="0"/>
              <a:t> </a:t>
            </a:r>
            <a:r>
              <a:rPr lang="en-US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210025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AFCDDF-B447-3D7D-4E17-DD5923F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35" y="1925618"/>
            <a:ext cx="6425065" cy="11704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38DB30-A761-D106-344C-18AE5B75C780}"/>
              </a:ext>
            </a:extLst>
          </p:cNvPr>
          <p:cNvSpPr/>
          <p:nvPr/>
        </p:nvSpPr>
        <p:spPr>
          <a:xfrm>
            <a:off x="495300" y="0"/>
            <a:ext cx="11696700" cy="1925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82ACF-7BA6-5024-1E90-9FC9B3063728}"/>
              </a:ext>
            </a:extLst>
          </p:cNvPr>
          <p:cNvSpPr/>
          <p:nvPr/>
        </p:nvSpPr>
        <p:spPr>
          <a:xfrm>
            <a:off x="647700" y="5600700"/>
            <a:ext cx="11544300" cy="10510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82449-4FDE-42FA-0E69-3B147D3D4F42}"/>
              </a:ext>
            </a:extLst>
          </p:cNvPr>
          <p:cNvSpPr txBox="1"/>
          <p:nvPr/>
        </p:nvSpPr>
        <p:spPr>
          <a:xfrm>
            <a:off x="705394" y="3250870"/>
            <a:ext cx="4037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dirty="0"/>
              <a:t>BFS (Breadth First Search)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09F1-34F9-5CBC-C698-624FE1C058BB}"/>
              </a:ext>
            </a:extLst>
          </p:cNvPr>
          <p:cNvSpPr txBox="1"/>
          <p:nvPr/>
        </p:nvSpPr>
        <p:spPr>
          <a:xfrm>
            <a:off x="705394" y="2435565"/>
            <a:ext cx="34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176538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AFCDDF-B447-3D7D-4E17-DD5923F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35" y="-6104363"/>
            <a:ext cx="6425065" cy="11704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38DB30-A761-D106-344C-18AE5B75C780}"/>
              </a:ext>
            </a:extLst>
          </p:cNvPr>
          <p:cNvSpPr/>
          <p:nvPr/>
        </p:nvSpPr>
        <p:spPr>
          <a:xfrm>
            <a:off x="495300" y="0"/>
            <a:ext cx="11696700" cy="1925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82ACF-7BA6-5024-1E90-9FC9B3063728}"/>
              </a:ext>
            </a:extLst>
          </p:cNvPr>
          <p:cNvSpPr/>
          <p:nvPr/>
        </p:nvSpPr>
        <p:spPr>
          <a:xfrm>
            <a:off x="647700" y="5600700"/>
            <a:ext cx="11544300" cy="10510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79A7F-759F-5EEE-626D-6AF169C477BC}"/>
              </a:ext>
            </a:extLst>
          </p:cNvPr>
          <p:cNvSpPr txBox="1"/>
          <p:nvPr/>
        </p:nvSpPr>
        <p:spPr>
          <a:xfrm>
            <a:off x="705394" y="3250870"/>
            <a:ext cx="4037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b="1" dirty="0"/>
              <a:t>BFS (Breadth First Search)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38747-3820-C53B-1FE8-6D417371FF3C}"/>
              </a:ext>
            </a:extLst>
          </p:cNvPr>
          <p:cNvSpPr txBox="1"/>
          <p:nvPr/>
        </p:nvSpPr>
        <p:spPr>
          <a:xfrm>
            <a:off x="705394" y="2435565"/>
            <a:ext cx="344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Algoritma</a:t>
            </a:r>
            <a:r>
              <a:rPr lang="en-US" b="1" dirty="0"/>
              <a:t> Selection - BFS (Breadth First Search)</a:t>
            </a:r>
          </a:p>
        </p:txBody>
      </p:sp>
    </p:spTree>
    <p:extLst>
      <p:ext uri="{BB962C8B-B14F-4D97-AF65-F5344CB8AC3E}">
        <p14:creationId xmlns:p14="http://schemas.microsoft.com/office/powerpoint/2010/main" val="3301356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4BEB0-56EB-0725-83CD-E57BDF7C9B71}"/>
              </a:ext>
            </a:extLst>
          </p:cNvPr>
          <p:cNvSpPr txBox="1"/>
          <p:nvPr/>
        </p:nvSpPr>
        <p:spPr>
          <a:xfrm>
            <a:off x="838200" y="1690688"/>
            <a:ext cx="9278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Graph Partitioning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NSGA, </a:t>
            </a:r>
            <a:r>
              <a:rPr lang="en-US" dirty="0" err="1"/>
              <a:t>dengan</a:t>
            </a:r>
            <a:endParaRPr lang="en-US" dirty="0"/>
          </a:p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dioptimisasi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,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partisinya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pic>
        <p:nvPicPr>
          <p:cNvPr id="6" name="Picture 5" descr="A diagram of a number&#10;&#10;Description automatically generated">
            <a:extLst>
              <a:ext uri="{FF2B5EF4-FFF2-40B4-BE49-F238E27FC236}">
                <a16:creationId xmlns:a16="http://schemas.microsoft.com/office/drawing/2014/main" id="{4E8BA934-D217-573C-982F-DED555C7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445"/>
            <a:ext cx="3822577" cy="3580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/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B68DB-284F-DF03-3D0D-84839F1C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007522"/>
                <a:ext cx="316747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/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D32E4-AE57-A95B-42CF-DE609C818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464109"/>
                <a:ext cx="275011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/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572F88-45FE-EFD8-2207-D1EDA12B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863" y="3920696"/>
                <a:ext cx="201112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/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9285D2-05AC-8A66-A2B2-38BBE7F4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26" y="4377283"/>
                <a:ext cx="294157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2441438"/>
            <a:ext cx="16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,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E6C8F-4CC9-19D3-E60F-AF41FA17298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CB7F0-576E-F0B3-6587-F20AF3FB3E42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0E65755-C2AB-29C8-3FFC-B87058591AB7}"/>
              </a:ext>
            </a:extLst>
          </p:cNvPr>
          <p:cNvSpPr txBox="1"/>
          <p:nvPr/>
        </p:nvSpPr>
        <p:spPr>
          <a:xfrm>
            <a:off x="838200" y="1690688"/>
            <a:ext cx="111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Crossover</a:t>
            </a:r>
          </a:p>
        </p:txBody>
      </p:sp>
      <p:pic>
        <p:nvPicPr>
          <p:cNvPr id="5" name="Picture 4" descr="A couple of grey and white circles with numbers&#10;&#10;Description automatically generated with medium confidence">
            <a:extLst>
              <a:ext uri="{FF2B5EF4-FFF2-40B4-BE49-F238E27FC236}">
                <a16:creationId xmlns:a16="http://schemas.microsoft.com/office/drawing/2014/main" id="{03DCBD34-04B4-79CB-7291-877DA950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83" y="2103211"/>
            <a:ext cx="3638722" cy="1788374"/>
          </a:xfrm>
          <a:prstGeom prst="rect">
            <a:avLst/>
          </a:prstGeom>
        </p:spPr>
      </p:pic>
      <p:pic>
        <p:nvPicPr>
          <p:cNvPr id="11" name="Picture 10" descr="A couple of circles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1CB7EF41-624B-26BE-03FD-E77E14BD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53" y="2103210"/>
            <a:ext cx="3638722" cy="17642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C8511-280D-C858-FCB8-04CAB9B524C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5595305" y="2985325"/>
            <a:ext cx="1288548" cy="120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36FCAB-B44A-0272-E7BB-7E2E738152B3}"/>
              </a:ext>
            </a:extLst>
          </p:cNvPr>
          <p:cNvSpPr txBox="1"/>
          <p:nvPr/>
        </p:nvSpPr>
        <p:spPr>
          <a:xfrm>
            <a:off x="838200" y="4060259"/>
            <a:ext cx="108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CEA2B2-427F-4037-06FC-579129EEA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048" b="2608"/>
          <a:stretch/>
        </p:blipFill>
        <p:spPr>
          <a:xfrm>
            <a:off x="2993229" y="4429591"/>
            <a:ext cx="1820704" cy="1740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5527FA-84BE-68E9-8674-E7145B9007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87" b="2608"/>
          <a:stretch/>
        </p:blipFill>
        <p:spPr>
          <a:xfrm>
            <a:off x="7410187" y="4429591"/>
            <a:ext cx="1779983" cy="17400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B792EE-1426-2C93-15E6-223FC272D9B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813933" y="5299633"/>
            <a:ext cx="25962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435E4CC-C6B6-915E-CB70-14F4F16660E4}"/>
              </a:ext>
            </a:extLst>
          </p:cNvPr>
          <p:cNvSpPr/>
          <p:nvPr/>
        </p:nvSpPr>
        <p:spPr>
          <a:xfrm>
            <a:off x="3732806" y="5559925"/>
            <a:ext cx="237042" cy="237042"/>
          </a:xfrm>
          <a:prstGeom prst="ellipse">
            <a:avLst/>
          </a:prstGeom>
          <a:noFill/>
          <a:ln w="38100">
            <a:solidFill>
              <a:srgbClr val="FF0E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NSGA II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E0E9F-D7A1-3F14-F32B-61CE2E704A6D}"/>
              </a:ext>
            </a:extLst>
          </p:cNvPr>
          <p:cNvSpPr txBox="1"/>
          <p:nvPr/>
        </p:nvSpPr>
        <p:spPr>
          <a:xfrm>
            <a:off x="592183" y="150602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dengan</a:t>
            </a:r>
            <a:r>
              <a:rPr lang="en-US" dirty="0"/>
              <a:t> NSGA 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446399-B9E9-41DF-2086-089B5050187F}"/>
              </a:ext>
            </a:extLst>
          </p:cNvPr>
          <p:cNvSpPr/>
          <p:nvPr/>
        </p:nvSpPr>
        <p:spPr>
          <a:xfrm>
            <a:off x="1680755" y="2185334"/>
            <a:ext cx="1369426" cy="4886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Inisialisasi</a:t>
            </a:r>
            <a:r>
              <a:rPr lang="en-US" sz="1400" b="1" dirty="0"/>
              <a:t> N </a:t>
            </a:r>
            <a:r>
              <a:rPr lang="en-US" sz="1400" b="1" dirty="0" err="1"/>
              <a:t>Populasi</a:t>
            </a:r>
            <a:endParaRPr lang="en-US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1BC7E-ADAE-2020-0043-A7217FE9DF35}"/>
              </a:ext>
            </a:extLst>
          </p:cNvPr>
          <p:cNvSpPr/>
          <p:nvPr/>
        </p:nvSpPr>
        <p:spPr>
          <a:xfrm>
            <a:off x="3473752" y="2185334"/>
            <a:ext cx="1369426" cy="4886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Evaluasi</a:t>
            </a:r>
            <a:r>
              <a:rPr lang="en-US" sz="1400" b="1" dirty="0"/>
              <a:t> Nilai F. </a:t>
            </a:r>
            <a:r>
              <a:rPr lang="en-US" sz="1400" b="1" dirty="0" err="1"/>
              <a:t>Objektif</a:t>
            </a:r>
            <a:endParaRPr lang="en-US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1E298E-6CC7-E14F-884D-68F917F5B22A}"/>
              </a:ext>
            </a:extLst>
          </p:cNvPr>
          <p:cNvSpPr/>
          <p:nvPr/>
        </p:nvSpPr>
        <p:spPr>
          <a:xfrm>
            <a:off x="5364479" y="2263758"/>
            <a:ext cx="1221624" cy="3317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Rank </a:t>
            </a:r>
            <a:r>
              <a:rPr lang="en-US" sz="1400" b="1" dirty="0" err="1"/>
              <a:t>Populasi</a:t>
            </a:r>
            <a:endParaRPr lang="en-US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7162B-31F1-5F14-EDF2-774B9C13BBAF}"/>
              </a:ext>
            </a:extLst>
          </p:cNvPr>
          <p:cNvSpPr/>
          <p:nvPr/>
        </p:nvSpPr>
        <p:spPr>
          <a:xfrm>
            <a:off x="8482146" y="2263757"/>
            <a:ext cx="1221624" cy="3317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C451D-544D-1F8D-DFB2-D8E7ECBCBF5F}"/>
              </a:ext>
            </a:extLst>
          </p:cNvPr>
          <p:cNvSpPr/>
          <p:nvPr/>
        </p:nvSpPr>
        <p:spPr>
          <a:xfrm>
            <a:off x="8482146" y="3081224"/>
            <a:ext cx="1221624" cy="3317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Crossover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E1FFDF-B031-5553-A16E-D9D5B0E6FE16}"/>
              </a:ext>
            </a:extLst>
          </p:cNvPr>
          <p:cNvSpPr/>
          <p:nvPr/>
        </p:nvSpPr>
        <p:spPr>
          <a:xfrm>
            <a:off x="8482146" y="3863904"/>
            <a:ext cx="1221624" cy="3317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Mutation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A10EE-8A43-5103-1391-70CD8BEC5EAD}"/>
              </a:ext>
            </a:extLst>
          </p:cNvPr>
          <p:cNvSpPr/>
          <p:nvPr/>
        </p:nvSpPr>
        <p:spPr>
          <a:xfrm>
            <a:off x="8408245" y="4646584"/>
            <a:ext cx="1369426" cy="4886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Evaluasi</a:t>
            </a:r>
            <a:r>
              <a:rPr lang="en-US" sz="1400" b="1" dirty="0"/>
              <a:t> Nilai F. </a:t>
            </a:r>
            <a:r>
              <a:rPr lang="en-US" sz="1400" b="1" dirty="0" err="1"/>
              <a:t>Objektif</a:t>
            </a:r>
            <a:endParaRPr lang="en-US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3AAF10-0BC2-1052-E7FB-E87246E00D8B}"/>
              </a:ext>
            </a:extLst>
          </p:cNvPr>
          <p:cNvSpPr/>
          <p:nvPr/>
        </p:nvSpPr>
        <p:spPr>
          <a:xfrm>
            <a:off x="6643370" y="4646584"/>
            <a:ext cx="1369426" cy="4886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Non-dominated Sorting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380A5-CD28-900D-F8FA-2F894FB84BBD}"/>
              </a:ext>
            </a:extLst>
          </p:cNvPr>
          <p:cNvSpPr/>
          <p:nvPr/>
        </p:nvSpPr>
        <p:spPr>
          <a:xfrm>
            <a:off x="4931588" y="4646584"/>
            <a:ext cx="1369426" cy="4886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Crowding distance sorting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5F08CC-516C-A938-442F-F737287BBAF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50181" y="2429659"/>
            <a:ext cx="423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AF02-9ED7-A190-17F8-D84AA444127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843178" y="2429658"/>
            <a:ext cx="52130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3E7006-D0F2-45D6-3315-45E46CC2F83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586103" y="2429657"/>
            <a:ext cx="189604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DB4CDD-A285-7026-CB13-77F45370CE7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092958" y="2595556"/>
            <a:ext cx="0" cy="485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E258AB-3A7E-5B00-5F63-C099BD5BAB1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092958" y="3413023"/>
            <a:ext cx="0" cy="450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8A49FC-71DD-30FD-2AEB-F44F435F608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9092958" y="4195703"/>
            <a:ext cx="0" cy="450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0035A-26FB-A0BE-97C3-F8961A9E4DE0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8012796" y="4890909"/>
            <a:ext cx="39544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4ACCD1-E03C-F367-8175-C4EEF9E42D52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6301014" y="4890909"/>
            <a:ext cx="3423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A238689-C2AC-F7DB-000B-3B4CB508327F}"/>
              </a:ext>
            </a:extLst>
          </p:cNvPr>
          <p:cNvSpPr/>
          <p:nvPr/>
        </p:nvSpPr>
        <p:spPr>
          <a:xfrm>
            <a:off x="2638697" y="4646584"/>
            <a:ext cx="1609325" cy="4886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Memilih</a:t>
            </a:r>
            <a:r>
              <a:rPr lang="en-US" sz="1400" b="1" dirty="0"/>
              <a:t> N </a:t>
            </a:r>
            <a:r>
              <a:rPr lang="en-US" sz="1400" b="1" dirty="0" err="1"/>
              <a:t>Populasi</a:t>
            </a:r>
            <a:r>
              <a:rPr lang="en-US" sz="1400" b="1" dirty="0"/>
              <a:t> </a:t>
            </a:r>
            <a:r>
              <a:rPr lang="en-US" sz="1400" b="1" dirty="0" err="1"/>
              <a:t>Terbaik</a:t>
            </a:r>
            <a:endParaRPr lang="en-US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CB2F12-9385-A0F3-4706-2AD3ABE8BB3A}"/>
              </a:ext>
            </a:extLst>
          </p:cNvPr>
          <p:cNvCxnSpPr>
            <a:cxnSpLocks/>
            <a:stCxn id="12" idx="1"/>
            <a:endCxn id="40" idx="3"/>
          </p:cNvCxnSpPr>
          <p:nvPr/>
        </p:nvCxnSpPr>
        <p:spPr>
          <a:xfrm flipH="1">
            <a:off x="4248022" y="4890909"/>
            <a:ext cx="6835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F11BBC-737B-BDAF-2C9F-A31A48616319}"/>
              </a:ext>
            </a:extLst>
          </p:cNvPr>
          <p:cNvCxnSpPr>
            <a:cxnSpLocks/>
            <a:stCxn id="40" idx="0"/>
            <a:endCxn id="71" idx="2"/>
          </p:cNvCxnSpPr>
          <p:nvPr/>
        </p:nvCxnSpPr>
        <p:spPr>
          <a:xfrm flipH="1" flipV="1">
            <a:off x="3443359" y="3555254"/>
            <a:ext cx="1" cy="1091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8B1C315C-2D91-AD16-44CA-B093F8671917}"/>
              </a:ext>
            </a:extLst>
          </p:cNvPr>
          <p:cNvSpPr/>
          <p:nvPr/>
        </p:nvSpPr>
        <p:spPr>
          <a:xfrm>
            <a:off x="2690261" y="2938991"/>
            <a:ext cx="1506196" cy="616263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Stop </a:t>
            </a:r>
            <a:r>
              <a:rPr lang="en-US" sz="1200" b="1" dirty="0" err="1"/>
              <a:t>Crieteria</a:t>
            </a:r>
            <a:endParaRPr lang="en-US" sz="1200" b="1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96B9A6-054E-AE40-BD04-7412445214CA}"/>
              </a:ext>
            </a:extLst>
          </p:cNvPr>
          <p:cNvCxnSpPr>
            <a:cxnSpLocks/>
            <a:stCxn id="71" idx="3"/>
            <a:endCxn id="7" idx="1"/>
          </p:cNvCxnSpPr>
          <p:nvPr/>
        </p:nvCxnSpPr>
        <p:spPr>
          <a:xfrm>
            <a:off x="4196457" y="3247123"/>
            <a:ext cx="42856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6B600B-3059-AA91-52DB-CD4C6461B953}"/>
              </a:ext>
            </a:extLst>
          </p:cNvPr>
          <p:cNvCxnSpPr>
            <a:cxnSpLocks/>
            <a:stCxn id="71" idx="1"/>
            <a:endCxn id="83" idx="3"/>
          </p:cNvCxnSpPr>
          <p:nvPr/>
        </p:nvCxnSpPr>
        <p:spPr>
          <a:xfrm flipH="1" flipV="1">
            <a:off x="2174926" y="3243553"/>
            <a:ext cx="515335" cy="3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573E394-6C23-6672-73DF-C212F7A1FFC9}"/>
              </a:ext>
            </a:extLst>
          </p:cNvPr>
          <p:cNvSpPr/>
          <p:nvPr/>
        </p:nvSpPr>
        <p:spPr>
          <a:xfrm>
            <a:off x="1018903" y="3102695"/>
            <a:ext cx="1156023" cy="2817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Selesai</a:t>
            </a:r>
            <a:endParaRPr lang="en-US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234479-E1D4-3E12-0EBF-A5496826B23C}"/>
              </a:ext>
            </a:extLst>
          </p:cNvPr>
          <p:cNvSpPr txBox="1"/>
          <p:nvPr/>
        </p:nvSpPr>
        <p:spPr>
          <a:xfrm>
            <a:off x="4158465" y="2931528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07C5B1-BD00-3FAE-2DE6-F7444E28813A}"/>
              </a:ext>
            </a:extLst>
          </p:cNvPr>
          <p:cNvSpPr txBox="1"/>
          <p:nvPr/>
        </p:nvSpPr>
        <p:spPr>
          <a:xfrm>
            <a:off x="2521224" y="2936259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1236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NSGA II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90E5F-0A60-45FE-F6EC-0E0EBD819A6B}"/>
              </a:ext>
            </a:extLst>
          </p:cNvPr>
          <p:cNvSpPr txBox="1"/>
          <p:nvPr/>
        </p:nvSpPr>
        <p:spPr>
          <a:xfrm>
            <a:off x="6802010" y="2582862"/>
            <a:ext cx="2455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Hasil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Paramater</a:t>
            </a:r>
            <a:endParaRPr lang="en-US" b="1" dirty="0"/>
          </a:p>
          <a:p>
            <a:r>
              <a:rPr lang="en-US" dirty="0"/>
              <a:t>- </a:t>
            </a:r>
            <a:r>
              <a:rPr lang="en-US" dirty="0" err="1"/>
              <a:t>Iterasi</a:t>
            </a:r>
            <a:r>
              <a:rPr lang="en-US" dirty="0"/>
              <a:t> : 500</a:t>
            </a:r>
          </a:p>
          <a:p>
            <a:r>
              <a:rPr lang="en-US" dirty="0"/>
              <a:t>- </a:t>
            </a:r>
            <a:r>
              <a:rPr lang="en-US" dirty="0" err="1"/>
              <a:t>Populasi</a:t>
            </a:r>
            <a:r>
              <a:rPr lang="en-US" dirty="0"/>
              <a:t> : 1.000</a:t>
            </a:r>
          </a:p>
          <a:p>
            <a:r>
              <a:rPr lang="en-US" dirty="0"/>
              <a:t>- Mutation Rate : 0.8</a:t>
            </a:r>
          </a:p>
          <a:p>
            <a:r>
              <a:rPr lang="en-US" dirty="0"/>
              <a:t>- Crossover Rate : 0.3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5B30A-3C70-D783-6E15-A9E383F2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558"/>
            <a:ext cx="5873750" cy="43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8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E4B7B8-B654-083F-26B2-2DBE15B0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450"/>
            <a:ext cx="7053943" cy="421550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NAUTILUS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F1132-7224-4D12-A57E-28EBB0AFBB38}"/>
              </a:ext>
            </a:extLst>
          </p:cNvPr>
          <p:cNvSpPr txBox="1"/>
          <p:nvPr/>
        </p:nvSpPr>
        <p:spPr>
          <a:xfrm>
            <a:off x="6615346" y="1800538"/>
            <a:ext cx="453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Di-</a:t>
            </a:r>
            <a:r>
              <a:rPr lang="en-US" i="1" dirty="0"/>
              <a:t>generate </a:t>
            </a:r>
            <a:r>
              <a:rPr lang="en-US" dirty="0"/>
              <a:t>data </a:t>
            </a:r>
            <a:r>
              <a:rPr lang="en-US" dirty="0" err="1"/>
              <a:t>sebanyak</a:t>
            </a:r>
            <a:r>
              <a:rPr lang="en-US" dirty="0"/>
              <a:t> 3000 data, </a:t>
            </a:r>
            <a:r>
              <a:rPr lang="en-US" dirty="0" err="1"/>
              <a:t>dengan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04FE-D88D-8DDF-BD5D-D0D7B896F4D1}"/>
              </a:ext>
            </a:extLst>
          </p:cNvPr>
          <p:cNvSpPr txBox="1"/>
          <p:nvPr/>
        </p:nvSpPr>
        <p:spPr>
          <a:xfrm>
            <a:off x="6685015" y="2201582"/>
            <a:ext cx="217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 1 (1000 Data) </a:t>
            </a:r>
            <a:r>
              <a:rPr lang="en-US" dirty="0"/>
              <a:t>:</a:t>
            </a:r>
          </a:p>
          <a:p>
            <a:r>
              <a:rPr lang="en-US" dirty="0"/>
              <a:t>- Mutation Rate: 0.8</a:t>
            </a:r>
          </a:p>
          <a:p>
            <a:r>
              <a:rPr lang="en-US" dirty="0"/>
              <a:t>- Crossover Rate: 0.3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80804-A1C0-4C4C-F387-2739CCED5090}"/>
              </a:ext>
            </a:extLst>
          </p:cNvPr>
          <p:cNvSpPr txBox="1"/>
          <p:nvPr/>
        </p:nvSpPr>
        <p:spPr>
          <a:xfrm>
            <a:off x="6685014" y="3173872"/>
            <a:ext cx="217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 2 (1000 Data) </a:t>
            </a:r>
            <a:r>
              <a:rPr lang="en-US" dirty="0"/>
              <a:t>:</a:t>
            </a:r>
          </a:p>
          <a:p>
            <a:r>
              <a:rPr lang="en-US" dirty="0"/>
              <a:t>- Mutation Rate: 0.7</a:t>
            </a:r>
          </a:p>
          <a:p>
            <a:r>
              <a:rPr lang="en-US" dirty="0"/>
              <a:t>- Crossover Rate: 0.4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BA668-CC5B-015C-A9C2-6C73737E9C60}"/>
              </a:ext>
            </a:extLst>
          </p:cNvPr>
          <p:cNvSpPr txBox="1"/>
          <p:nvPr/>
        </p:nvSpPr>
        <p:spPr>
          <a:xfrm>
            <a:off x="6685014" y="4146163"/>
            <a:ext cx="217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Batch 3 (1000 Data) </a:t>
            </a:r>
            <a:r>
              <a:rPr lang="en-US" dirty="0"/>
              <a:t>:</a:t>
            </a:r>
          </a:p>
          <a:p>
            <a:r>
              <a:rPr lang="en-US" dirty="0"/>
              <a:t>- Mutation Rate: 0.6</a:t>
            </a:r>
          </a:p>
          <a:p>
            <a:r>
              <a:rPr lang="en-US" dirty="0"/>
              <a:t>- Crossover Rate: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83C4B8-F18A-E363-1E86-6FD4CC3552D3}"/>
                  </a:ext>
                </a:extLst>
              </p:cNvPr>
              <p:cNvSpPr txBox="1"/>
              <p:nvPr/>
            </p:nvSpPr>
            <p:spPr>
              <a:xfrm>
                <a:off x="6615345" y="5434866"/>
                <a:ext cx="50921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Dengan, </a:t>
                </a:r>
              </a:p>
              <a:p>
                <a:r>
                  <a:rPr lang="en-US" dirty="0"/>
                  <a:t>- Nadir Point: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D"/>
                      <m:t>89.8012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  <m:r>
                      <m:rPr>
                        <m:nor/>
                      </m:rPr>
                      <a:rPr lang="en-ID"/>
                      <m:t> 138</m:t>
                    </m:r>
                    <m:r>
                      <m:rPr>
                        <m:nor/>
                      </m:rPr>
                      <a:rPr lang="en-US" b="0" i="0" smtClean="0"/>
                      <m:t>, </m:t>
                    </m:r>
                    <m:r>
                      <m:rPr>
                        <m:nor/>
                      </m:rPr>
                      <a:rPr lang="en-ID"/>
                      <m:t>73.4806</m:t>
                    </m:r>
                    <m:r>
                      <m:rPr>
                        <m:nor/>
                      </m:rPr>
                      <a:rPr lang="en-US" b="0" i="0" smtClean="0"/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- Ideal Point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D"/>
                      <m:t>22.3372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  <m:r>
                      <m:rPr>
                        <m:nor/>
                      </m:rPr>
                      <a:rPr lang="en-ID"/>
                      <m:t> 6</m:t>
                    </m:r>
                    <m:r>
                      <m:rPr>
                        <m:nor/>
                      </m:rPr>
                      <a:rPr lang="en-US" b="0" i="0" smtClean="0"/>
                      <m:t>, </m:t>
                    </m:r>
                    <m:r>
                      <m:rPr>
                        <m:nor/>
                      </m:rPr>
                      <a:rPr lang="en-ID"/>
                      <m:t>29.1673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83C4B8-F18A-E363-1E86-6FD4CC355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345" y="5434866"/>
                <a:ext cx="5092163" cy="923330"/>
              </a:xfrm>
              <a:prstGeom prst="rect">
                <a:avLst/>
              </a:prstGeom>
              <a:blipFill>
                <a:blip r:embed="rId3"/>
                <a:stretch>
                  <a:fillRect l="-993" t="-411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7B8CE-7ABC-6E1B-EF94-1C7A10031E04}"/>
                  </a:ext>
                </a:extLst>
              </p:cNvPr>
              <p:cNvSpPr txBox="1"/>
              <p:nvPr/>
            </p:nvSpPr>
            <p:spPr>
              <a:xfrm>
                <a:off x="6615345" y="503208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Waktu Running per batch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ID"/>
                      <m:t>3:41:23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7B8CE-7ABC-6E1B-EF94-1C7A10031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345" y="5032085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l="-8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95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NAUTILUS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D98329-1B4C-04BF-E385-FA62924BFC42}"/>
              </a:ext>
            </a:extLst>
          </p:cNvPr>
          <p:cNvGrpSpPr/>
          <p:nvPr/>
        </p:nvGrpSpPr>
        <p:grpSpPr>
          <a:xfrm>
            <a:off x="426720" y="2346850"/>
            <a:ext cx="5425440" cy="3405939"/>
            <a:chOff x="-374469" y="2135777"/>
            <a:chExt cx="7772400" cy="48792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1A3484-E144-0ED7-6A3B-54564BB60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-374469" y="2135777"/>
              <a:ext cx="7772400" cy="15544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7C01B3-5D1B-1FD2-7D2D-AD099CD3B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-374469" y="3799251"/>
              <a:ext cx="7772400" cy="15544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6E1E11E-04EF-F27C-2765-1BB084CDB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-374469" y="5462723"/>
              <a:ext cx="7761742" cy="155234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B84BFF-86D9-99B4-2CA6-FB7976ECB8E3}"/>
              </a:ext>
            </a:extLst>
          </p:cNvPr>
          <p:cNvGrpSpPr/>
          <p:nvPr/>
        </p:nvGrpSpPr>
        <p:grpSpPr>
          <a:xfrm>
            <a:off x="5762368" y="2342343"/>
            <a:ext cx="5418000" cy="3410446"/>
            <a:chOff x="5673592" y="1982036"/>
            <a:chExt cx="5418000" cy="34104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668A44C-0545-D94B-5B03-903BC66B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5673592" y="1982036"/>
              <a:ext cx="5418000" cy="1083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3156C6-289E-C727-606E-53E12DA23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673592" y="3154269"/>
              <a:ext cx="5418000" cy="1083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D0899D1-41D3-0A81-701D-C9E65B94A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5673592" y="4308882"/>
              <a:ext cx="5418000" cy="10836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0B4F6AC-FBCD-A7E8-DF19-665F79BFFCD2}"/>
              </a:ext>
            </a:extLst>
          </p:cNvPr>
          <p:cNvSpPr txBox="1"/>
          <p:nvPr/>
        </p:nvSpPr>
        <p:spPr>
          <a:xfrm>
            <a:off x="838200" y="1624411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Iterasi</a:t>
            </a:r>
            <a:r>
              <a:rPr lang="en-US" b="1" dirty="0"/>
              <a:t> 1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9B3D02-C7E1-AC48-6D23-9F36F1092C81}"/>
                  </a:ext>
                </a:extLst>
              </p:cNvPr>
              <p:cNvSpPr txBox="1"/>
              <p:nvPr/>
            </p:nvSpPr>
            <p:spPr>
              <a:xfrm>
                <a:off x="838200" y="1932214"/>
                <a:ext cx="38768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Reference Point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=(55,  50 , 60)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9B3D02-C7E1-AC48-6D23-9F36F1092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2214"/>
                <a:ext cx="3876895" cy="338554"/>
              </a:xfrm>
              <a:prstGeom prst="rect">
                <a:avLst/>
              </a:prstGeom>
              <a:blipFill>
                <a:blip r:embed="rId8"/>
                <a:stretch>
                  <a:fillRect l="-980" t="-714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7766172-F5FA-2469-6487-73B5BB26BDE3}"/>
              </a:ext>
            </a:extLst>
          </p:cNvPr>
          <p:cNvSpPr txBox="1"/>
          <p:nvPr/>
        </p:nvSpPr>
        <p:spPr>
          <a:xfrm>
            <a:off x="6096000" y="1606260"/>
            <a:ext cx="21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Iterasi</a:t>
            </a:r>
            <a:r>
              <a:rPr lang="en-US" b="1" dirty="0"/>
              <a:t> 2 (index: 26)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14E60F-9027-BF1E-B7C3-ECD17553DF3D}"/>
                  </a:ext>
                </a:extLst>
              </p:cNvPr>
              <p:cNvSpPr txBox="1"/>
              <p:nvPr/>
            </p:nvSpPr>
            <p:spPr>
              <a:xfrm>
                <a:off x="6096000" y="1914063"/>
                <a:ext cx="38768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Reference Point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=(60,  65 , 68)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14E60F-9027-BF1E-B7C3-ECD17553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14063"/>
                <a:ext cx="3876895" cy="338554"/>
              </a:xfrm>
              <a:prstGeom prst="rect">
                <a:avLst/>
              </a:prstGeom>
              <a:blipFill>
                <a:blip r:embed="rId9"/>
                <a:stretch>
                  <a:fillRect l="-980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88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C644-F427-620F-F5CD-34EB5E114E6B}"/>
              </a:ext>
            </a:extLst>
          </p:cNvPr>
          <p:cNvSpPr txBox="1"/>
          <p:nvPr/>
        </p:nvSpPr>
        <p:spPr>
          <a:xfrm>
            <a:off x="838200" y="2724834"/>
            <a:ext cx="621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b="1" dirty="0"/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3524121"/>
                <a:ext cx="2289922" cy="736227"/>
              </a:xfrm>
              <a:prstGeom prst="rect">
                <a:avLst/>
              </a:prstGeom>
              <a:blipFill>
                <a:blip r:embed="rId2"/>
                <a:stretch>
                  <a:fillRect l="-1657" t="-132203" r="-552" b="-172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3094166"/>
            <a:ext cx="365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Edge Cut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/>
              <p:nvPr/>
            </p:nvSpPr>
            <p:spPr>
              <a:xfrm>
                <a:off x="838200" y="1622943"/>
                <a:ext cx="516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Misalkan,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graf</a:t>
                </a:r>
                <a:r>
                  <a:rPr lang="en-US" dirty="0"/>
                  <a:t> </a:t>
                </a:r>
                <a:r>
                  <a:rPr lang="en-US" dirty="0" err="1"/>
                  <a:t>terhubung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dengan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9C66AD-11E9-5FCA-A8C2-E4CDA178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2943"/>
                <a:ext cx="5166030" cy="369332"/>
              </a:xfrm>
              <a:prstGeom prst="rect">
                <a:avLst/>
              </a:prstGeom>
              <a:blipFill>
                <a:blip r:embed="rId3"/>
                <a:stretch>
                  <a:fillRect l="-122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/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117B6A-4DB3-4881-21C2-584C1C25A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92" y="2044907"/>
                <a:ext cx="3293659" cy="576312"/>
              </a:xfrm>
              <a:prstGeom prst="rect">
                <a:avLst/>
              </a:prstGeom>
              <a:blipFill>
                <a:blip r:embed="rId4"/>
                <a:stretch>
                  <a:fillRect l="-2692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apakah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tidak berada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/ zone yang </a:t>
                </a:r>
                <a:r>
                  <a:rPr lang="en-US" dirty="0" err="1"/>
                  <a:t>sama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partisi</a:t>
                </a:r>
                <a:r>
                  <a:rPr lang="en-US" dirty="0"/>
                  <a:t> pada </a:t>
                </a:r>
                <a:r>
                  <a:rPr lang="en-US" dirty="0" err="1"/>
                  <a:t>graf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4319753"/>
                <a:ext cx="9998869" cy="690061"/>
              </a:xfrm>
              <a:prstGeom prst="rect">
                <a:avLst/>
              </a:prstGeom>
              <a:blipFill>
                <a:blip r:embed="rId5"/>
                <a:stretch>
                  <a:fillRect l="-508" t="-54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/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94B35B-A74C-5937-C44F-6E5AA63D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38" y="5165386"/>
                <a:ext cx="4887428" cy="617861"/>
              </a:xfrm>
              <a:prstGeom prst="rect">
                <a:avLst/>
              </a:prstGeom>
              <a:blipFill>
                <a:blip r:embed="rId6"/>
                <a:stretch>
                  <a:fillRect l="-9585" t="-224000" b="-3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22F64A4-9763-F084-F8A9-0066654D7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247" y="1297270"/>
            <a:ext cx="2847680" cy="296103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28D77-B86E-400F-E156-2209EB719467}"/>
              </a:ext>
            </a:extLst>
          </p:cNvPr>
          <p:cNvCxnSpPr>
            <a:cxnSpLocks/>
          </p:cNvCxnSpPr>
          <p:nvPr/>
        </p:nvCxnSpPr>
        <p:spPr>
          <a:xfrm flipV="1">
            <a:off x="7748833" y="2777785"/>
            <a:ext cx="1036948" cy="44618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F1C1C0-E25E-19D9-F4AE-CE5E29977011}"/>
              </a:ext>
            </a:extLst>
          </p:cNvPr>
          <p:cNvCxnSpPr/>
          <p:nvPr/>
        </p:nvCxnSpPr>
        <p:spPr>
          <a:xfrm flipH="1">
            <a:off x="9370243" y="1027906"/>
            <a:ext cx="631596" cy="955549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A7789B-9A0A-5A07-EC07-8C689657BF67}"/>
              </a:ext>
            </a:extLst>
          </p:cNvPr>
          <p:cNvCxnSpPr>
            <a:cxnSpLocks/>
          </p:cNvCxnSpPr>
          <p:nvPr/>
        </p:nvCxnSpPr>
        <p:spPr>
          <a:xfrm flipH="1" flipV="1">
            <a:off x="9893734" y="3636098"/>
            <a:ext cx="108105" cy="681608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84797-CF2B-5ED4-F816-831B0C088A54}"/>
              </a:ext>
            </a:extLst>
          </p:cNvPr>
          <p:cNvCxnSpPr>
            <a:cxnSpLocks/>
          </p:cNvCxnSpPr>
          <p:nvPr/>
        </p:nvCxnSpPr>
        <p:spPr>
          <a:xfrm flipH="1" flipV="1">
            <a:off x="9832729" y="3206192"/>
            <a:ext cx="901509" cy="821625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2C58DB-5F09-49C6-C5DF-95B807BE79E0}"/>
              </a:ext>
            </a:extLst>
          </p:cNvPr>
          <p:cNvCxnSpPr>
            <a:cxnSpLocks/>
          </p:cNvCxnSpPr>
          <p:nvPr/>
        </p:nvCxnSpPr>
        <p:spPr>
          <a:xfrm flipH="1" flipV="1">
            <a:off x="9352668" y="2767220"/>
            <a:ext cx="333373" cy="1279852"/>
          </a:xfrm>
          <a:prstGeom prst="straightConnector1">
            <a:avLst/>
          </a:prstGeom>
          <a:ln>
            <a:solidFill>
              <a:srgbClr val="FF0E0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7DB6354-5A45-8718-555D-48994A287A77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FF5CD-B4C8-BAE9-037C-5DA0C0053DDC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Optimisasi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NAUTILUS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7EC4A-BECC-EEC8-F31D-EF1A1B30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4" y="1451191"/>
            <a:ext cx="6032500" cy="4559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9C8DD3-C0F4-C94C-537D-74930B8C113C}"/>
                  </a:ext>
                </a:extLst>
              </p:cNvPr>
              <p:cNvSpPr txBox="1"/>
              <p:nvPr/>
            </p:nvSpPr>
            <p:spPr>
              <a:xfrm>
                <a:off x="6556324" y="3013820"/>
                <a:ext cx="4848818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8" indent="1762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ID"/>
                      <m:t>3, 2, 4, 2, 2, 3, 2, 2, 2, 4, 1, 4, 3, 1, 1, 2, 2, 2, 2, 2, 3, 1, 1, 4, 3, 3, 4, 2, 2, 3, 4, 1, 1</m:t>
                    </m:r>
                    <m:r>
                      <m:rPr>
                        <m:nor/>
                      </m:rPr>
                      <a:rPr lang="en-US" b="0" i="0" smtClean="0"/>
                      <m:t>,</m:t>
                    </m:r>
                    <m:r>
                      <m:rPr>
                        <m:nor/>
                      </m:rPr>
                      <a:rPr lang="en-ID"/>
                      <m:t> 2, 3, 1, 2, 2, 2, 4, 4, 4, 2, 1, 2, 3, 4, 2, 3, 1</m:t>
                    </m:r>
                    <m:r>
                      <m:rPr>
                        <m:nor/>
                      </m:rPr>
                      <a:rPr lang="en-US" b="0" i="0" smtClean="0"/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9C8DD3-C0F4-C94C-537D-74930B8C1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24" y="3013820"/>
                <a:ext cx="4848818" cy="910634"/>
              </a:xfrm>
              <a:prstGeom prst="rect">
                <a:avLst/>
              </a:prstGeom>
              <a:blipFill>
                <a:blip r:embed="rId3"/>
                <a:stretch>
                  <a:fillRect l="-522" t="-137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1BC6451-08FF-B0BA-BDF5-815E7C7D3E59}"/>
              </a:ext>
            </a:extLst>
          </p:cNvPr>
          <p:cNvSpPr txBox="1"/>
          <p:nvPr/>
        </p:nvSpPr>
        <p:spPr>
          <a:xfrm>
            <a:off x="6556324" y="2691930"/>
            <a:ext cx="173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Optimisasi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E498D-E995-9367-04E8-5036841E5126}"/>
                  </a:ext>
                </a:extLst>
              </p:cNvPr>
              <p:cNvSpPr txBox="1"/>
              <p:nvPr/>
            </p:nvSpPr>
            <p:spPr>
              <a:xfrm>
                <a:off x="6556324" y="3947713"/>
                <a:ext cx="484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938" indent="176213">
                  <a:buFont typeface="Arial" panose="020B0604020202020204" pitchFamily="34" charset="0"/>
                  <a:buChar char="•"/>
                  <a:tabLst>
                    <a:tab pos="176213" algn="l"/>
                  </a:tabLs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44.0689 ,30 ,59.9563)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E498D-E995-9367-04E8-5036841E5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24" y="3947713"/>
                <a:ext cx="4848818" cy="369332"/>
              </a:xfrm>
              <a:prstGeom prst="rect">
                <a:avLst/>
              </a:prstGeom>
              <a:blipFill>
                <a:blip r:embed="rId4"/>
                <a:stretch>
                  <a:fillRect l="-522"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AF92C76-E679-B496-FD1E-71F34B63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Kesimpulan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76562-E6B2-3EFA-1AD3-0B67869903AC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E4906-3854-FF6D-6BB9-6FEC9AACA6E6}"/>
              </a:ext>
            </a:extLst>
          </p:cNvPr>
          <p:cNvSpPr txBox="1"/>
          <p:nvPr/>
        </p:nvSpPr>
        <p:spPr>
          <a:xfrm>
            <a:off x="583474" y="1744527"/>
            <a:ext cx="1070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Kesimpulan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Graph Partitioning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dirty="0" err="1"/>
              <a:t>multiobjektif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DE02B-B3A8-507F-E0C9-9431CD1DDA34}"/>
              </a:ext>
            </a:extLst>
          </p:cNvPr>
          <p:cNvSpPr txBox="1"/>
          <p:nvPr/>
        </p:nvSpPr>
        <p:spPr>
          <a:xfrm>
            <a:off x="705394" y="2228671"/>
            <a:ext cx="82208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pada </a:t>
            </a:r>
            <a:r>
              <a:rPr lang="en-US" dirty="0" err="1"/>
              <a:t>bidang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dan meng</a:t>
            </a:r>
            <a:r>
              <a:rPr lang="en-US" i="1" dirty="0"/>
              <a:t>-generate </a:t>
            </a:r>
            <a:r>
              <a:rPr lang="en-US" dirty="0"/>
              <a:t>graph yang </a:t>
            </a:r>
            <a:r>
              <a:rPr lang="en-US" dirty="0" err="1"/>
              <a:t>diperlukan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i="1" dirty="0"/>
              <a:t>Graph Partitioning</a:t>
            </a:r>
          </a:p>
          <a:p>
            <a:pPr marL="342900" indent="-342900">
              <a:buAutoNum type="arabicPeriod"/>
            </a:pPr>
            <a:r>
              <a:rPr lang="en-US" dirty="0"/>
              <a:t>NSGA II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optimisasi</a:t>
            </a:r>
            <a:r>
              <a:rPr lang="en-US" dirty="0"/>
              <a:t> </a:t>
            </a:r>
            <a:r>
              <a:rPr lang="en-US" i="1" dirty="0"/>
              <a:t>Graph Partitioning</a:t>
            </a:r>
            <a:r>
              <a:rPr lang="en-US" dirty="0"/>
              <a:t>, proses yang </a:t>
            </a:r>
            <a:r>
              <a:rPr lang="en-US" dirty="0" err="1"/>
              <a:t>dilakukan</a:t>
            </a:r>
            <a:r>
              <a:rPr lang="en-US" dirty="0"/>
              <a:t> sangat </a:t>
            </a:r>
            <a:r>
              <a:rPr lang="en-US" i="1" dirty="0"/>
              <a:t>computationally heavy.</a:t>
            </a:r>
          </a:p>
          <a:p>
            <a:pPr marL="342900" indent="-342900">
              <a:buAutoNum type="arabicPeriod"/>
            </a:pPr>
            <a:r>
              <a:rPr lang="en-US" dirty="0"/>
              <a:t>Proses </a:t>
            </a:r>
            <a:r>
              <a:rPr lang="en-US" dirty="0" err="1"/>
              <a:t>optimisasi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NAUTILUS Navigator yang </a:t>
            </a:r>
            <a:r>
              <a:rPr lang="en-US" dirty="0" err="1"/>
              <a:t>dikembangkan</a:t>
            </a:r>
            <a:r>
              <a:rPr lang="en-US" dirty="0"/>
              <a:t> oleh DESDEO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16856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FBC2379-9EB6-77AD-051A-4E7EAE5A68B3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9340E-8A33-7A34-4A24-3612E6D8127E}"/>
              </a:ext>
            </a:extLst>
          </p:cNvPr>
          <p:cNvSpPr txBox="1"/>
          <p:nvPr/>
        </p:nvSpPr>
        <p:spPr>
          <a:xfrm>
            <a:off x="3625740" y="2542903"/>
            <a:ext cx="494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pada </a:t>
            </a:r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7919F-5669-0C25-993A-8098BDCC0A35}"/>
              </a:ext>
            </a:extLst>
          </p:cNvPr>
          <p:cNvSpPr txBox="1"/>
          <p:nvPr/>
        </p:nvSpPr>
        <p:spPr>
          <a:xfrm>
            <a:off x="3048000" y="291223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http://</a:t>
            </a:r>
            <a:r>
              <a:rPr lang="en-US" sz="3200" b="1" dirty="0" err="1"/>
              <a:t>bit.ly</a:t>
            </a:r>
            <a:r>
              <a:rPr lang="en-US" sz="3200" b="1" dirty="0"/>
              <a:t>/graph-partitioning-nsga-2</a:t>
            </a:r>
          </a:p>
        </p:txBody>
      </p:sp>
    </p:spTree>
    <p:extLst>
      <p:ext uri="{BB962C8B-B14F-4D97-AF65-F5344CB8AC3E}">
        <p14:creationId xmlns:p14="http://schemas.microsoft.com/office/powerpoint/2010/main" val="101354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E61D7-731A-A153-0405-092C9AB7202E}"/>
              </a:ext>
            </a:extLst>
          </p:cNvPr>
          <p:cNvSpPr/>
          <p:nvPr/>
        </p:nvSpPr>
        <p:spPr>
          <a:xfrm>
            <a:off x="495300" y="0"/>
            <a:ext cx="11696700" cy="1925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Referensi</a:t>
            </a:r>
            <a:endParaRPr lang="en-US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12563-9F13-1D04-1F99-2D0A2DD84381}"/>
              </a:ext>
            </a:extLst>
          </p:cNvPr>
          <p:cNvSpPr txBox="1"/>
          <p:nvPr/>
        </p:nvSpPr>
        <p:spPr>
          <a:xfrm>
            <a:off x="705394" y="1865682"/>
            <a:ext cx="100191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[1] </a:t>
            </a:r>
            <a:r>
              <a:rPr lang="en-US" dirty="0"/>
              <a:t>Datta, </a:t>
            </a:r>
            <a:r>
              <a:rPr lang="en-US" dirty="0" err="1"/>
              <a:t>Dilip</a:t>
            </a:r>
            <a:r>
              <a:rPr lang="en-US" dirty="0"/>
              <a:t> &amp; </a:t>
            </a:r>
            <a:r>
              <a:rPr lang="en-US" dirty="0" err="1"/>
              <a:t>Figueira</a:t>
            </a:r>
            <a:r>
              <a:rPr lang="en-US" dirty="0"/>
              <a:t>, José &amp; Fonseca, Carlos &amp; Pereira, Fernando. (2008). Graph partitioning through a multi-objective evolutionary algorithm: A preliminary study. GECCO'08: Proceedings of the 10th Annual Conference on Genetic and Evolutionary Computation 2008. 625-632. 10.1145/1389095.1389222. </a:t>
            </a:r>
          </a:p>
          <a:p>
            <a:endParaRPr lang="en-US" dirty="0"/>
          </a:p>
          <a:p>
            <a:r>
              <a:rPr lang="en-US" b="1" dirty="0"/>
              <a:t>[2]</a:t>
            </a:r>
            <a:r>
              <a:rPr lang="en-US" dirty="0"/>
              <a:t> </a:t>
            </a:r>
            <a:r>
              <a:rPr lang="en-US" dirty="0" err="1"/>
              <a:t>Desdeo-mcdm</a:t>
            </a:r>
            <a:r>
              <a:rPr lang="en-US" dirty="0"/>
              <a:t>. (2021). Nautilus Navigator. Read the Docs. </a:t>
            </a:r>
            <a:r>
              <a:rPr lang="en-US" dirty="0">
                <a:hlinkClick r:id="rId2"/>
              </a:rPr>
              <a:t>https://desdeo-mcdm.readthedocs.io/en/latest/notebooks/nautilus_navigator.html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10D0BA-AC46-6A5A-1839-24DF8572E315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44EDE-2872-E9D8-AFDE-66CAEC8771A6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Masalah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/>
              <p:nvPr/>
            </p:nvSpPr>
            <p:spPr>
              <a:xfrm>
                <a:off x="1311073" y="2192047"/>
                <a:ext cx="2937214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D6C78B-E77D-5CF3-A847-A4D83DA16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2192047"/>
                <a:ext cx="2937214" cy="809324"/>
              </a:xfrm>
              <a:prstGeom prst="rect">
                <a:avLst/>
              </a:prstGeom>
              <a:blipFill>
                <a:blip r:embed="rId2"/>
                <a:stretch>
                  <a:fillRect l="-1724" t="-106154" r="-2586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D95E784-06B6-B16B-4586-E5F3FD3AABDC}"/>
              </a:ext>
            </a:extLst>
          </p:cNvPr>
          <p:cNvSpPr txBox="1"/>
          <p:nvPr/>
        </p:nvSpPr>
        <p:spPr>
          <a:xfrm>
            <a:off x="838200" y="1690688"/>
            <a:ext cx="544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tititk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partisi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/>
              <p:nvPr/>
            </p:nvSpPr>
            <p:spPr>
              <a:xfrm>
                <a:off x="1068199" y="3133398"/>
                <a:ext cx="9998869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berturut-turut</a:t>
                </a:r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i="1" dirty="0"/>
                  <a:t>vertex </a:t>
                </a:r>
                <a:r>
                  <a:rPr lang="en-US" dirty="0"/>
                  <a:t>yang </a:t>
                </a:r>
                <a:r>
                  <a:rPr lang="en-US" dirty="0" err="1"/>
                  <a:t>ada</a:t>
                </a:r>
                <a:r>
                  <a:rPr lang="en-US" dirty="0"/>
                  <a:t> pada </a:t>
                </a:r>
                <a:r>
                  <a:rPr lang="en-US" dirty="0" err="1"/>
                  <a:t>partisi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13C2A5-508A-E7D2-EAA1-DE3C5992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9" y="3133398"/>
                <a:ext cx="9998869" cy="390748"/>
              </a:xfrm>
              <a:prstGeom prst="rect">
                <a:avLst/>
              </a:prstGeom>
              <a:blipFill>
                <a:blip r:embed="rId3"/>
                <a:stretch>
                  <a:fillRect l="-508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11BAC1B-C926-BC5C-0B5B-19F8F4882750}"/>
              </a:ext>
            </a:extLst>
          </p:cNvPr>
          <p:cNvSpPr txBox="1"/>
          <p:nvPr/>
        </p:nvSpPr>
        <p:spPr>
          <a:xfrm>
            <a:off x="838200" y="3781933"/>
            <a:ext cx="492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Meminumkan</a:t>
            </a:r>
            <a:r>
              <a:rPr lang="en-US" dirty="0"/>
              <a:t> </a:t>
            </a:r>
            <a:r>
              <a:rPr lang="en-US" i="1" dirty="0"/>
              <a:t>spread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partisi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/>
              <p:nvPr/>
            </p:nvSpPr>
            <p:spPr>
              <a:xfrm>
                <a:off x="1311073" y="4269062"/>
                <a:ext cx="1549847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58AB35-3C91-D48E-6EAE-7FAD59A1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3" y="4269062"/>
                <a:ext cx="1549847" cy="809324"/>
              </a:xfrm>
              <a:prstGeom prst="rect">
                <a:avLst/>
              </a:prstGeom>
              <a:blipFill>
                <a:blip r:embed="rId4"/>
                <a:stretch>
                  <a:fillRect l="-3252" t="-109375" r="-16260" b="-16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/>
              <p:nvPr/>
            </p:nvSpPr>
            <p:spPr>
              <a:xfrm>
                <a:off x="1068198" y="5196183"/>
                <a:ext cx="9998869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97ABD-FE1C-EF05-F4FB-4A345E67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8" y="5196183"/>
                <a:ext cx="9998869" cy="410497"/>
              </a:xfrm>
              <a:prstGeom prst="rect">
                <a:avLst/>
              </a:prstGeom>
              <a:blipFill>
                <a:blip r:embed="rId5"/>
                <a:stretch>
                  <a:fillRect l="-508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4F18702-5D30-6EEF-05DA-5CD7A46F2443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D4B49B-23CC-B83F-003E-72DD84579C6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Constraint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8C1B3-DC3C-A99D-34B6-B75A1FC1FAC6}"/>
              </a:ext>
            </a:extLst>
          </p:cNvPr>
          <p:cNvSpPr txBox="1"/>
          <p:nvPr/>
        </p:nvSpPr>
        <p:spPr>
          <a:xfrm>
            <a:off x="838200" y="1408668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Beberapa</a:t>
            </a:r>
            <a:r>
              <a:rPr lang="en-US" dirty="0"/>
              <a:t> constraint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4B99-9A1F-DD08-83EE-320BC3DF249F}"/>
              </a:ext>
            </a:extLst>
          </p:cNvPr>
          <p:cNvSpPr txBox="1"/>
          <p:nvPr/>
        </p:nvSpPr>
        <p:spPr>
          <a:xfrm>
            <a:off x="3893009" y="1849472"/>
            <a:ext cx="6919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Integritas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masing-masing vertex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vertex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partisi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/>
              <p:nvPr/>
            </p:nvSpPr>
            <p:spPr>
              <a:xfrm>
                <a:off x="4124133" y="2503369"/>
                <a:ext cx="2862963" cy="719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=1;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={1,2,3,…,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74C7C-8CF6-0908-C0C3-E037BD707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133" y="2503369"/>
                <a:ext cx="2862963" cy="719364"/>
              </a:xfrm>
              <a:prstGeom prst="rect">
                <a:avLst/>
              </a:prstGeom>
              <a:blipFill>
                <a:blip r:embed="rId3"/>
                <a:stretch>
                  <a:fillRect l="-14097" t="-114035" r="-1762" b="-170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/>
              <p:nvPr/>
            </p:nvSpPr>
            <p:spPr>
              <a:xfrm>
                <a:off x="3893009" y="3288476"/>
                <a:ext cx="7051867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</a:t>
                </a:r>
                <a:r>
                  <a:rPr lang="en-US" sz="1600" dirty="0" err="1"/>
                  <a:t>engan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menyatakan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apakah</a:t>
                </a:r>
                <a:r>
                  <a:rPr lang="en-US" sz="1600" dirty="0"/>
                  <a:t> vertex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merupakan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anggota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partisi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, </a:t>
                </a:r>
                <a:r>
                  <a:rPr lang="en-US" sz="1600" dirty="0" err="1"/>
                  <a:t>dengan</a:t>
                </a:r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CDCA50-258B-C227-2C6D-1AE06A47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009" y="3288476"/>
                <a:ext cx="7051867" cy="357534"/>
              </a:xfrm>
              <a:prstGeom prst="rect">
                <a:avLst/>
              </a:prstGeom>
              <a:blipFill>
                <a:blip r:embed="rId4"/>
                <a:stretch>
                  <a:fillRect l="-540" t="-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/>
              <p:nvPr/>
            </p:nvSpPr>
            <p:spPr>
              <a:xfrm>
                <a:off x="4148208" y="3717546"/>
                <a:ext cx="1775230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1 , 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7968E-D202-3775-FB2D-8B2D6823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8" y="3717546"/>
                <a:ext cx="1775230" cy="549253"/>
              </a:xfrm>
              <a:prstGeom prst="rect">
                <a:avLst/>
              </a:prstGeom>
              <a:blipFill>
                <a:blip r:embed="rId5"/>
                <a:stretch>
                  <a:fillRect l="-26950" t="-222727" r="-2128" b="-3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26544A5-C1ED-4286-8503-D2C592E0D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124" y="2003904"/>
            <a:ext cx="1957692" cy="19037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B25B67-0382-D86F-E095-728ED6C65D58}"/>
              </a:ext>
            </a:extLst>
          </p:cNvPr>
          <p:cNvSpPr txBox="1"/>
          <p:nvPr/>
        </p:nvSpPr>
        <p:spPr>
          <a:xfrm>
            <a:off x="1611827" y="4052059"/>
            <a:ext cx="122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E0E"/>
                </a:solidFill>
              </a:rPr>
              <a:t>Tidak</a:t>
            </a:r>
            <a:r>
              <a:rPr lang="en-US" sz="1400" b="1" dirty="0">
                <a:solidFill>
                  <a:srgbClr val="FF0E0E"/>
                </a:solidFill>
              </a:rPr>
              <a:t> Valid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ADABC-E3F6-E624-5517-BFBEB24BBF67}"/>
              </a:ext>
            </a:extLst>
          </p:cNvPr>
          <p:cNvSpPr txBox="1"/>
          <p:nvPr/>
        </p:nvSpPr>
        <p:spPr>
          <a:xfrm>
            <a:off x="3893009" y="4541964"/>
            <a:ext cx="378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partisi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b="1" dirty="0" err="1"/>
              <a:t>graf</a:t>
            </a:r>
            <a:r>
              <a:rPr lang="en-US" sz="1600" b="1" dirty="0"/>
              <a:t> </a:t>
            </a:r>
            <a:r>
              <a:rPr lang="en-US" sz="1600" b="1" dirty="0" err="1"/>
              <a:t>terhubung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EA8C2-4F25-08CE-3999-4E6696DE879B}"/>
                  </a:ext>
                </a:extLst>
              </p:cNvPr>
              <p:cNvSpPr txBox="1"/>
              <p:nvPr/>
            </p:nvSpPr>
            <p:spPr>
              <a:xfrm>
                <a:off x="4276533" y="4936876"/>
                <a:ext cx="2311146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EA8C2-4F25-08CE-3999-4E6696DE8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33" y="4936876"/>
                <a:ext cx="2311146" cy="265201"/>
              </a:xfrm>
              <a:prstGeom prst="rect">
                <a:avLst/>
              </a:prstGeom>
              <a:blipFill>
                <a:blip r:embed="rId7"/>
                <a:stretch>
                  <a:fillRect l="-1639" t="-9091" r="-16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F939AE-C8AC-6308-67EA-EC89FC175368}"/>
                  </a:ext>
                </a:extLst>
              </p:cNvPr>
              <p:cNvSpPr txBox="1"/>
              <p:nvPr/>
            </p:nvSpPr>
            <p:spPr>
              <a:xfrm>
                <a:off x="4146763" y="5258435"/>
                <a:ext cx="4282006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</a:t>
                </a:r>
                <a:r>
                  <a:rPr lang="en-US" sz="1600" dirty="0" err="1"/>
                  <a:t>engan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merupakan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sebuah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himpunan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dengan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F939AE-C8AC-6308-67EA-EC89FC175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63" y="5258435"/>
                <a:ext cx="4282006" cy="357534"/>
              </a:xfrm>
              <a:prstGeom prst="rect">
                <a:avLst/>
              </a:prstGeom>
              <a:blipFill>
                <a:blip r:embed="rId8"/>
                <a:stretch>
                  <a:fillRect l="-592" t="-689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5EC1E3-66DB-5100-A5D2-3DCDA689DB93}"/>
                  </a:ext>
                </a:extLst>
              </p:cNvPr>
              <p:cNvSpPr txBox="1"/>
              <p:nvPr/>
            </p:nvSpPr>
            <p:spPr>
              <a:xfrm>
                <a:off x="4276533" y="5670921"/>
                <a:ext cx="5352026" cy="529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𝑗𝑖𝑘𝑎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5EC1E3-66DB-5100-A5D2-3DCDA689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33" y="5670921"/>
                <a:ext cx="5352026" cy="529247"/>
              </a:xfrm>
              <a:prstGeom prst="rect">
                <a:avLst/>
              </a:prstGeom>
              <a:blipFill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oup of colored circles&#10;&#10;Description automatically generated">
            <a:extLst>
              <a:ext uri="{FF2B5EF4-FFF2-40B4-BE49-F238E27FC236}">
                <a16:creationId xmlns:a16="http://schemas.microsoft.com/office/drawing/2014/main" id="{92949A06-ADC6-F615-3970-CFC0C47DBB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669" y="4405713"/>
            <a:ext cx="2154599" cy="21545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6AB8D1-F80D-C915-8C2D-6BA77EE02D36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63BCF-6878-1D46-0BC5-A0E7C2A603FA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Decision Variable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AB8D1-F80D-C915-8C2D-6BA77EE02D36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63BCF-6878-1D46-0BC5-A0E7C2A603FA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D8BC1D-8B12-6A65-7C29-800E0E71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3" y="1690688"/>
            <a:ext cx="4324741" cy="44926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698C92-AEAF-CF33-BBAB-45C85CEFAD21}"/>
              </a:ext>
            </a:extLst>
          </p:cNvPr>
          <p:cNvSpPr txBox="1"/>
          <p:nvPr/>
        </p:nvSpPr>
        <p:spPr>
          <a:xfrm>
            <a:off x="5286103" y="2610226"/>
            <a:ext cx="660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variable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endParaRPr lang="en-US" dirty="0"/>
          </a:p>
          <a:p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graph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FE769-675E-7331-D877-2E300C48433D}"/>
                  </a:ext>
                </a:extLst>
              </p:cNvPr>
              <p:cNvSpPr txBox="1"/>
              <p:nvPr/>
            </p:nvSpPr>
            <p:spPr>
              <a:xfrm>
                <a:off x="5695406" y="3275706"/>
                <a:ext cx="2330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4FE769-675E-7331-D877-2E300C48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06" y="3275706"/>
                <a:ext cx="2330446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5CD9FCA-B495-650C-93BF-91C4E5211412}"/>
              </a:ext>
            </a:extLst>
          </p:cNvPr>
          <p:cNvSpPr txBox="1"/>
          <p:nvPr/>
        </p:nvSpPr>
        <p:spPr>
          <a:xfrm>
            <a:off x="5286103" y="3664187"/>
            <a:ext cx="95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66D73B-8EFD-AA93-7019-A6D96AEB204D}"/>
                  </a:ext>
                </a:extLst>
              </p:cNvPr>
              <p:cNvSpPr txBox="1"/>
              <p:nvPr/>
            </p:nvSpPr>
            <p:spPr>
              <a:xfrm>
                <a:off x="5765818" y="4050401"/>
                <a:ext cx="283564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={1,2,3,…,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66D73B-8EFD-AA93-7019-A6D96AEB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18" y="4050401"/>
                <a:ext cx="2835648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313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pic>
        <p:nvPicPr>
          <p:cNvPr id="18" name="Picture 17" descr="A graph with blue dots&#10;&#10;Description automatically generated">
            <a:extLst>
              <a:ext uri="{FF2B5EF4-FFF2-40B4-BE49-F238E27FC236}">
                <a16:creationId xmlns:a16="http://schemas.microsoft.com/office/drawing/2014/main" id="{B99288E9-60C8-EC27-AB57-08E50E1F3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" t="11625" r="9314" b="5908"/>
          <a:stretch/>
        </p:blipFill>
        <p:spPr>
          <a:xfrm>
            <a:off x="3179715" y="1617482"/>
            <a:ext cx="5832566" cy="435998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61EA7C-2A6B-0CAF-12A0-1A5966B4A2AA}"/>
              </a:ext>
            </a:extLst>
          </p:cNvPr>
          <p:cNvSpPr txBox="1"/>
          <p:nvPr/>
        </p:nvSpPr>
        <p:spPr>
          <a:xfrm>
            <a:off x="2699656" y="6047137"/>
            <a:ext cx="6792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Input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berupa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2D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sebanyak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50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titik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4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buah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partisi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bentuk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98634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D7C9-03A3-A999-4A30-985ECCEA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Proses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Partitioning</a:t>
            </a:r>
          </a:p>
        </p:txBody>
      </p:sp>
      <p:pic>
        <p:nvPicPr>
          <p:cNvPr id="18" name="Picture 17" descr="A graph with blue dots&#10;&#10;Description automatically generated">
            <a:extLst>
              <a:ext uri="{FF2B5EF4-FFF2-40B4-BE49-F238E27FC236}">
                <a16:creationId xmlns:a16="http://schemas.microsoft.com/office/drawing/2014/main" id="{B99288E9-60C8-EC27-AB57-08E50E1F37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7" t="11625" r="9314" b="5908"/>
          <a:stretch/>
        </p:blipFill>
        <p:spPr>
          <a:xfrm>
            <a:off x="985155" y="2132517"/>
            <a:ext cx="4245089" cy="317330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5C6E34-B2CB-BCB9-A2BB-61EAB776364D}"/>
              </a:ext>
            </a:extLst>
          </p:cNvPr>
          <p:cNvSpPr/>
          <p:nvPr/>
        </p:nvSpPr>
        <p:spPr>
          <a:xfrm>
            <a:off x="705394" y="744877"/>
            <a:ext cx="69669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35F85F-049D-9232-9ADD-9B8C1A263890}"/>
              </a:ext>
            </a:extLst>
          </p:cNvPr>
          <p:cNvSpPr/>
          <p:nvPr/>
        </p:nvSpPr>
        <p:spPr>
          <a:xfrm>
            <a:off x="0" y="6653349"/>
            <a:ext cx="12192000" cy="204651"/>
          </a:xfrm>
          <a:prstGeom prst="rect">
            <a:avLst/>
          </a:prstGeom>
          <a:solidFill>
            <a:srgbClr val="FF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CAB732-2035-3128-919E-D6C904DCBBCB}"/>
              </a:ext>
            </a:extLst>
          </p:cNvPr>
          <p:cNvCxnSpPr>
            <a:cxnSpLocks/>
          </p:cNvCxnSpPr>
          <p:nvPr/>
        </p:nvCxnSpPr>
        <p:spPr>
          <a:xfrm>
            <a:off x="5303520" y="3719171"/>
            <a:ext cx="1298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2AC5B5-E8CA-5365-9A60-A3232A680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303" y="2132517"/>
            <a:ext cx="4245090" cy="32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4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1462</Words>
  <Application>Microsoft Macintosh PowerPoint</Application>
  <PresentationFormat>Widescreen</PresentationFormat>
  <Paragraphs>251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Fira Code</vt:lpstr>
      <vt:lpstr>Roboto</vt:lpstr>
      <vt:lpstr>Office Theme</vt:lpstr>
      <vt:lpstr>Optimisasi Graph Partitioning dengan  NSGA II</vt:lpstr>
      <vt:lpstr>Apa itu Graph Partitioning?</vt:lpstr>
      <vt:lpstr>Apa itu Graph Partitioning?</vt:lpstr>
      <vt:lpstr>Masalah Graph Partitioning</vt:lpstr>
      <vt:lpstr>Masalah Graph Partitioning</vt:lpstr>
      <vt:lpstr>Constraint Graph Partitioning</vt:lpstr>
      <vt:lpstr>Decision Variable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Proses Graph Partitioning</vt:lpstr>
      <vt:lpstr>Optimisasi dengan NSGA II </vt:lpstr>
      <vt:lpstr>Optimisasi dengan NSGA II </vt:lpstr>
      <vt:lpstr>Optimisasi dengan NAUTILUS</vt:lpstr>
      <vt:lpstr>Optimisasi dengan NAUTILUS</vt:lpstr>
      <vt:lpstr>Optimisasi dengan NAUTILUS</vt:lpstr>
      <vt:lpstr>Kesimpulan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Fernando</dc:creator>
  <cp:lastModifiedBy>Felix Fernando</cp:lastModifiedBy>
  <cp:revision>120</cp:revision>
  <dcterms:created xsi:type="dcterms:W3CDTF">2023-10-27T08:21:12Z</dcterms:created>
  <dcterms:modified xsi:type="dcterms:W3CDTF">2023-11-26T08:59:09Z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2023-10-27T08:21:53Z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dcf46c87-7b74-42ce-b06d-194a8a39ff10</vt:lpwstr>
  </property>
  <property fmtid="{D5CDD505-2E9C-101B-9397-08002B2CF9AE}" pid="8" name="MSIP_Label_38b525e5-f3da-4501-8f1e-526b6769fc56_ContentBits">
    <vt:lpwstr>0</vt:lpwstr>
  </property>
</Properties>
</file>