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7" r:id="rId10"/>
    <p:sldId id="268" r:id="rId11"/>
    <p:sldId id="26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E0E"/>
    <a:srgbClr val="10F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/>
    <p:restoredTop sz="94694"/>
  </p:normalViewPr>
  <p:slideViewPr>
    <p:cSldViewPr snapToGrid="0">
      <p:cViewPr varScale="1">
        <p:scale>
          <a:sx n="117" d="100"/>
          <a:sy n="117" d="100"/>
        </p:scale>
        <p:origin x="100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3B5E-1429-4BA8-46B5-1BB979773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CDF9E-9A05-064C-5AA1-13FB50A10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7D132-BD35-9912-36DF-66ADBDAE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4EE3C-796F-00BE-A562-F396E236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7A749-D4F8-4D98-EAE0-619067CDB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8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620D-E304-705D-42C6-1403F97B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9E0AF-7F0E-5856-EE60-77C776055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A68C2-52DC-4DE5-3546-EDC8A2F0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A6E2C-EF1A-EF6B-D45E-B6F2295F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99BF2-CA00-6B9F-EF90-72268748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6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1FD498-47F6-5A51-9CDF-C44980AF0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E707A-5F6A-5216-D84A-F5E5822F6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BE063-AA5C-7BE6-59EE-7D748A49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CDAF5-F6DC-E25F-F2E5-0C6FB4FC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3CC26-DA44-8EA5-7C37-1A69FCC9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8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A82B-A1FF-AC63-7D3B-9292D0D4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D118E-8186-E580-A5A9-809F886EC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37CEA-01A1-F309-B06C-BE460E1FA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915C4-B59F-5F61-3A91-C37387E1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D31F3-F48F-F5AE-8CC6-05A10EB29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2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9BF0-977E-4EDB-5651-41454322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A402C-541B-63B0-6060-CD2133E1A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5EDBF-315E-BA8A-793A-A419C859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F6100-3387-942F-2500-BA1E997A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7AE65-71CB-7962-6522-3B5126E9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2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09245-8091-C27A-1078-97D81C220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9444D-B9B7-C622-2EF9-35DD6827C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91E55-A2D2-3C76-0C96-4E2A2CFFC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A1F7D-26F3-CB1A-798D-60C0D968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546AE-DD05-6225-4A92-F7B4C194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F431B-26CC-B98F-0873-EAB5BB6A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9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BAED-561F-292B-6FCC-0F6BDF4D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79E43-CC50-9707-A0B2-B07E6EBA6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8BDCB-9A44-C568-F3D3-F7B1387E6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C6B99-DFE5-712D-9D5C-505BBE763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C73D9-EA6D-F7C7-28E1-B64A656C2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D5194-7285-0D85-1502-34C18339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DF81B-9A98-5D21-2B78-ACD7FE52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6F32E-4960-F87D-85CE-4F968673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7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3229-C4DF-8442-DFEF-873FF396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282657-919C-AA14-4FB3-1C16DB0E1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ACD0F-1A04-B74A-441E-3877F8ED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09254-9128-2219-3D2C-7046CBC9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9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F7CD2D-2323-7B68-E9C0-AD82569AC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1E9110-F40B-2E6E-D81B-D47395A32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AF5A0-3542-DAF9-B316-D32CF707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8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AE82-4721-2771-B416-F00F38280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129D0-123F-51C9-BE01-36E9804C9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5DE94-8ADF-450A-0326-7D0538FB6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32B9F-2A8B-AFB7-0064-0E478833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FEAEA-152D-5C2D-9BF3-424BE234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E2C70-0ADB-39C4-61BC-08AAD3FB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7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0EE7-FA92-4809-486C-AAF23BC6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52A3C-F515-6897-5B9C-9F6F69D30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F8E9-98E7-3D43-B6C8-9E6FE87C2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C5384-54D7-1C8F-0ECF-041005FD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21124-619E-51F1-D588-104A3FDE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9F715-E889-AE62-6489-BDE13754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6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52B98-5C80-B2B4-3188-005921F8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A26B8-40B2-61FB-616D-2BC3F67C6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91752-AC41-7051-93F1-4A32784D1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FF347-1B57-964D-A4C5-4C2A2FDBE88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6309B-3957-C871-6A62-8C8710C50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9DE2B-0C4A-EC33-9AA3-0F8846A68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8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2F39-5CBD-86D9-59B5-23F1D1071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161" y="2171727"/>
            <a:ext cx="5788241" cy="190310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Optimisasi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Graph Partitioning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4F215-796C-2753-228A-347AF97FF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7212" y="4057059"/>
            <a:ext cx="3542189" cy="339647"/>
          </a:xfrm>
        </p:spPr>
        <p:txBody>
          <a:bodyPr>
            <a:normAutofit/>
          </a:bodyPr>
          <a:lstStyle/>
          <a:p>
            <a:pPr algn="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10120082 – Felix Fernando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047A0-0755-BBEA-3334-E96F4E34BE8B}"/>
              </a:ext>
            </a:extLst>
          </p:cNvPr>
          <p:cNvSpPr txBox="1"/>
          <p:nvPr/>
        </p:nvSpPr>
        <p:spPr>
          <a:xfrm>
            <a:off x="1855433" y="2171727"/>
            <a:ext cx="45739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D" sz="1200" i="0" dirty="0" err="1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Presentasi</a:t>
            </a:r>
            <a:r>
              <a:rPr lang="en-ID" sz="1200" i="0" dirty="0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 1 | MA4172 – </a:t>
            </a:r>
            <a:r>
              <a:rPr lang="en-ID" sz="1200" i="0" dirty="0" err="1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Kapita</a:t>
            </a:r>
            <a:r>
              <a:rPr lang="en-ID" sz="1200" i="0" dirty="0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ID" sz="1200" i="0" dirty="0" err="1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Selekta</a:t>
            </a:r>
            <a:r>
              <a:rPr lang="en-ID" sz="1200" i="0" dirty="0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ID" sz="1200" i="0" dirty="0" err="1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Matematika</a:t>
            </a:r>
            <a:r>
              <a:rPr lang="en-ID" sz="1200" i="0" dirty="0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ID" sz="1200" i="0" dirty="0" err="1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Terapan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24DEA6-69CA-A5DE-BC10-25C18891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878" y="1042583"/>
            <a:ext cx="4324741" cy="449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75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Optimisasi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E65755-C2AB-29C8-3FFC-B87058591AB7}"/>
              </a:ext>
            </a:extLst>
          </p:cNvPr>
          <p:cNvSpPr txBox="1"/>
          <p:nvPr/>
        </p:nvSpPr>
        <p:spPr>
          <a:xfrm>
            <a:off x="838200" y="1976310"/>
            <a:ext cx="111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Crossover</a:t>
            </a:r>
          </a:p>
        </p:txBody>
      </p:sp>
      <p:pic>
        <p:nvPicPr>
          <p:cNvPr id="5" name="Picture 4" descr="A couple of grey and white circles with numbers&#10;&#10;Description automatically generated with medium confidence">
            <a:extLst>
              <a:ext uri="{FF2B5EF4-FFF2-40B4-BE49-F238E27FC236}">
                <a16:creationId xmlns:a16="http://schemas.microsoft.com/office/drawing/2014/main" id="{03DCBD34-04B4-79CB-7291-877DA950D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53" y="2433302"/>
            <a:ext cx="4896775" cy="2406687"/>
          </a:xfrm>
          <a:prstGeom prst="rect">
            <a:avLst/>
          </a:prstGeom>
        </p:spPr>
      </p:pic>
      <p:pic>
        <p:nvPicPr>
          <p:cNvPr id="11" name="Picture 10" descr="A couple of circles with numbers and letters&#10;&#10;Description automatically generated with medium confidence">
            <a:extLst>
              <a:ext uri="{FF2B5EF4-FFF2-40B4-BE49-F238E27FC236}">
                <a16:creationId xmlns:a16="http://schemas.microsoft.com/office/drawing/2014/main" id="{1CB7EF41-624B-26BE-03FD-E77E14BD8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346" y="2433302"/>
            <a:ext cx="4896775" cy="237419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1C8511-280D-C858-FCB8-04CAB9B524C7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5363028" y="3620399"/>
            <a:ext cx="1171318" cy="162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165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Optimisasi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E65755-C2AB-29C8-3FFC-B87058591AB7}"/>
              </a:ext>
            </a:extLst>
          </p:cNvPr>
          <p:cNvSpPr txBox="1"/>
          <p:nvPr/>
        </p:nvSpPr>
        <p:spPr>
          <a:xfrm>
            <a:off x="838200" y="1778348"/>
            <a:ext cx="1082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208F9C-D9BD-1D99-AD19-164321B22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048" b="2608"/>
          <a:stretch/>
        </p:blipFill>
        <p:spPr>
          <a:xfrm>
            <a:off x="2392338" y="2147680"/>
            <a:ext cx="2990368" cy="28579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C04783-F0FA-0D79-7F2B-D38CEED041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87" b="2608"/>
          <a:stretch/>
        </p:blipFill>
        <p:spPr>
          <a:xfrm>
            <a:off x="6809296" y="2147680"/>
            <a:ext cx="2923487" cy="285795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16FC62-C673-367D-ABA7-F7A0403353DC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382706" y="3576657"/>
            <a:ext cx="13288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032759F-381D-D51F-4943-A69E6DD16423}"/>
              </a:ext>
            </a:extLst>
          </p:cNvPr>
          <p:cNvSpPr/>
          <p:nvPr/>
        </p:nvSpPr>
        <p:spPr>
          <a:xfrm>
            <a:off x="3603438" y="4021585"/>
            <a:ext cx="363985" cy="363985"/>
          </a:xfrm>
          <a:prstGeom prst="ellipse">
            <a:avLst/>
          </a:prstGeom>
          <a:noFill/>
          <a:ln w="38100">
            <a:solidFill>
              <a:srgbClr val="FF0E0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44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Referensi</a:t>
            </a:r>
            <a:endParaRPr lang="en-US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012563-9F13-1D04-1F99-2D0A2DD84381}"/>
              </a:ext>
            </a:extLst>
          </p:cNvPr>
          <p:cNvSpPr txBox="1"/>
          <p:nvPr/>
        </p:nvSpPr>
        <p:spPr>
          <a:xfrm>
            <a:off x="838201" y="1983455"/>
            <a:ext cx="10019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[1] </a:t>
            </a:r>
            <a:r>
              <a:rPr lang="en-US" dirty="0"/>
              <a:t>Datta, </a:t>
            </a:r>
            <a:r>
              <a:rPr lang="en-US" dirty="0" err="1"/>
              <a:t>Dilip</a:t>
            </a:r>
            <a:r>
              <a:rPr lang="en-US" dirty="0"/>
              <a:t> &amp; </a:t>
            </a:r>
            <a:r>
              <a:rPr lang="en-US" dirty="0" err="1"/>
              <a:t>Figueira</a:t>
            </a:r>
            <a:r>
              <a:rPr lang="en-US" dirty="0"/>
              <a:t>, José &amp; Fonseca, Carlos &amp; Pereira, Fernando. (2008). Graph partitioning through a multi-objective evolutionary algorithm: A preliminary study. GECCO'08: Proceedings of the 10th Annual Conference on Genetic and Evolutionary Computation 2008. 625-632. 10.1145/1389095.1389222. </a:t>
            </a:r>
          </a:p>
        </p:txBody>
      </p:sp>
    </p:spTree>
    <p:extLst>
      <p:ext uri="{BB962C8B-B14F-4D97-AF65-F5344CB8AC3E}">
        <p14:creationId xmlns:p14="http://schemas.microsoft.com/office/powerpoint/2010/main" val="1118093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Apa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FF0E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CF13FD-4CDB-4012-5AF9-7EEAEB0E2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270" y="2205872"/>
            <a:ext cx="2909610" cy="3374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990307-84BF-118E-3898-86EE50B85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636" y="1819373"/>
            <a:ext cx="3723587" cy="387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19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Apa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FF0E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90307-84BF-118E-3898-86EE50B85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369" y="1819373"/>
            <a:ext cx="3723587" cy="38718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E1E478-5ABE-071C-A78D-8F2CEF4A2D5F}"/>
              </a:ext>
            </a:extLst>
          </p:cNvPr>
          <p:cNvSpPr txBox="1"/>
          <p:nvPr/>
        </p:nvSpPr>
        <p:spPr>
          <a:xfrm>
            <a:off x="6096000" y="2828835"/>
            <a:ext cx="4355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masalah</a:t>
            </a:r>
            <a:r>
              <a:rPr lang="en-ID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optimasi</a:t>
            </a:r>
            <a:r>
              <a:rPr lang="en-ID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komputasional</a:t>
            </a:r>
            <a:r>
              <a:rPr lang="en-ID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melibatkan</a:t>
            </a:r>
            <a:r>
              <a:rPr lang="en-ID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pembagian</a:t>
            </a:r>
            <a:r>
              <a:rPr lang="en-ID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simpul-simpul</a:t>
            </a:r>
            <a:r>
              <a:rPr lang="en-ID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sebuah</a:t>
            </a:r>
            <a:r>
              <a:rPr lang="en-ID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graf</a:t>
            </a:r>
            <a:r>
              <a:rPr lang="en-ID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menjadi</a:t>
            </a:r>
            <a:r>
              <a:rPr lang="en-ID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sejumlah</a:t>
            </a:r>
            <a:r>
              <a:rPr lang="en-ID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kelompok</a:t>
            </a:r>
            <a:r>
              <a:rPr lang="en-ID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atau</a:t>
            </a:r>
            <a:r>
              <a:rPr lang="en-ID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partisi</a:t>
            </a:r>
            <a:r>
              <a:rPr lang="en-ID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570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Kegunaan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012563-9F13-1D04-1F99-2D0A2DD84381}"/>
              </a:ext>
            </a:extLst>
          </p:cNvPr>
          <p:cNvSpPr txBox="1"/>
          <p:nvPr/>
        </p:nvSpPr>
        <p:spPr>
          <a:xfrm>
            <a:off x="838200" y="1983455"/>
            <a:ext cx="2399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Image Segmentation </a:t>
            </a:r>
            <a:endParaRPr lang="en-US" b="1" dirty="0"/>
          </a:p>
        </p:txBody>
      </p:sp>
      <p:pic>
        <p:nvPicPr>
          <p:cNvPr id="1026" name="Picture 2" descr="Image Segmentation | Types Of Image Segmentation">
            <a:extLst>
              <a:ext uri="{FF2B5EF4-FFF2-40B4-BE49-F238E27FC236}">
                <a16:creationId xmlns:a16="http://schemas.microsoft.com/office/drawing/2014/main" id="{14FC841D-07D9-BA70-636E-2E271C3E1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48" y="2444227"/>
            <a:ext cx="4726613" cy="240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A46F63-DF49-D850-ADF2-6776E06ACABF}"/>
              </a:ext>
            </a:extLst>
          </p:cNvPr>
          <p:cNvSpPr txBox="1"/>
          <p:nvPr/>
        </p:nvSpPr>
        <p:spPr>
          <a:xfrm>
            <a:off x="6191250" y="1983455"/>
            <a:ext cx="184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Data Clustering</a:t>
            </a:r>
            <a:endParaRPr lang="en-US" b="1" dirty="0"/>
          </a:p>
        </p:txBody>
      </p:sp>
      <p:pic>
        <p:nvPicPr>
          <p:cNvPr id="1028" name="Picture 4" descr="K-Means Data Clustering. In today's world with the increased… | by Sybernix  | Towards Data Science">
            <a:extLst>
              <a:ext uri="{FF2B5EF4-FFF2-40B4-BE49-F238E27FC236}">
                <a16:creationId xmlns:a16="http://schemas.microsoft.com/office/drawing/2014/main" id="{1ADD3B19-9A55-8AEE-6291-2B5663AED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44226"/>
            <a:ext cx="4739931" cy="240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586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Masalah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4C644-F427-620F-F5CD-34EB5E114E6B}"/>
              </a:ext>
            </a:extLst>
          </p:cNvPr>
          <p:cNvSpPr txBox="1"/>
          <p:nvPr/>
        </p:nvSpPr>
        <p:spPr>
          <a:xfrm>
            <a:off x="838200" y="2724834"/>
            <a:ext cx="621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Terdapat</a:t>
            </a:r>
            <a:r>
              <a:rPr lang="en-US" dirty="0"/>
              <a:t> 3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objektif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b="1" dirty="0"/>
              <a:t>Graph Partitioning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D6C78B-E77D-5CF3-A847-A4D83DA161D9}"/>
                  </a:ext>
                </a:extLst>
              </p:cNvPr>
              <p:cNvSpPr txBox="1"/>
              <p:nvPr/>
            </p:nvSpPr>
            <p:spPr>
              <a:xfrm>
                <a:off x="1311073" y="3524121"/>
                <a:ext cx="2289922" cy="736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D6C78B-E77D-5CF3-A847-A4D83DA16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073" y="3524121"/>
                <a:ext cx="2289922" cy="736227"/>
              </a:xfrm>
              <a:prstGeom prst="rect">
                <a:avLst/>
              </a:prstGeom>
              <a:blipFill>
                <a:blip r:embed="rId2"/>
                <a:stretch>
                  <a:fillRect l="-1657" t="-132203" r="-552" b="-172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D95E784-06B6-B16B-4586-E5F3FD3AABDC}"/>
              </a:ext>
            </a:extLst>
          </p:cNvPr>
          <p:cNvSpPr txBox="1"/>
          <p:nvPr/>
        </p:nvSpPr>
        <p:spPr>
          <a:xfrm>
            <a:off x="838200" y="3094166"/>
            <a:ext cx="365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Meminumkan</a:t>
            </a:r>
            <a:r>
              <a:rPr lang="en-US" dirty="0"/>
              <a:t> </a:t>
            </a:r>
            <a:r>
              <a:rPr lang="en-US" i="1" dirty="0"/>
              <a:t>Edge Cut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graf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9C66AD-11E9-5FCA-A8C2-E4CDA178F2A9}"/>
                  </a:ext>
                </a:extLst>
              </p:cNvPr>
              <p:cNvSpPr txBox="1"/>
              <p:nvPr/>
            </p:nvSpPr>
            <p:spPr>
              <a:xfrm>
                <a:off x="838200" y="1614123"/>
                <a:ext cx="5166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Misalkan, </a:t>
                </a:r>
                <a:r>
                  <a:rPr lang="en-US" dirty="0" err="1"/>
                  <a:t>sebuah</a:t>
                </a:r>
                <a:r>
                  <a:rPr lang="en-US" dirty="0"/>
                  <a:t> </a:t>
                </a:r>
                <a:r>
                  <a:rPr lang="en-US" dirty="0" err="1"/>
                  <a:t>graf</a:t>
                </a:r>
                <a:r>
                  <a:rPr lang="en-US" dirty="0"/>
                  <a:t> </a:t>
                </a:r>
                <a:r>
                  <a:rPr lang="en-US" dirty="0" err="1"/>
                  <a:t>terhubung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 dengan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9C66AD-11E9-5FCA-A8C2-E4CDA178F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14123"/>
                <a:ext cx="5166030" cy="369332"/>
              </a:xfrm>
              <a:prstGeom prst="rect">
                <a:avLst/>
              </a:prstGeom>
              <a:blipFill>
                <a:blip r:embed="rId3"/>
                <a:stretch>
                  <a:fillRect l="-1229" t="-10345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117B6A-4DB3-4881-21C2-584C1C25A86B}"/>
                  </a:ext>
                </a:extLst>
              </p:cNvPr>
              <p:cNvSpPr txBox="1"/>
              <p:nvPr/>
            </p:nvSpPr>
            <p:spPr>
              <a:xfrm>
                <a:off x="1195092" y="2044907"/>
                <a:ext cx="3293659" cy="576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1,2,…,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117B6A-4DB3-4881-21C2-584C1C25A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092" y="2044907"/>
                <a:ext cx="3293659" cy="576312"/>
              </a:xfrm>
              <a:prstGeom prst="rect">
                <a:avLst/>
              </a:prstGeom>
              <a:blipFill>
                <a:blip r:embed="rId4"/>
                <a:stretch>
                  <a:fillRect l="-2692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13C2A5-508A-E7D2-EAA1-DE3C59927BCB}"/>
                  </a:ext>
                </a:extLst>
              </p:cNvPr>
              <p:cNvSpPr txBox="1"/>
              <p:nvPr/>
            </p:nvSpPr>
            <p:spPr>
              <a:xfrm>
                <a:off x="1068199" y="4319753"/>
                <a:ext cx="9998869" cy="690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menyatakan</a:t>
                </a:r>
                <a:r>
                  <a:rPr lang="en-US" dirty="0"/>
                  <a:t> </a:t>
                </a:r>
                <a:r>
                  <a:rPr lang="en-US" dirty="0" err="1"/>
                  <a:t>bobot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sisi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menyatakan</a:t>
                </a:r>
                <a:r>
                  <a:rPr lang="en-US" dirty="0"/>
                  <a:t> </a:t>
                </a:r>
                <a:r>
                  <a:rPr lang="en-US" dirty="0" err="1"/>
                  <a:t>apakah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tidak berada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partisi</a:t>
                </a:r>
                <a:r>
                  <a:rPr lang="en-US" dirty="0"/>
                  <a:t> / zone yang </a:t>
                </a:r>
                <a:r>
                  <a:rPr lang="en-US" dirty="0" err="1"/>
                  <a:t>sama</a:t>
                </a:r>
                <a:r>
                  <a:rPr lang="en-US" dirty="0"/>
                  <a:t>. </a:t>
                </a:r>
                <a:r>
                  <a:rPr lang="en-US" dirty="0" err="1"/>
                  <a:t>Misalkan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menyatakan</a:t>
                </a:r>
                <a:r>
                  <a:rPr lang="en-US" dirty="0"/>
                  <a:t> </a:t>
                </a:r>
                <a:r>
                  <a:rPr lang="en-US" dirty="0" err="1"/>
                  <a:t>partisi</a:t>
                </a:r>
                <a:r>
                  <a:rPr lang="en-US" dirty="0"/>
                  <a:t> pada </a:t>
                </a:r>
                <a:r>
                  <a:rPr lang="en-US" dirty="0" err="1"/>
                  <a:t>graf</a:t>
                </a:r>
                <a:r>
                  <a:rPr lang="en-US" dirty="0"/>
                  <a:t>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13C2A5-508A-E7D2-EAA1-DE3C59927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199" y="4319753"/>
                <a:ext cx="9998869" cy="690061"/>
              </a:xfrm>
              <a:prstGeom prst="rect">
                <a:avLst/>
              </a:prstGeom>
              <a:blipFill>
                <a:blip r:embed="rId5"/>
                <a:stretch>
                  <a:fillRect l="-508" t="-545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94B35B-A74C-5937-C44F-6E5AA63DB23C}"/>
                  </a:ext>
                </a:extLst>
              </p:cNvPr>
              <p:cNvSpPr txBox="1"/>
              <p:nvPr/>
            </p:nvSpPr>
            <p:spPr>
              <a:xfrm>
                <a:off x="3818838" y="5165386"/>
                <a:ext cx="4887428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94B35B-A74C-5937-C44F-6E5AA63DB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838" y="5165386"/>
                <a:ext cx="4887428" cy="617861"/>
              </a:xfrm>
              <a:prstGeom prst="rect">
                <a:avLst/>
              </a:prstGeom>
              <a:blipFill>
                <a:blip r:embed="rId6"/>
                <a:stretch>
                  <a:fillRect l="-9585" t="-224000" b="-3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D22F64A4-9763-F084-F8A9-0066654D73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3247" y="1297270"/>
            <a:ext cx="2847680" cy="296103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F28D77-B86E-400F-E156-2209EB719467}"/>
              </a:ext>
            </a:extLst>
          </p:cNvPr>
          <p:cNvCxnSpPr>
            <a:cxnSpLocks/>
          </p:cNvCxnSpPr>
          <p:nvPr/>
        </p:nvCxnSpPr>
        <p:spPr>
          <a:xfrm flipV="1">
            <a:off x="7748833" y="2777785"/>
            <a:ext cx="1036948" cy="446182"/>
          </a:xfrm>
          <a:prstGeom prst="straightConnector1">
            <a:avLst/>
          </a:prstGeom>
          <a:ln>
            <a:solidFill>
              <a:srgbClr val="FF0E0E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F1C1C0-E25E-19D9-F4AE-CE5E29977011}"/>
              </a:ext>
            </a:extLst>
          </p:cNvPr>
          <p:cNvCxnSpPr/>
          <p:nvPr/>
        </p:nvCxnSpPr>
        <p:spPr>
          <a:xfrm flipH="1">
            <a:off x="9370243" y="1027906"/>
            <a:ext cx="631596" cy="955549"/>
          </a:xfrm>
          <a:prstGeom prst="straightConnector1">
            <a:avLst/>
          </a:prstGeom>
          <a:ln>
            <a:solidFill>
              <a:srgbClr val="FF0E0E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A7789B-9A0A-5A07-EC07-8C689657BF67}"/>
              </a:ext>
            </a:extLst>
          </p:cNvPr>
          <p:cNvCxnSpPr>
            <a:cxnSpLocks/>
          </p:cNvCxnSpPr>
          <p:nvPr/>
        </p:nvCxnSpPr>
        <p:spPr>
          <a:xfrm flipH="1" flipV="1">
            <a:off x="9893734" y="3636098"/>
            <a:ext cx="108105" cy="681608"/>
          </a:xfrm>
          <a:prstGeom prst="straightConnector1">
            <a:avLst/>
          </a:prstGeom>
          <a:ln>
            <a:solidFill>
              <a:srgbClr val="FF0E0E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E84797-CF2B-5ED4-F816-831B0C088A54}"/>
              </a:ext>
            </a:extLst>
          </p:cNvPr>
          <p:cNvCxnSpPr>
            <a:cxnSpLocks/>
          </p:cNvCxnSpPr>
          <p:nvPr/>
        </p:nvCxnSpPr>
        <p:spPr>
          <a:xfrm flipH="1" flipV="1">
            <a:off x="9832729" y="3206192"/>
            <a:ext cx="901509" cy="821625"/>
          </a:xfrm>
          <a:prstGeom prst="straightConnector1">
            <a:avLst/>
          </a:prstGeom>
          <a:ln>
            <a:solidFill>
              <a:srgbClr val="FF0E0E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2C58DB-5F09-49C6-C5DF-95B807BE79E0}"/>
              </a:ext>
            </a:extLst>
          </p:cNvPr>
          <p:cNvCxnSpPr>
            <a:cxnSpLocks/>
          </p:cNvCxnSpPr>
          <p:nvPr/>
        </p:nvCxnSpPr>
        <p:spPr>
          <a:xfrm flipH="1" flipV="1">
            <a:off x="9352668" y="2767220"/>
            <a:ext cx="333373" cy="1279852"/>
          </a:xfrm>
          <a:prstGeom prst="straightConnector1">
            <a:avLst/>
          </a:prstGeom>
          <a:ln>
            <a:solidFill>
              <a:srgbClr val="FF0E0E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2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Masalah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D6C78B-E77D-5CF3-A847-A4D83DA161D9}"/>
                  </a:ext>
                </a:extLst>
              </p:cNvPr>
              <p:cNvSpPr txBox="1"/>
              <p:nvPr/>
            </p:nvSpPr>
            <p:spPr>
              <a:xfrm>
                <a:off x="1311073" y="2193265"/>
                <a:ext cx="2937214" cy="809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D6C78B-E77D-5CF3-A847-A4D83DA16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073" y="2193265"/>
                <a:ext cx="2937214" cy="809324"/>
              </a:xfrm>
              <a:prstGeom prst="rect">
                <a:avLst/>
              </a:prstGeom>
              <a:blipFill>
                <a:blip r:embed="rId2"/>
                <a:stretch>
                  <a:fillRect l="-1724" t="-106154" r="-2586" b="-16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D95E784-06B6-B16B-4586-E5F3FD3AABDC}"/>
              </a:ext>
            </a:extLst>
          </p:cNvPr>
          <p:cNvSpPr txBox="1"/>
          <p:nvPr/>
        </p:nvSpPr>
        <p:spPr>
          <a:xfrm>
            <a:off x="838200" y="1691906"/>
            <a:ext cx="544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Meminumkan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/>
              <a:t>tititk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partisi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13C2A5-508A-E7D2-EAA1-DE3C59927BCB}"/>
                  </a:ext>
                </a:extLst>
              </p:cNvPr>
              <p:cNvSpPr txBox="1"/>
              <p:nvPr/>
            </p:nvSpPr>
            <p:spPr>
              <a:xfrm>
                <a:off x="1068199" y="3134616"/>
                <a:ext cx="9998869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Dengan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berturut-turut</a:t>
                </a:r>
                <a:r>
                  <a:rPr lang="en-US" dirty="0"/>
                  <a:t> </a:t>
                </a:r>
                <a:r>
                  <a:rPr lang="en-US" dirty="0" err="1"/>
                  <a:t>menyatakan</a:t>
                </a:r>
                <a:r>
                  <a:rPr lang="en-US" dirty="0"/>
                  <a:t> </a:t>
                </a:r>
                <a:r>
                  <a:rPr lang="en-US" dirty="0" err="1"/>
                  <a:t>banyaknya</a:t>
                </a:r>
                <a:r>
                  <a:rPr lang="en-US" dirty="0"/>
                  <a:t> </a:t>
                </a:r>
                <a:r>
                  <a:rPr lang="en-US" i="1" dirty="0"/>
                  <a:t>vertex </a:t>
                </a:r>
                <a:r>
                  <a:rPr lang="en-US" dirty="0"/>
                  <a:t>yang </a:t>
                </a:r>
                <a:r>
                  <a:rPr lang="en-US" dirty="0" err="1"/>
                  <a:t>ada</a:t>
                </a:r>
                <a:r>
                  <a:rPr lang="en-US" dirty="0"/>
                  <a:t> pada </a:t>
                </a:r>
                <a:r>
                  <a:rPr lang="en-US" dirty="0" err="1"/>
                  <a:t>partisi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13C2A5-508A-E7D2-EAA1-DE3C59927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199" y="3134616"/>
                <a:ext cx="9998869" cy="390748"/>
              </a:xfrm>
              <a:prstGeom prst="rect">
                <a:avLst/>
              </a:prstGeom>
              <a:blipFill>
                <a:blip r:embed="rId3"/>
                <a:stretch>
                  <a:fillRect l="-508"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11BAC1B-C926-BC5C-0B5B-19F8F4882750}"/>
              </a:ext>
            </a:extLst>
          </p:cNvPr>
          <p:cNvSpPr txBox="1"/>
          <p:nvPr/>
        </p:nvSpPr>
        <p:spPr>
          <a:xfrm>
            <a:off x="838200" y="3783151"/>
            <a:ext cx="4927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Meminumkan</a:t>
            </a:r>
            <a:r>
              <a:rPr lang="en-US" dirty="0"/>
              <a:t> </a:t>
            </a:r>
            <a:r>
              <a:rPr lang="en-US" i="1" dirty="0"/>
              <a:t>spread </a:t>
            </a:r>
            <a:r>
              <a:rPr lang="en-US" dirty="0" err="1"/>
              <a:t>dari</a:t>
            </a:r>
            <a:r>
              <a:rPr lang="en-US" dirty="0"/>
              <a:t> masing-masing </a:t>
            </a:r>
            <a:r>
              <a:rPr lang="en-US" dirty="0" err="1"/>
              <a:t>partisi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58AB35-3C91-D48E-6EAE-7FAD59A1703A}"/>
                  </a:ext>
                </a:extLst>
              </p:cNvPr>
              <p:cNvSpPr txBox="1"/>
              <p:nvPr/>
            </p:nvSpPr>
            <p:spPr>
              <a:xfrm>
                <a:off x="1311073" y="4270280"/>
                <a:ext cx="1549847" cy="809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58AB35-3C91-D48E-6EAE-7FAD59A17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073" y="4270280"/>
                <a:ext cx="1549847" cy="809324"/>
              </a:xfrm>
              <a:prstGeom prst="rect">
                <a:avLst/>
              </a:prstGeom>
              <a:blipFill>
                <a:blip r:embed="rId4"/>
                <a:stretch>
                  <a:fillRect l="-3252" t="-109375" r="-16260" b="-16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997ABD-FE1C-EF05-F4FB-4A345E6781EB}"/>
                  </a:ext>
                </a:extLst>
              </p:cNvPr>
              <p:cNvSpPr txBox="1"/>
              <p:nvPr/>
            </p:nvSpPr>
            <p:spPr>
              <a:xfrm>
                <a:off x="1068198" y="5197401"/>
                <a:ext cx="9998869" cy="410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Dengan,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997ABD-FE1C-EF05-F4FB-4A345E678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198" y="5197401"/>
                <a:ext cx="9998869" cy="410497"/>
              </a:xfrm>
              <a:prstGeom prst="rect">
                <a:avLst/>
              </a:prstGeom>
              <a:blipFill>
                <a:blip r:embed="rId5"/>
                <a:stretch>
                  <a:fillRect l="-508" t="-3030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566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Constraint 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98C1B3-DC3C-A99D-34B6-B75A1FC1FAC6}"/>
              </a:ext>
            </a:extLst>
          </p:cNvPr>
          <p:cNvSpPr txBox="1"/>
          <p:nvPr/>
        </p:nvSpPr>
        <p:spPr>
          <a:xfrm>
            <a:off x="838200" y="1614123"/>
            <a:ext cx="444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Beberapa</a:t>
            </a:r>
            <a:r>
              <a:rPr lang="en-US" dirty="0"/>
              <a:t> constraint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,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94B99-9A1F-DD08-83EE-320BC3DF249F}"/>
              </a:ext>
            </a:extLst>
          </p:cNvPr>
          <p:cNvSpPr txBox="1"/>
          <p:nvPr/>
        </p:nvSpPr>
        <p:spPr>
          <a:xfrm>
            <a:off x="3893009" y="2293355"/>
            <a:ext cx="7783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Integritas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masing-masing vertex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vertex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partisi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E74C7C-8CF6-0908-C0C3-E037BD7079E8}"/>
                  </a:ext>
                </a:extLst>
              </p:cNvPr>
              <p:cNvSpPr txBox="1"/>
              <p:nvPr/>
            </p:nvSpPr>
            <p:spPr>
              <a:xfrm>
                <a:off x="4124133" y="3050560"/>
                <a:ext cx="3227871" cy="809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=1;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={1,2,3,…,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E74C7C-8CF6-0908-C0C3-E037BD707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133" y="3050560"/>
                <a:ext cx="3227871" cy="809324"/>
              </a:xfrm>
              <a:prstGeom prst="rect">
                <a:avLst/>
              </a:prstGeom>
              <a:blipFill>
                <a:blip r:embed="rId2"/>
                <a:stretch>
                  <a:fillRect l="-13333" t="-109375" r="-2353" b="-16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CDCA50-258B-C227-2C6D-1AE06A474C90}"/>
                  </a:ext>
                </a:extLst>
              </p:cNvPr>
              <p:cNvSpPr txBox="1"/>
              <p:nvPr/>
            </p:nvSpPr>
            <p:spPr>
              <a:xfrm>
                <a:off x="3893009" y="3970397"/>
                <a:ext cx="7937814" cy="944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dirty="0" err="1"/>
                  <a:t>engan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menyatakan</a:t>
                </a:r>
                <a:r>
                  <a:rPr lang="en-US" dirty="0"/>
                  <a:t> </a:t>
                </a:r>
                <a:r>
                  <a:rPr lang="en-US" dirty="0" err="1"/>
                  <a:t>apakah</a:t>
                </a:r>
                <a:r>
                  <a:rPr lang="en-US" dirty="0"/>
                  <a:t>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anggota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partisi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CDCA50-258B-C227-2C6D-1AE06A474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009" y="3970397"/>
                <a:ext cx="7937814" cy="944746"/>
              </a:xfrm>
              <a:prstGeom prst="rect">
                <a:avLst/>
              </a:prstGeom>
              <a:blipFill>
                <a:blip r:embed="rId3"/>
                <a:stretch>
                  <a:fillRect l="-639"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57968E-D202-3775-FB2D-8B2D6823785F}"/>
                  </a:ext>
                </a:extLst>
              </p:cNvPr>
              <p:cNvSpPr txBox="1"/>
              <p:nvPr/>
            </p:nvSpPr>
            <p:spPr>
              <a:xfrm>
                <a:off x="4124133" y="4442770"/>
                <a:ext cx="1998111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57968E-D202-3775-FB2D-8B2D68237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133" y="4442770"/>
                <a:ext cx="1998111" cy="617861"/>
              </a:xfrm>
              <a:prstGeom prst="rect">
                <a:avLst/>
              </a:prstGeom>
              <a:blipFill>
                <a:blip r:embed="rId4"/>
                <a:stretch>
                  <a:fillRect l="-27848" t="-224000" r="-2532" b="-3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F26544A5-C1ED-4286-8503-D2C592E0DA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142" y="2572161"/>
            <a:ext cx="2748331" cy="26726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B25B67-0382-D86F-E095-728ED6C65D58}"/>
              </a:ext>
            </a:extLst>
          </p:cNvPr>
          <p:cNvSpPr txBox="1"/>
          <p:nvPr/>
        </p:nvSpPr>
        <p:spPr>
          <a:xfrm>
            <a:off x="1761164" y="5266593"/>
            <a:ext cx="122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E0E"/>
                </a:solidFill>
              </a:rPr>
              <a:t>Tidak</a:t>
            </a:r>
            <a:r>
              <a:rPr lang="en-US" b="1" dirty="0">
                <a:solidFill>
                  <a:srgbClr val="FF0E0E"/>
                </a:solidFill>
              </a:rPr>
              <a:t> Valid</a:t>
            </a:r>
          </a:p>
        </p:txBody>
      </p:sp>
    </p:spTree>
    <p:extLst>
      <p:ext uri="{BB962C8B-B14F-4D97-AF65-F5344CB8AC3E}">
        <p14:creationId xmlns:p14="http://schemas.microsoft.com/office/powerpoint/2010/main" val="906987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Constraint 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94B99-9A1F-DD08-83EE-320BC3DF249F}"/>
              </a:ext>
            </a:extLst>
          </p:cNvPr>
          <p:cNvSpPr txBox="1"/>
          <p:nvPr/>
        </p:nvSpPr>
        <p:spPr>
          <a:xfrm>
            <a:off x="3339795" y="1983455"/>
            <a:ext cx="421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partisi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b="1" dirty="0" err="1"/>
              <a:t>graf</a:t>
            </a:r>
            <a:r>
              <a:rPr lang="en-US" b="1" dirty="0"/>
              <a:t> </a:t>
            </a:r>
            <a:r>
              <a:rPr lang="en-US" b="1" dirty="0" err="1"/>
              <a:t>terhubung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E74C7C-8CF6-0908-C0C3-E037BD7079E8}"/>
                  </a:ext>
                </a:extLst>
              </p:cNvPr>
              <p:cNvSpPr txBox="1"/>
              <p:nvPr/>
            </p:nvSpPr>
            <p:spPr>
              <a:xfrm>
                <a:off x="3723319" y="2496346"/>
                <a:ext cx="260462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E74C7C-8CF6-0908-C0C3-E037BD707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319" y="2496346"/>
                <a:ext cx="2604624" cy="298415"/>
              </a:xfrm>
              <a:prstGeom prst="rect">
                <a:avLst/>
              </a:prstGeom>
              <a:blipFill>
                <a:blip r:embed="rId2"/>
                <a:stretch>
                  <a:fillRect l="-1942" t="-8333" r="-145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DC8E36-666A-88F8-A5DB-8969930050FF}"/>
                  </a:ext>
                </a:extLst>
              </p:cNvPr>
              <p:cNvSpPr txBox="1"/>
              <p:nvPr/>
            </p:nvSpPr>
            <p:spPr>
              <a:xfrm>
                <a:off x="3593549" y="2938320"/>
                <a:ext cx="487178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dirty="0" err="1"/>
                  <a:t>engan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sebuah</a:t>
                </a:r>
                <a:r>
                  <a:rPr lang="en-US" dirty="0"/>
                  <a:t> </a:t>
                </a:r>
                <a:r>
                  <a:rPr lang="en-US" dirty="0" err="1"/>
                  <a:t>himpunan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DC8E36-666A-88F8-A5DB-896993005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549" y="2938320"/>
                <a:ext cx="4871783" cy="390748"/>
              </a:xfrm>
              <a:prstGeom prst="rect">
                <a:avLst/>
              </a:prstGeom>
              <a:blipFill>
                <a:blip r:embed="rId3"/>
                <a:stretch>
                  <a:fillRect l="-1039"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EACE73-745C-2532-A369-80CB5618B4FA}"/>
                  </a:ext>
                </a:extLst>
              </p:cNvPr>
              <p:cNvSpPr txBox="1"/>
              <p:nvPr/>
            </p:nvSpPr>
            <p:spPr>
              <a:xfrm>
                <a:off x="4793189" y="3429000"/>
                <a:ext cx="5352026" cy="6168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𝑗𝑖𝑘𝑎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EACE73-745C-2532-A369-80CB5618B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189" y="3429000"/>
                <a:ext cx="5352026" cy="61683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64A2C8B-9EE8-4EB3-4236-23167F4D039A}"/>
              </a:ext>
            </a:extLst>
          </p:cNvPr>
          <p:cNvSpPr txBox="1"/>
          <p:nvPr/>
        </p:nvSpPr>
        <p:spPr>
          <a:xfrm>
            <a:off x="3339795" y="4175849"/>
            <a:ext cx="20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partisi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FC43B8-C5AE-7680-F87B-DFBE71E5149D}"/>
                  </a:ext>
                </a:extLst>
              </p:cNvPr>
              <p:cNvSpPr txBox="1"/>
              <p:nvPr/>
            </p:nvSpPr>
            <p:spPr>
              <a:xfrm>
                <a:off x="3579586" y="4594202"/>
                <a:ext cx="2393604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FC43B8-C5AE-7680-F87B-DFBE71E51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586" y="4594202"/>
                <a:ext cx="2393604" cy="378245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2E4A481-AE52-4F62-505C-8AD67F1F346B}"/>
              </a:ext>
            </a:extLst>
          </p:cNvPr>
          <p:cNvSpPr txBox="1"/>
          <p:nvPr/>
        </p:nvSpPr>
        <p:spPr>
          <a:xfrm>
            <a:off x="3339795" y="5021468"/>
            <a:ext cx="214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partisi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98BE6D-5E14-980F-94EC-5AEF6CEE7A44}"/>
                  </a:ext>
                </a:extLst>
              </p:cNvPr>
              <p:cNvSpPr txBox="1"/>
              <p:nvPr/>
            </p:nvSpPr>
            <p:spPr>
              <a:xfrm>
                <a:off x="3539620" y="5439821"/>
                <a:ext cx="2608663" cy="4413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98BE6D-5E14-980F-94EC-5AEF6CEE7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620" y="5439821"/>
                <a:ext cx="2608663" cy="441339"/>
              </a:xfrm>
              <a:prstGeom prst="rect">
                <a:avLst/>
              </a:prstGeom>
              <a:blipFill>
                <a:blip r:embed="rId6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group of colored circles&#10;&#10;Description automatically generated">
            <a:extLst>
              <a:ext uri="{FF2B5EF4-FFF2-40B4-BE49-F238E27FC236}">
                <a16:creationId xmlns:a16="http://schemas.microsoft.com/office/drawing/2014/main" id="{72975DB4-7DE5-CE69-D85A-7568A84704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748" y="1462121"/>
            <a:ext cx="2681047" cy="268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73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Optimisasi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4BEB0-56EB-0725-83CD-E57BDF7C9B71}"/>
              </a:ext>
            </a:extLst>
          </p:cNvPr>
          <p:cNvSpPr txBox="1"/>
          <p:nvPr/>
        </p:nvSpPr>
        <p:spPr>
          <a:xfrm>
            <a:off x="838200" y="1690688"/>
            <a:ext cx="9278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Optimisasi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Graph Partitioning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NSGA, </a:t>
            </a:r>
            <a:r>
              <a:rPr lang="en-US" dirty="0" err="1"/>
              <a:t>dengan</a:t>
            </a:r>
            <a:endParaRPr lang="en-US" dirty="0"/>
          </a:p>
          <a:p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dioptimisasi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,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partisinya</a:t>
            </a:r>
            <a:r>
              <a:rPr lang="en-US" dirty="0"/>
              <a:t>,</a:t>
            </a:r>
          </a:p>
          <a:p>
            <a:endParaRPr lang="en-US" dirty="0"/>
          </a:p>
        </p:txBody>
      </p:sp>
      <p:pic>
        <p:nvPicPr>
          <p:cNvPr id="6" name="Picture 5" descr="A diagram of a number&#10;&#10;Description automatically generated">
            <a:extLst>
              <a:ext uri="{FF2B5EF4-FFF2-40B4-BE49-F238E27FC236}">
                <a16:creationId xmlns:a16="http://schemas.microsoft.com/office/drawing/2014/main" id="{4E8BA934-D217-573C-982F-DED555C7D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5445"/>
            <a:ext cx="3822577" cy="35806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BB68DB-284F-DF03-3D0D-84839F1CEAD8}"/>
                  </a:ext>
                </a:extLst>
              </p:cNvPr>
              <p:cNvSpPr txBox="1"/>
              <p:nvPr/>
            </p:nvSpPr>
            <p:spPr>
              <a:xfrm>
                <a:off x="4944863" y="3007522"/>
                <a:ext cx="3167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BB68DB-284F-DF03-3D0D-84839F1CE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863" y="3007522"/>
                <a:ext cx="316747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3D32E4-AE57-A95B-42CF-DE609C818DCE}"/>
                  </a:ext>
                </a:extLst>
              </p:cNvPr>
              <p:cNvSpPr txBox="1"/>
              <p:nvPr/>
            </p:nvSpPr>
            <p:spPr>
              <a:xfrm>
                <a:off x="4944863" y="3464109"/>
                <a:ext cx="2750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3D32E4-AE57-A95B-42CF-DE609C818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863" y="3464109"/>
                <a:ext cx="2750112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572F88-45FE-EFD8-2207-D1EDA12B5BB7}"/>
                  </a:ext>
                </a:extLst>
              </p:cNvPr>
              <p:cNvSpPr txBox="1"/>
              <p:nvPr/>
            </p:nvSpPr>
            <p:spPr>
              <a:xfrm>
                <a:off x="4944863" y="3920696"/>
                <a:ext cx="2011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572F88-45FE-EFD8-2207-D1EDA12B5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863" y="3920696"/>
                <a:ext cx="2011127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9285D2-05AC-8A66-A2B2-38BBE7F4C881}"/>
                  </a:ext>
                </a:extLst>
              </p:cNvPr>
              <p:cNvSpPr txBox="1"/>
              <p:nvPr/>
            </p:nvSpPr>
            <p:spPr>
              <a:xfrm>
                <a:off x="4945026" y="4377283"/>
                <a:ext cx="2941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9285D2-05AC-8A66-A2B2-38BBE7F4C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026" y="4377283"/>
                <a:ext cx="2941574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0E65755-C2AB-29C8-3FFC-B87058591AB7}"/>
              </a:ext>
            </a:extLst>
          </p:cNvPr>
          <p:cNvSpPr txBox="1"/>
          <p:nvPr/>
        </p:nvSpPr>
        <p:spPr>
          <a:xfrm>
            <a:off x="838200" y="2441438"/>
            <a:ext cx="1698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Sebagai</a:t>
            </a:r>
            <a:r>
              <a:rPr lang="en-US" b="1" dirty="0"/>
              <a:t> </a:t>
            </a:r>
            <a:r>
              <a:rPr lang="en-US" b="1" dirty="0" err="1"/>
              <a:t>contoh</a:t>
            </a:r>
            <a:r>
              <a:rPr lang="en-US" b="1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44384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449</Words>
  <Application>Microsoft Macintosh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Roboto</vt:lpstr>
      <vt:lpstr>Office Theme</vt:lpstr>
      <vt:lpstr>Optimisasi Graph Partitioning</vt:lpstr>
      <vt:lpstr>Apa itu Graph Partitioning?</vt:lpstr>
      <vt:lpstr>Apa itu Graph Partitioning?</vt:lpstr>
      <vt:lpstr>Kegunaan dari Graph Partitioning</vt:lpstr>
      <vt:lpstr>Masalah Graph Partitioning</vt:lpstr>
      <vt:lpstr>Masalah Graph Partitioning</vt:lpstr>
      <vt:lpstr>Constraint Graph Partitioning</vt:lpstr>
      <vt:lpstr>Constraint Graph Partitioning</vt:lpstr>
      <vt:lpstr>Optimisasi Graph Partitioning</vt:lpstr>
      <vt:lpstr>Optimisasi Graph Partitioning</vt:lpstr>
      <vt:lpstr>Optimisasi Graph Partitioning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Fernando</dc:creator>
  <cp:lastModifiedBy>Felix Fernando</cp:lastModifiedBy>
  <cp:revision>19</cp:revision>
  <dcterms:created xsi:type="dcterms:W3CDTF">2023-10-27T08:21:12Z</dcterms:created>
  <dcterms:modified xsi:type="dcterms:W3CDTF">2023-11-13T08:28:03Z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525e5-f3da-4501-8f1e-526b6769fc56_Enabled">
    <vt:lpwstr>true</vt:lpwstr>
  </property>
  <property fmtid="{D5CDD505-2E9C-101B-9397-08002B2CF9AE}" pid="3" name="MSIP_Label_38b525e5-f3da-4501-8f1e-526b6769fc56_SetDate">
    <vt:lpwstr>2023-10-27T08:21:53Z</vt:lpwstr>
  </property>
  <property fmtid="{D5CDD505-2E9C-101B-9397-08002B2CF9AE}" pid="4" name="MSIP_Label_38b525e5-f3da-4501-8f1e-526b6769fc56_Method">
    <vt:lpwstr>Standard</vt:lpwstr>
  </property>
  <property fmtid="{D5CDD505-2E9C-101B-9397-08002B2CF9AE}" pid="5" name="MSIP_Label_38b525e5-f3da-4501-8f1e-526b6769fc56_Name">
    <vt:lpwstr>defa4170-0d19-0005-0004-bc88714345d2</vt:lpwstr>
  </property>
  <property fmtid="{D5CDD505-2E9C-101B-9397-08002B2CF9AE}" pid="6" name="MSIP_Label_38b525e5-f3da-4501-8f1e-526b6769fc56_SiteId">
    <vt:lpwstr>db6e1183-4c65-405c-82ce-7cd53fa6e9dc</vt:lpwstr>
  </property>
  <property fmtid="{D5CDD505-2E9C-101B-9397-08002B2CF9AE}" pid="7" name="MSIP_Label_38b525e5-f3da-4501-8f1e-526b6769fc56_ActionId">
    <vt:lpwstr>dcf46c87-7b74-42ce-b06d-194a8a39ff10</vt:lpwstr>
  </property>
  <property fmtid="{D5CDD505-2E9C-101B-9397-08002B2CF9AE}" pid="8" name="MSIP_Label_38b525e5-f3da-4501-8f1e-526b6769fc56_ContentBits">
    <vt:lpwstr>0</vt:lpwstr>
  </property>
</Properties>
</file>