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28.xml" ContentType="application/vnd.openxmlformats-officedocument.presentationml.tags+xml"/>
  <Override PartName="/ppt/notesSlides/notesSlide29.xml" ContentType="application/vnd.openxmlformats-officedocument.presentationml.notesSlide+xml"/>
  <Override PartName="/ppt/tags/tag29.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30.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31.xml" ContentType="application/vnd.openxmlformats-officedocument.presentationml.tags+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36"/>
  </p:notesMasterIdLst>
  <p:handoutMasterIdLst>
    <p:handoutMasterId r:id="rId3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991350" cy="92821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808080"/>
    <a:srgbClr val="66CCFF"/>
    <a:srgbClr val="CC6600"/>
    <a:srgbClr val="FFCC66"/>
    <a:srgbClr val="CC9900"/>
    <a:srgbClr val="006699"/>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45" autoAdjust="0"/>
    <p:restoredTop sz="94165" autoAdjust="0"/>
  </p:normalViewPr>
  <p:slideViewPr>
    <p:cSldViewPr>
      <p:cViewPr>
        <p:scale>
          <a:sx n="90" d="100"/>
          <a:sy n="90" d="100"/>
        </p:scale>
        <p:origin x="-2496" y="-450"/>
      </p:cViewPr>
      <p:guideLst>
        <p:guide orient="horz" pos="960"/>
        <p:guide orient="horz" pos="480"/>
        <p:guide pos="2880"/>
        <p:guide pos="768"/>
        <p:guide pos="384"/>
        <p:guide pos="4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3426" y="642"/>
      </p:cViewPr>
      <p:guideLst>
        <p:guide orient="horz" pos="3355"/>
        <p:guide pos="2202"/>
        <p:guide pos="378"/>
        <p:guide pos="426"/>
        <p:guide pos="52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9A24DF65-56E9-4B3B-BC6D-D77408F3CC52}" type="slidenum">
              <a:rPr lang="en-US"/>
              <a:pPr>
                <a:defRPr/>
              </a:pPr>
              <a:t>‹Nr.›</a:t>
            </a:fld>
            <a:endParaRPr lang="en-US" dirty="0"/>
          </a:p>
        </p:txBody>
      </p:sp>
    </p:spTree>
    <p:extLst>
      <p:ext uri="{BB962C8B-B14F-4D97-AF65-F5344CB8AC3E}">
        <p14:creationId xmlns:p14="http://schemas.microsoft.com/office/powerpoint/2010/main" val="37573986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Slide_Image_Placeholder"/>
          <p:cNvSpPr>
            <a:spLocks noGrp="1" noRot="1" noChangeAspect="1" noChangeArrowheads="1" noTextEdit="1"/>
          </p:cNvSpPr>
          <p:nvPr>
            <p:ph type="sldImg" idx="2"/>
          </p:nvPr>
        </p:nvSpPr>
        <p:spPr bwMode="auto">
          <a:xfrm>
            <a:off x="477838" y="463550"/>
            <a:ext cx="6035675" cy="45259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Notes_TextBox_Placeholder"/>
          <p:cNvSpPr>
            <a:spLocks noGrp="1" noChangeArrowheads="1"/>
          </p:cNvSpPr>
          <p:nvPr>
            <p:ph type="body" sz="quarter" idx="3"/>
          </p:nvPr>
        </p:nvSpPr>
        <p:spPr bwMode="auto">
          <a:xfrm>
            <a:off x="547688" y="5278438"/>
            <a:ext cx="5942012" cy="3198812"/>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4107" name="Rectangle 11"/>
          <p:cNvSpPr>
            <a:spLocks noGrp="1" noChangeArrowheads="1"/>
          </p:cNvSpPr>
          <p:nvPr>
            <p:ph type="ftr" sz="quarter" idx="4"/>
          </p:nvPr>
        </p:nvSpPr>
        <p:spPr bwMode="auto">
          <a:xfrm>
            <a:off x="457200" y="8791575"/>
            <a:ext cx="607695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it-IT"/>
              <a:t>Java SE 8 Programming   15 - &lt;#&gt;</a:t>
            </a:r>
            <a:endParaRPr lang="en-US"/>
          </a:p>
        </p:txBody>
      </p:sp>
      <p:sp>
        <p:nvSpPr>
          <p:cNvPr id="37893"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de-AT"/>
          </a:p>
        </p:txBody>
      </p:sp>
    </p:spTree>
    <p:extLst>
      <p:ext uri="{BB962C8B-B14F-4D97-AF65-F5344CB8AC3E}">
        <p14:creationId xmlns:p14="http://schemas.microsoft.com/office/powerpoint/2010/main" val="3869783850"/>
      </p:ext>
    </p:extLst>
  </p:cSld>
  <p:clrMap bg1="lt1" tx1="dk1" bg2="lt2" tx2="dk2" accent1="accent1" accent2="accent2" accent3="accent3" accent4="accent4" accent5="accent5" accent6="accent6" hlink="hlink" folHlink="folHlink"/>
  <p:hf hdr="0" dt="0"/>
  <p:notesStyle>
    <a:lvl1pPr algn="l" defTabSz="457200" rtl="0" eaLnBrk="0" fontAlgn="base" hangingPunct="0">
      <a:spcBef>
        <a:spcPts val="400"/>
      </a:spcBef>
      <a:spcAft>
        <a:spcPct val="0"/>
      </a:spcAft>
      <a:buSzPct val="100000"/>
      <a:buFont typeface="Arial" charset="0"/>
      <a:defRPr sz="1200" b="1" kern="1200">
        <a:solidFill>
          <a:schemeClr val="tx1"/>
        </a:solidFill>
        <a:latin typeface="Arial" pitchFamily="34" charset="0"/>
        <a:ea typeface="+mn-ea"/>
        <a:cs typeface="+mn-cs"/>
      </a:defRPr>
    </a:lvl1pPr>
    <a:lvl2pPr marL="114300" algn="l" defTabSz="457200" rtl="0" eaLnBrk="0" fontAlgn="base" hangingPunct="0">
      <a:spcBef>
        <a:spcPts val="400"/>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457200" indent="-228600" algn="l" defTabSz="457200" rtl="0" eaLnBrk="0" fontAlgn="base" hangingPunct="0">
      <a:spcBef>
        <a:spcPts val="3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800100" indent="-228600" algn="l" defTabSz="457200" rtl="0" eaLnBrk="0" fontAlgn="base" hangingPunct="0">
      <a:spcBef>
        <a:spcPts val="3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14300" algn="l" defTabSz="457200" rtl="0" eaLnBrk="0" fontAlgn="base" hangingPunct="0">
      <a:spcBef>
        <a:spcPts val="3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Grp="1" noRot="1" noChangeAspect="1" noChangeArrowheads="1" noTextEdit="1"/>
          </p:cNvSpPr>
          <p:nvPr>
            <p:ph type="sldImg"/>
          </p:nvPr>
        </p:nvSpPr>
        <p:spPr>
          <a:ln/>
        </p:spPr>
      </p:sp>
      <p:sp>
        <p:nvSpPr>
          <p:cNvPr id="38915"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sz="1100" b="0" smtClean="0">
              <a:latin typeface="Arial" charset="0"/>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de-DE" smtClean="0">
              <a:latin typeface="Arial" charset="0"/>
            </a:endParaRPr>
          </a:p>
        </p:txBody>
      </p:sp>
      <p:sp>
        <p:nvSpPr>
          <p:cNvPr id="4" name="Footer Placeholder 3"/>
          <p:cNvSpPr>
            <a:spLocks noGrp="1"/>
          </p:cNvSpPr>
          <p:nvPr>
            <p:ph type="ftr" sz="quarter" idx="4"/>
          </p:nvPr>
        </p:nvSpPr>
        <p:spPr/>
        <p:txBody>
          <a:bodyPr/>
          <a:lstStyle/>
          <a:p>
            <a:pPr>
              <a:defRPr/>
            </a:pPr>
            <a:r>
              <a:rPr lang="it-IT"/>
              <a:t>Java SE 8 Programming   15 - </a:t>
            </a:r>
            <a:fld id="{4153A517-6AE6-4AF5-B800-A2C26F8D4D35}" type="slidenum">
              <a:rPr lang="en-US"/>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5"/>
          <p:cNvSpPr>
            <a:spLocks noGrp="1" noRot="1" noChangeAspect="1" noTextEdit="1"/>
          </p:cNvSpPr>
          <p:nvPr>
            <p:ph type="sldImg"/>
          </p:nvPr>
        </p:nvSpPr>
        <p:spPr>
          <a:ln/>
        </p:spPr>
      </p:sp>
      <p:sp>
        <p:nvSpPr>
          <p:cNvPr id="49155"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de-DE" smtClean="0">
              <a:latin typeface="Arial" charset="0"/>
            </a:endParaRPr>
          </a:p>
        </p:txBody>
      </p:sp>
      <p:sp>
        <p:nvSpPr>
          <p:cNvPr id="59396" name="Footer Placeholder 4"/>
          <p:cNvSpPr>
            <a:spLocks noGrp="1"/>
          </p:cNvSpPr>
          <p:nvPr>
            <p:ph type="ftr" sz="quarter" idx="4"/>
          </p:nvPr>
        </p:nvSpPr>
        <p:spPr/>
        <p:txBody>
          <a:bodyPr/>
          <a:lstStyle/>
          <a:p>
            <a:pPr>
              <a:defRPr/>
            </a:pPr>
            <a:r>
              <a:rPr lang="it-IT">
                <a:latin typeface="Arial" charset="0"/>
              </a:rPr>
              <a:t>Java SE 8 Programming   15 - </a:t>
            </a:r>
            <a:fld id="{E887DB74-40C3-48C7-9BE9-D13DBB35110A}" type="slidenum">
              <a:rPr lang="en-US">
                <a:latin typeface="Arial" charset="0"/>
              </a:rPr>
              <a:pPr>
                <a:defRPr/>
              </a:pPr>
              <a:t>11</a:t>
            </a:fld>
            <a:endParaRPr lang="en-US">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5"/>
          <p:cNvSpPr>
            <a:spLocks noGrp="1" noRot="1" noChangeAspect="1" noTextEdit="1"/>
          </p:cNvSpPr>
          <p:nvPr>
            <p:ph type="sldImg"/>
          </p:nvPr>
        </p:nvSpPr>
        <p:spPr>
          <a:ln/>
        </p:spPr>
      </p:sp>
      <p:sp>
        <p:nvSpPr>
          <p:cNvPr id="50179"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de-DE" smtClean="0">
              <a:latin typeface="Arial" charset="0"/>
            </a:endParaRPr>
          </a:p>
        </p:txBody>
      </p:sp>
      <p:sp>
        <p:nvSpPr>
          <p:cNvPr id="57348" name="Footer Placeholder 4"/>
          <p:cNvSpPr>
            <a:spLocks noGrp="1"/>
          </p:cNvSpPr>
          <p:nvPr>
            <p:ph type="ftr" sz="quarter" idx="4"/>
          </p:nvPr>
        </p:nvSpPr>
        <p:spPr/>
        <p:txBody>
          <a:bodyPr/>
          <a:lstStyle/>
          <a:p>
            <a:pPr>
              <a:defRPr/>
            </a:pPr>
            <a:r>
              <a:rPr lang="it-IT">
                <a:latin typeface="Arial" charset="0"/>
              </a:rPr>
              <a:t>Java SE 8 Programming   15 - </a:t>
            </a:r>
            <a:fld id="{8540FC53-A978-4AA2-B1FB-910B0DB1D1FC}" type="slidenum">
              <a:rPr lang="en-US">
                <a:latin typeface="Arial" charset="0"/>
              </a:rPr>
              <a:pPr>
                <a:defRPr/>
              </a:pPr>
              <a:t>12</a:t>
            </a:fld>
            <a:endParaRPr lang="en-US">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de-DE" smtClean="0">
              <a:latin typeface="Arial" charset="0"/>
            </a:endParaRPr>
          </a:p>
        </p:txBody>
      </p:sp>
      <p:sp>
        <p:nvSpPr>
          <p:cNvPr id="4" name="Footer Placeholder 3"/>
          <p:cNvSpPr>
            <a:spLocks noGrp="1"/>
          </p:cNvSpPr>
          <p:nvPr>
            <p:ph type="ftr" sz="quarter" idx="4"/>
          </p:nvPr>
        </p:nvSpPr>
        <p:spPr/>
        <p:txBody>
          <a:bodyPr/>
          <a:lstStyle/>
          <a:p>
            <a:pPr>
              <a:defRPr/>
            </a:pPr>
            <a:r>
              <a:rPr lang="it-IT"/>
              <a:t>Java SE 8 Programming   15 - </a:t>
            </a:r>
            <a:fld id="{0325EA35-798A-45BF-BD14-9B771F0FD9EA}" type="slidenum">
              <a:rPr lang="en-US"/>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5"/>
          <p:cNvSpPr>
            <a:spLocks noGrp="1" noRot="1" noChangeAspect="1" noTextEdit="1"/>
          </p:cNvSpPr>
          <p:nvPr>
            <p:ph type="sldImg"/>
          </p:nvPr>
        </p:nvSpPr>
        <p:spPr>
          <a:ln/>
        </p:spPr>
      </p:sp>
      <p:sp>
        <p:nvSpPr>
          <p:cNvPr id="52227"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smtClean="0">
                <a:latin typeface="Arial" charset="0"/>
              </a:rPr>
              <a:t>Waiting on a Future</a:t>
            </a:r>
          </a:p>
          <a:p>
            <a:pPr lvl="1"/>
            <a:r>
              <a:rPr lang="en-US" altLang="de-DE" smtClean="0">
                <a:latin typeface="Arial" charset="0"/>
              </a:rPr>
              <a:t>Because the call to </a:t>
            </a:r>
            <a:r>
              <a:rPr lang="en-US" altLang="de-DE" smtClean="0">
                <a:latin typeface="Courier New" pitchFamily="49" charset="0"/>
                <a:cs typeface="Courier New" pitchFamily="49" charset="0"/>
              </a:rPr>
              <a:t>Future.get()</a:t>
            </a:r>
            <a:r>
              <a:rPr lang="en-US" altLang="de-DE" smtClean="0">
                <a:latin typeface="Arial" charset="0"/>
              </a:rPr>
              <a:t> will block, you must do one of the following:</a:t>
            </a:r>
          </a:p>
          <a:p>
            <a:pPr lvl="2">
              <a:buFont typeface="Arial" charset="0"/>
              <a:buChar char="•"/>
            </a:pPr>
            <a:r>
              <a:rPr lang="en-US" altLang="de-DE" smtClean="0">
                <a:latin typeface="Arial" charset="0"/>
              </a:rPr>
              <a:t>Submit all your work to the </a:t>
            </a:r>
            <a:r>
              <a:rPr lang="en-US" altLang="de-DE" smtClean="0">
                <a:latin typeface="Courier New" pitchFamily="49" charset="0"/>
                <a:cs typeface="Courier New" pitchFamily="49" charset="0"/>
              </a:rPr>
              <a:t>ExecutorService</a:t>
            </a:r>
            <a:r>
              <a:rPr lang="en-US" altLang="de-DE" smtClean="0">
                <a:latin typeface="Arial" charset="0"/>
              </a:rPr>
              <a:t> before calling any </a:t>
            </a:r>
            <a:r>
              <a:rPr lang="en-US" altLang="de-DE" smtClean="0">
                <a:latin typeface="Courier New" pitchFamily="49" charset="0"/>
                <a:cs typeface="Courier New" pitchFamily="49" charset="0"/>
              </a:rPr>
              <a:t>Future.get()</a:t>
            </a:r>
            <a:r>
              <a:rPr lang="en-US" altLang="de-DE" smtClean="0">
                <a:latin typeface="Arial" charset="0"/>
              </a:rPr>
              <a:t> methods.</a:t>
            </a:r>
          </a:p>
          <a:p>
            <a:pPr lvl="2">
              <a:buFont typeface="Arial" charset="0"/>
              <a:buChar char="•"/>
            </a:pPr>
            <a:r>
              <a:rPr lang="en-US" altLang="de-DE" smtClean="0">
                <a:latin typeface="Arial" charset="0"/>
              </a:rPr>
              <a:t>Be prepared to wait for that </a:t>
            </a:r>
            <a:r>
              <a:rPr lang="en-US" altLang="de-DE" smtClean="0">
                <a:latin typeface="Courier New" pitchFamily="49" charset="0"/>
                <a:cs typeface="Courier New" pitchFamily="49" charset="0"/>
              </a:rPr>
              <a:t>Future</a:t>
            </a:r>
            <a:r>
              <a:rPr lang="en-US" altLang="de-DE" smtClean="0">
                <a:latin typeface="Arial" charset="0"/>
              </a:rPr>
              <a:t> to obtain the result.</a:t>
            </a:r>
          </a:p>
          <a:p>
            <a:pPr lvl="2">
              <a:buFont typeface="Arial" charset="0"/>
              <a:buChar char="•"/>
            </a:pPr>
            <a:r>
              <a:rPr lang="en-US" altLang="de-DE" smtClean="0">
                <a:latin typeface="Arial" charset="0"/>
              </a:rPr>
              <a:t>Use a non-blocking method such as </a:t>
            </a:r>
            <a:r>
              <a:rPr lang="en-US" altLang="de-DE" smtClean="0">
                <a:latin typeface="Courier New" pitchFamily="49" charset="0"/>
                <a:cs typeface="Courier New" pitchFamily="49" charset="0"/>
              </a:rPr>
              <a:t>Future.isDone()</a:t>
            </a:r>
            <a:r>
              <a:rPr lang="en-US" altLang="de-DE" smtClean="0">
                <a:latin typeface="Arial" charset="0"/>
              </a:rPr>
              <a:t> before calling </a:t>
            </a:r>
            <a:r>
              <a:rPr lang="en-US" altLang="de-DE" smtClean="0">
                <a:latin typeface="Courier New" pitchFamily="49" charset="0"/>
                <a:cs typeface="Courier New" pitchFamily="49" charset="0"/>
              </a:rPr>
              <a:t>Future.get()</a:t>
            </a:r>
            <a:r>
              <a:rPr lang="en-US" altLang="de-DE" smtClean="0">
                <a:latin typeface="Arial" charset="0"/>
              </a:rPr>
              <a:t> or use </a:t>
            </a:r>
            <a:r>
              <a:rPr lang="en-US" altLang="de-DE" smtClean="0">
                <a:latin typeface="Courier New" pitchFamily="49" charset="0"/>
                <a:cs typeface="Courier New" pitchFamily="49" charset="0"/>
              </a:rPr>
              <a:t>Future.get(long timeout, TimeUnit unit)</a:t>
            </a:r>
            <a:r>
              <a:rPr lang="en-US" altLang="de-DE" smtClean="0">
                <a:latin typeface="Arial" charset="0"/>
                <a:cs typeface="Arial" charset="0"/>
              </a:rPr>
              <a:t>, </a:t>
            </a:r>
            <a:r>
              <a:rPr lang="en-US" altLang="de-DE" smtClean="0">
                <a:latin typeface="Arial" charset="0"/>
              </a:rPr>
              <a:t>which will throw a </a:t>
            </a:r>
            <a:r>
              <a:rPr lang="en-US" altLang="de-DE" smtClean="0">
                <a:latin typeface="Courier New" pitchFamily="49" charset="0"/>
                <a:cs typeface="Courier New" pitchFamily="49" charset="0"/>
              </a:rPr>
              <a:t>TimeoutException</a:t>
            </a:r>
            <a:r>
              <a:rPr lang="en-US" altLang="de-DE" smtClean="0">
                <a:latin typeface="Arial" charset="0"/>
              </a:rPr>
              <a:t> if the result is not available within a given duration.</a:t>
            </a:r>
          </a:p>
        </p:txBody>
      </p:sp>
      <p:sp>
        <p:nvSpPr>
          <p:cNvPr id="58372" name="Footer Placeholder 4"/>
          <p:cNvSpPr>
            <a:spLocks noGrp="1"/>
          </p:cNvSpPr>
          <p:nvPr>
            <p:ph type="ftr" sz="quarter" idx="4"/>
          </p:nvPr>
        </p:nvSpPr>
        <p:spPr/>
        <p:txBody>
          <a:bodyPr/>
          <a:lstStyle/>
          <a:p>
            <a:pPr>
              <a:defRPr/>
            </a:pPr>
            <a:r>
              <a:rPr lang="it-IT">
                <a:latin typeface="Arial" charset="0"/>
              </a:rPr>
              <a:t>Java SE 8 Programming   15 - </a:t>
            </a:r>
            <a:fld id="{EB092E89-8417-41A5-A672-9177A310C8BB}" type="slidenum">
              <a:rPr lang="en-US">
                <a:latin typeface="Arial" charset="0"/>
              </a:rPr>
              <a:pPr>
                <a:defRPr/>
              </a:pPr>
              <a:t>14</a:t>
            </a:fld>
            <a:endParaRPr lang="en-US">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de-DE" smtClean="0">
              <a:latin typeface="Arial" charset="0"/>
            </a:endParaRPr>
          </a:p>
        </p:txBody>
      </p:sp>
      <p:sp>
        <p:nvSpPr>
          <p:cNvPr id="4" name="Footer Placeholder 3"/>
          <p:cNvSpPr>
            <a:spLocks noGrp="1"/>
          </p:cNvSpPr>
          <p:nvPr>
            <p:ph type="ftr" sz="quarter" idx="4"/>
          </p:nvPr>
        </p:nvSpPr>
        <p:spPr/>
        <p:txBody>
          <a:bodyPr/>
          <a:lstStyle/>
          <a:p>
            <a:pPr>
              <a:defRPr/>
            </a:pPr>
            <a:r>
              <a:rPr lang="it-IT"/>
              <a:t>Java SE 8 Programming   15 - </a:t>
            </a:r>
            <a:fld id="{82303502-FF8B-451D-BC91-8DBB36036B18}" type="slidenum">
              <a:rPr lang="en-US"/>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de-DE" smtClean="0">
                <a:latin typeface="Arial" charset="0"/>
              </a:rPr>
              <a:t>Thread safety is really about the ability of a class to perform the same way when it is accessed by one thread, or multiple threads. Fundamentally, a class performs actions and holds data. Using this definition of thread safety – a class is thread safe if the actions the class performs and the data stored are consistent when used accessed by multiple threads.</a:t>
            </a:r>
          </a:p>
          <a:p>
            <a:pPr lvl="1"/>
            <a:r>
              <a:rPr lang="en-US" altLang="de-DE" smtClean="0">
                <a:latin typeface="Arial" charset="0"/>
              </a:rPr>
              <a:t>Deadlock is a situation where thread A is blocked waiting for a condition set by thread B, but thread B is also blocked waiting for a condition set by thread A.</a:t>
            </a:r>
          </a:p>
          <a:p>
            <a:pPr lvl="1"/>
            <a:r>
              <a:rPr lang="en-US" altLang="de-DE" smtClean="0">
                <a:latin typeface="Arial" charset="0"/>
              </a:rPr>
              <a:t>Livelock is a condition where a thread is not blocked, but cannot move forward because an operation it continually retries fails. Livelock is related to another condition, starvation, where a thread attempts to access a resource that it can never access – likely because other higher priority threads are continually accessing the resource.</a:t>
            </a:r>
          </a:p>
          <a:p>
            <a:pPr lvl="1"/>
            <a:endParaRPr lang="en-US" altLang="de-DE" smtClean="0">
              <a:latin typeface="Arial" charset="0"/>
            </a:endParaRPr>
          </a:p>
          <a:p>
            <a:pPr lvl="1"/>
            <a:endParaRPr lang="en-US" altLang="de-DE" smtClean="0">
              <a:latin typeface="Arial" charset="0"/>
            </a:endParaRPr>
          </a:p>
        </p:txBody>
      </p:sp>
      <p:sp>
        <p:nvSpPr>
          <p:cNvPr id="4" name="Footer Placeholder 3"/>
          <p:cNvSpPr>
            <a:spLocks noGrp="1"/>
          </p:cNvSpPr>
          <p:nvPr>
            <p:ph type="ftr" sz="quarter" idx="4"/>
          </p:nvPr>
        </p:nvSpPr>
        <p:spPr/>
        <p:txBody>
          <a:bodyPr/>
          <a:lstStyle/>
          <a:p>
            <a:pPr>
              <a:defRPr/>
            </a:pPr>
            <a:r>
              <a:rPr lang="it-IT"/>
              <a:t>Java SE 8 Programming   15 - </a:t>
            </a:r>
            <a:fld id="{228DEB58-EABF-4AFA-82A6-809890F0275B}" type="slidenum">
              <a:rPr lang="en-US"/>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5"/>
          <p:cNvSpPr>
            <a:spLocks noGrp="1" noRot="1" noChangeAspect="1" noTextEdit="1"/>
          </p:cNvSpPr>
          <p:nvPr>
            <p:ph type="sldImg"/>
          </p:nvPr>
        </p:nvSpPr>
        <p:spPr>
          <a:ln/>
        </p:spPr>
      </p:sp>
      <p:sp>
        <p:nvSpPr>
          <p:cNvPr id="55299"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de-DE" smtClean="0">
              <a:latin typeface="Arial" charset="0"/>
            </a:endParaRPr>
          </a:p>
        </p:txBody>
      </p:sp>
      <p:sp>
        <p:nvSpPr>
          <p:cNvPr id="50180" name="Footer Placeholder 4"/>
          <p:cNvSpPr>
            <a:spLocks noGrp="1"/>
          </p:cNvSpPr>
          <p:nvPr>
            <p:ph type="ftr" sz="quarter" idx="4"/>
          </p:nvPr>
        </p:nvSpPr>
        <p:spPr/>
        <p:txBody>
          <a:bodyPr/>
          <a:lstStyle/>
          <a:p>
            <a:pPr>
              <a:defRPr/>
            </a:pPr>
            <a:r>
              <a:rPr lang="it-IT">
                <a:latin typeface="Arial" charset="0"/>
              </a:rPr>
              <a:t>Java SE 8 Programming   15 - </a:t>
            </a:r>
            <a:fld id="{9EAE7171-8192-469C-9A47-9E8C2D6E6D62}" type="slidenum">
              <a:rPr lang="en-US">
                <a:latin typeface="Arial" charset="0"/>
              </a:rPr>
              <a:pPr>
                <a:defRPr/>
              </a:pPr>
              <a:t>17</a:t>
            </a:fld>
            <a:endParaRPr lang="en-US">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6"/>
          <p:cNvSpPr>
            <a:spLocks noChangeArrowheads="1" noTextEdit="1"/>
          </p:cNvSpPr>
          <p:nvPr>
            <p:ph type="sldImg"/>
          </p:nvPr>
        </p:nvSpPr>
        <p:spPr>
          <a:ln/>
        </p:spPr>
      </p:sp>
      <p:sp>
        <p:nvSpPr>
          <p:cNvPr id="56323" name="Rectangle 7"/>
          <p:cNvSpPr>
            <a:spLocks noGrp="1" noChangeArrowheads="1"/>
          </p:cNvSpPr>
          <p:nvPr>
            <p:ph type="body" idx="1"/>
          </p:nvPr>
        </p:nvSpPr>
        <p:spPr>
          <a:xfrm>
            <a:off x="547688" y="5278438"/>
            <a:ext cx="5943600" cy="3198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de-DE" smtClean="0">
                <a:latin typeface="Arial" charset="0"/>
              </a:rPr>
              <a:t>Debugging Threads</a:t>
            </a:r>
          </a:p>
          <a:p>
            <a:pPr lvl="1" eaLnBrk="1" hangingPunct="1"/>
            <a:r>
              <a:rPr lang="en-US" altLang="de-DE" smtClean="0">
                <a:latin typeface="Arial" charset="0"/>
              </a:rPr>
              <a:t>Debugging threads can be difficult because the frequency and duration of time each thread is allocated can vary for many reasons including:</a:t>
            </a:r>
          </a:p>
          <a:p>
            <a:pPr lvl="2" eaLnBrk="1" hangingPunct="1">
              <a:buFont typeface="Arial" charset="0"/>
              <a:buChar char="•"/>
            </a:pPr>
            <a:r>
              <a:rPr lang="en-US" altLang="de-DE" smtClean="0">
                <a:latin typeface="Arial" charset="0"/>
              </a:rPr>
              <a:t>Thread scheduling is handled by an operating system and operating systems may use different scheduling algorithms</a:t>
            </a:r>
          </a:p>
          <a:p>
            <a:pPr lvl="2" eaLnBrk="1" hangingPunct="1">
              <a:buFont typeface="Arial" charset="0"/>
              <a:buChar char="•"/>
            </a:pPr>
            <a:r>
              <a:rPr lang="en-US" altLang="de-DE" smtClean="0">
                <a:latin typeface="Arial" charset="0"/>
              </a:rPr>
              <a:t>Machines have different counts and speeds of CPUs</a:t>
            </a:r>
          </a:p>
          <a:p>
            <a:pPr lvl="2" eaLnBrk="1" hangingPunct="1">
              <a:buFont typeface="Arial" charset="0"/>
              <a:buChar char="•"/>
            </a:pPr>
            <a:r>
              <a:rPr lang="en-US" altLang="de-DE" smtClean="0">
                <a:latin typeface="Arial" charset="0"/>
              </a:rPr>
              <a:t>Other applications may be placing load on the system</a:t>
            </a:r>
          </a:p>
          <a:p>
            <a:pPr lvl="1" eaLnBrk="1" hangingPunct="1">
              <a:buFont typeface="Arial" charset="0"/>
              <a:buNone/>
            </a:pPr>
            <a:r>
              <a:rPr lang="en-US" altLang="de-DE" smtClean="0">
                <a:latin typeface="Arial" charset="0"/>
              </a:rPr>
              <a:t>This is one of those cases where an application may seem to function perfectly while in development, but strange problems might manifest after it is in production because of scheduling variations. It is your responsibility to safeguard access to shared variables.</a:t>
            </a:r>
          </a:p>
          <a:p>
            <a:pPr lvl="1" eaLnBrk="1" hangingPunct="1"/>
            <a:endParaRPr lang="en-US" altLang="de-DE" b="1" smtClean="0">
              <a:latin typeface="Arial" charset="0"/>
            </a:endParaRPr>
          </a:p>
        </p:txBody>
      </p:sp>
      <p:sp>
        <p:nvSpPr>
          <p:cNvPr id="53252" name="Footer Placeholder 4"/>
          <p:cNvSpPr>
            <a:spLocks noGrp="1"/>
          </p:cNvSpPr>
          <p:nvPr>
            <p:ph type="ftr" sz="quarter" idx="4"/>
          </p:nvPr>
        </p:nvSpPr>
        <p:spPr/>
        <p:txBody>
          <a:bodyPr/>
          <a:lstStyle/>
          <a:p>
            <a:pPr>
              <a:defRPr/>
            </a:pPr>
            <a:r>
              <a:rPr lang="it-IT">
                <a:latin typeface="Arial" charset="0"/>
              </a:rPr>
              <a:t>Java SE 8 Programming   15 - </a:t>
            </a:r>
            <a:fld id="{C88D9B1C-A6CD-4DA4-AA61-A1C3A018CEFF}" type="slidenum">
              <a:rPr lang="en-US">
                <a:latin typeface="Arial" charset="0"/>
              </a:rPr>
              <a:pPr>
                <a:defRPr/>
              </a:pPr>
              <a:t>18</a:t>
            </a:fld>
            <a:endParaRPr lang="en-US">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6"/>
          <p:cNvSpPr>
            <a:spLocks noChangeArrowheads="1" noTextEdit="1"/>
          </p:cNvSpPr>
          <p:nvPr>
            <p:ph type="sldImg"/>
          </p:nvPr>
        </p:nvSpPr>
        <p:spPr>
          <a:ln/>
        </p:spPr>
      </p:sp>
      <p:sp>
        <p:nvSpPr>
          <p:cNvPr id="57347" name="Rectangle 7"/>
          <p:cNvSpPr>
            <a:spLocks noGrp="1" noChangeArrowheads="1"/>
          </p:cNvSpPr>
          <p:nvPr>
            <p:ph type="body" idx="1"/>
          </p:nvPr>
        </p:nvSpPr>
        <p:spPr>
          <a:xfrm>
            <a:off x="547688" y="5278438"/>
            <a:ext cx="5943600" cy="3198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de-DE" smtClean="0">
                <a:latin typeface="Arial" charset="0"/>
              </a:rPr>
              <a:t>Shared Thread-Safe Data</a:t>
            </a:r>
          </a:p>
          <a:p>
            <a:pPr lvl="1" eaLnBrk="1" hangingPunct="1"/>
            <a:r>
              <a:rPr lang="en-US" altLang="de-DE" smtClean="0">
                <a:latin typeface="Arial" charset="0"/>
              </a:rPr>
              <a:t>Any shared data that is immutable, such as </a:t>
            </a:r>
            <a:r>
              <a:rPr lang="en-US" altLang="de-DE" smtClean="0">
                <a:latin typeface="Courier New" pitchFamily="49" charset="0"/>
                <a:cs typeface="Courier New" pitchFamily="49" charset="0"/>
              </a:rPr>
              <a:t>String</a:t>
            </a:r>
            <a:r>
              <a:rPr lang="en-US" altLang="de-DE" smtClean="0">
                <a:latin typeface="Arial" charset="0"/>
              </a:rPr>
              <a:t> objects or final fields, are thread-safe because they can only be read and not written.</a:t>
            </a:r>
          </a:p>
        </p:txBody>
      </p:sp>
      <p:sp>
        <p:nvSpPr>
          <p:cNvPr id="54276" name="Footer Placeholder 4"/>
          <p:cNvSpPr>
            <a:spLocks noGrp="1"/>
          </p:cNvSpPr>
          <p:nvPr>
            <p:ph type="ftr" sz="quarter" idx="4"/>
          </p:nvPr>
        </p:nvSpPr>
        <p:spPr/>
        <p:txBody>
          <a:bodyPr/>
          <a:lstStyle/>
          <a:p>
            <a:pPr>
              <a:defRPr/>
            </a:pPr>
            <a:r>
              <a:rPr lang="it-IT">
                <a:latin typeface="Arial" charset="0"/>
              </a:rPr>
              <a:t>Java SE 8 Programming   15 - </a:t>
            </a:r>
            <a:fld id="{3CE4A7CC-7D51-4DDB-8482-2FF866A511F1}" type="slidenum">
              <a:rPr lang="en-US">
                <a:latin typeface="Arial" charset="0"/>
              </a:rPr>
              <a:pPr>
                <a:defRPr/>
              </a:pPr>
              <a:t>19</a:t>
            </a:fld>
            <a:endParaRPr lang="en-US">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8"/>
          <p:cNvSpPr>
            <a:spLocks noChangeArrowheads="1" noTextEdit="1"/>
          </p:cNvSpPr>
          <p:nvPr>
            <p:ph type="sldImg"/>
          </p:nvPr>
        </p:nvSpPr>
        <p:spPr>
          <a:ln/>
        </p:spPr>
      </p:sp>
      <p:sp>
        <p:nvSpPr>
          <p:cNvPr id="39939" name="Rectangle 19"/>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smtClean="0">
              <a:latin typeface="Arial" charset="0"/>
            </a:endParaRPr>
          </a:p>
        </p:txBody>
      </p:sp>
      <p:sp>
        <p:nvSpPr>
          <p:cNvPr id="41988" name="Footer Placeholder 4"/>
          <p:cNvSpPr>
            <a:spLocks noGrp="1"/>
          </p:cNvSpPr>
          <p:nvPr>
            <p:ph type="ftr" sz="quarter" idx="4"/>
          </p:nvPr>
        </p:nvSpPr>
        <p:spPr/>
        <p:txBody>
          <a:bodyPr/>
          <a:lstStyle/>
          <a:p>
            <a:pPr>
              <a:defRPr/>
            </a:pPr>
            <a:r>
              <a:rPr lang="it-IT">
                <a:latin typeface="Arial" charset="0"/>
              </a:rPr>
              <a:t>Java SE 8 Programming   15 - </a:t>
            </a:r>
            <a:fld id="{8C73889E-8934-4C21-A6CC-C5DCE15FFBD4}" type="slidenum">
              <a:rPr lang="en-US">
                <a:latin typeface="Arial" charset="0"/>
              </a:rPr>
              <a:pPr>
                <a:defRPr/>
              </a:pPr>
              <a:t>2</a:t>
            </a:fld>
            <a:endParaRPr lang="en-US">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6"/>
          <p:cNvSpPr>
            <a:spLocks noChangeArrowheads="1" noTextEdit="1"/>
          </p:cNvSpPr>
          <p:nvPr>
            <p:ph type="sldImg"/>
          </p:nvPr>
        </p:nvSpPr>
        <p:spPr>
          <a:ln/>
        </p:spPr>
      </p:sp>
      <p:sp>
        <p:nvSpPr>
          <p:cNvPr id="58371" name="Rectangle 7"/>
          <p:cNvSpPr>
            <a:spLocks noGrp="1" noChangeArrowheads="1"/>
          </p:cNvSpPr>
          <p:nvPr>
            <p:ph type="body" idx="1"/>
          </p:nvPr>
        </p:nvSpPr>
        <p:spPr>
          <a:xfrm>
            <a:off x="547688" y="5278438"/>
            <a:ext cx="5943600" cy="3198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de-DE" smtClean="0">
                <a:latin typeface="Arial" charset="0"/>
              </a:rPr>
              <a:t>Inconsistent Behavior</a:t>
            </a:r>
          </a:p>
          <a:p>
            <a:pPr lvl="1" eaLnBrk="1" hangingPunct="1"/>
            <a:r>
              <a:rPr lang="en-US" altLang="de-DE" smtClean="0">
                <a:latin typeface="Arial" charset="0"/>
              </a:rPr>
              <a:t>One possible problem with two threads incrementing the same field is that a lost update might occur. Imagine if both threads read a value of 41 from a field, increment the value by one, and then write their results back to the field. Both threads will have done an increment but the resulting value is only 42. Depending on how the Java Virtual Machine is implemented and the type of physical CPU being used, you may never or rarely see this behavior. However, you must always assume that it could happen.</a:t>
            </a:r>
          </a:p>
          <a:p>
            <a:pPr lvl="1" eaLnBrk="1" hangingPunct="1"/>
            <a:r>
              <a:rPr lang="en-US" altLang="de-DE" smtClean="0">
                <a:latin typeface="Arial" charset="0"/>
              </a:rPr>
              <a:t>If you have a long value of </a:t>
            </a:r>
            <a:r>
              <a:rPr lang="en-US" altLang="de-DE" smtClean="0">
                <a:latin typeface="Courier New" pitchFamily="49" charset="0"/>
                <a:cs typeface="Courier New" pitchFamily="49" charset="0"/>
              </a:rPr>
              <a:t>0x0000_0000_ffff_ffff</a:t>
            </a:r>
            <a:r>
              <a:rPr lang="en-US" altLang="de-DE" smtClean="0">
                <a:latin typeface="Arial" charset="0"/>
              </a:rPr>
              <a:t> and increment it by </a:t>
            </a:r>
            <a:r>
              <a:rPr lang="en-US" altLang="de-DE" smtClean="0">
                <a:latin typeface="Courier New" pitchFamily="49" charset="0"/>
                <a:cs typeface="Courier New" pitchFamily="49" charset="0"/>
              </a:rPr>
              <a:t>1</a:t>
            </a:r>
            <a:r>
              <a:rPr lang="en-US" altLang="de-DE" smtClean="0">
                <a:latin typeface="Arial" charset="0"/>
              </a:rPr>
              <a:t>, the result should be </a:t>
            </a:r>
            <a:r>
              <a:rPr lang="en-US" altLang="de-DE" smtClean="0">
                <a:latin typeface="Courier New" pitchFamily="49" charset="0"/>
                <a:cs typeface="Courier New" pitchFamily="49" charset="0"/>
              </a:rPr>
              <a:t>0x0000_0001_0000_0000</a:t>
            </a:r>
            <a:r>
              <a:rPr lang="en-US" altLang="de-DE" smtClean="0">
                <a:latin typeface="Arial" charset="0"/>
              </a:rPr>
              <a:t>. However, because it is legal for a 64-bit field to be accessed using two separate 32-bit writes, there could temporarily be a value of </a:t>
            </a:r>
            <a:r>
              <a:rPr lang="en-US" altLang="de-DE" smtClean="0">
                <a:latin typeface="Courier New" pitchFamily="49" charset="0"/>
                <a:cs typeface="Courier New" pitchFamily="49" charset="0"/>
              </a:rPr>
              <a:t>0x0000_0001_ffff_ffff</a:t>
            </a:r>
            <a:r>
              <a:rPr lang="en-US" altLang="de-DE" smtClean="0">
                <a:latin typeface="Arial" charset="0"/>
              </a:rPr>
              <a:t> or even </a:t>
            </a:r>
            <a:r>
              <a:rPr lang="en-US" altLang="de-DE" smtClean="0">
                <a:latin typeface="Courier New" pitchFamily="49" charset="0"/>
                <a:cs typeface="Courier New" pitchFamily="49" charset="0"/>
              </a:rPr>
              <a:t>0x0000_0000_0000_0000</a:t>
            </a:r>
            <a:r>
              <a:rPr lang="en-US" altLang="de-DE" smtClean="0">
                <a:latin typeface="Arial" charset="0"/>
              </a:rPr>
              <a:t> depending on which bits are modified first. If a second thread was allowed to read a 64-bit field while it was being modified by another thread, an incorrect value could be retrieved.</a:t>
            </a:r>
          </a:p>
        </p:txBody>
      </p:sp>
      <p:sp>
        <p:nvSpPr>
          <p:cNvPr id="56324" name="Footer Placeholder 4"/>
          <p:cNvSpPr>
            <a:spLocks noGrp="1"/>
          </p:cNvSpPr>
          <p:nvPr>
            <p:ph type="ftr" sz="quarter" idx="4"/>
          </p:nvPr>
        </p:nvSpPr>
        <p:spPr/>
        <p:txBody>
          <a:bodyPr/>
          <a:lstStyle/>
          <a:p>
            <a:pPr>
              <a:defRPr/>
            </a:pPr>
            <a:r>
              <a:rPr lang="it-IT">
                <a:latin typeface="Arial" charset="0"/>
              </a:rPr>
              <a:t>Java SE 8 Programming   15 - </a:t>
            </a:r>
            <a:fld id="{64800669-5A5B-4846-9B90-AE89FD5BAB8D}" type="slidenum">
              <a:rPr lang="en-US">
                <a:latin typeface="Arial" charset="0"/>
              </a:rPr>
              <a:pPr>
                <a:defRPr/>
              </a:pPr>
              <a:t>20</a:t>
            </a:fld>
            <a:endParaRPr lang="en-US">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6"/>
          <p:cNvSpPr>
            <a:spLocks noChangeArrowheads="1" noTextEdit="1"/>
          </p:cNvSpPr>
          <p:nvPr>
            <p:ph type="sldImg"/>
          </p:nvPr>
        </p:nvSpPr>
        <p:spPr>
          <a:ln/>
        </p:spPr>
      </p:sp>
      <p:sp>
        <p:nvSpPr>
          <p:cNvPr id="59395" name="Rectangle 7"/>
          <p:cNvSpPr>
            <a:spLocks noGrp="1" noChangeArrowheads="1"/>
          </p:cNvSpPr>
          <p:nvPr>
            <p:ph type="body" idx="1"/>
          </p:nvPr>
        </p:nvSpPr>
        <p:spPr>
          <a:xfrm>
            <a:off x="547688" y="5278438"/>
            <a:ext cx="5943600" cy="3198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de-DE" smtClean="0">
                <a:latin typeface="Arial" charset="0"/>
              </a:rPr>
              <a:t>Synchronizing Actions</a:t>
            </a:r>
          </a:p>
          <a:p>
            <a:pPr lvl="1" eaLnBrk="1" hangingPunct="1"/>
            <a:r>
              <a:rPr lang="en-US" altLang="de-DE" smtClean="0">
                <a:latin typeface="Arial" charset="0"/>
              </a:rPr>
              <a:t>Every thread has a </a:t>
            </a:r>
            <a:r>
              <a:rPr lang="en-US" altLang="de-DE" i="1" smtClean="0">
                <a:latin typeface="Arial" charset="0"/>
              </a:rPr>
              <a:t>working memory</a:t>
            </a:r>
            <a:r>
              <a:rPr lang="en-US" altLang="de-DE" smtClean="0">
                <a:latin typeface="Arial" charset="0"/>
              </a:rPr>
              <a:t> in which it keeps its own </a:t>
            </a:r>
            <a:r>
              <a:rPr lang="en-US" altLang="de-DE" i="1" smtClean="0">
                <a:latin typeface="Arial" charset="0"/>
              </a:rPr>
              <a:t>working copy</a:t>
            </a:r>
            <a:r>
              <a:rPr lang="en-US" altLang="de-DE" smtClean="0">
                <a:latin typeface="Arial" charset="0"/>
              </a:rPr>
              <a:t> of variables that it must use or assign. As the thread executes a program, it operates on these working copies. There are several actions that will synchronize a thread’s </a:t>
            </a:r>
            <a:r>
              <a:rPr lang="en-US" altLang="de-DE" i="1" smtClean="0">
                <a:latin typeface="Arial" charset="0"/>
              </a:rPr>
              <a:t>working memory</a:t>
            </a:r>
            <a:r>
              <a:rPr lang="en-US" altLang="de-DE" smtClean="0">
                <a:latin typeface="Arial" charset="0"/>
              </a:rPr>
              <a:t> with main memory:</a:t>
            </a:r>
          </a:p>
          <a:p>
            <a:pPr lvl="2" eaLnBrk="1" hangingPunct="1">
              <a:buFont typeface="Arial" charset="0"/>
              <a:buChar char="•"/>
            </a:pPr>
            <a:r>
              <a:rPr lang="en-US" altLang="de-DE" smtClean="0">
                <a:latin typeface="Arial" charset="0"/>
              </a:rPr>
              <a:t>A volatile read or write of a variable (the </a:t>
            </a:r>
            <a:r>
              <a:rPr lang="en-US" altLang="de-DE" smtClean="0">
                <a:latin typeface="Courier New" pitchFamily="49" charset="0"/>
                <a:cs typeface="Courier New" pitchFamily="49" charset="0"/>
              </a:rPr>
              <a:t>volatile</a:t>
            </a:r>
            <a:r>
              <a:rPr lang="en-US" altLang="de-DE" smtClean="0">
                <a:latin typeface="Arial" charset="0"/>
              </a:rPr>
              <a:t> keyword)</a:t>
            </a:r>
          </a:p>
          <a:p>
            <a:pPr lvl="2" eaLnBrk="1" hangingPunct="1">
              <a:buFont typeface="Arial" charset="0"/>
              <a:buChar char="•"/>
            </a:pPr>
            <a:r>
              <a:rPr lang="en-US" altLang="de-DE" smtClean="0">
                <a:latin typeface="Arial" charset="0"/>
              </a:rPr>
              <a:t>Locking or unlocking a monitor (the </a:t>
            </a:r>
            <a:r>
              <a:rPr lang="en-US" altLang="de-DE" smtClean="0">
                <a:latin typeface="Courier New" pitchFamily="49" charset="0"/>
                <a:cs typeface="Courier New" pitchFamily="49" charset="0"/>
              </a:rPr>
              <a:t>synchronized</a:t>
            </a:r>
            <a:r>
              <a:rPr lang="en-US" altLang="de-DE" smtClean="0">
                <a:latin typeface="Arial" charset="0"/>
              </a:rPr>
              <a:t> keyword)</a:t>
            </a:r>
          </a:p>
          <a:p>
            <a:pPr lvl="2" eaLnBrk="1" hangingPunct="1">
              <a:buFont typeface="Arial" charset="0"/>
              <a:buChar char="•"/>
            </a:pPr>
            <a:r>
              <a:rPr lang="en-US" altLang="de-DE" smtClean="0">
                <a:latin typeface="Arial" charset="0"/>
              </a:rPr>
              <a:t>The first and last action of a thread</a:t>
            </a:r>
          </a:p>
          <a:p>
            <a:pPr lvl="2" eaLnBrk="1" hangingPunct="1">
              <a:buFont typeface="Arial" charset="0"/>
              <a:buChar char="•"/>
            </a:pPr>
            <a:r>
              <a:rPr lang="en-US" altLang="de-DE" smtClean="0">
                <a:latin typeface="Arial" charset="0"/>
              </a:rPr>
              <a:t>Actions that start a thread or detect that a thread has terminated</a:t>
            </a:r>
          </a:p>
        </p:txBody>
      </p:sp>
      <p:sp>
        <p:nvSpPr>
          <p:cNvPr id="57348" name="Footer Placeholder 4"/>
          <p:cNvSpPr>
            <a:spLocks noGrp="1"/>
          </p:cNvSpPr>
          <p:nvPr>
            <p:ph type="ftr" sz="quarter" idx="4"/>
          </p:nvPr>
        </p:nvSpPr>
        <p:spPr/>
        <p:txBody>
          <a:bodyPr/>
          <a:lstStyle/>
          <a:p>
            <a:pPr>
              <a:defRPr/>
            </a:pPr>
            <a:r>
              <a:rPr lang="it-IT">
                <a:latin typeface="Arial" charset="0"/>
              </a:rPr>
              <a:t>Java SE 8 Programming   15 - </a:t>
            </a:r>
            <a:fld id="{BDCBC2CF-3387-4C5D-A035-6F0D5152A408}" type="slidenum">
              <a:rPr lang="en-US">
                <a:latin typeface="Arial" charset="0"/>
              </a:rPr>
              <a:pPr>
                <a:defRPr/>
              </a:pPr>
              <a:t>21</a:t>
            </a:fld>
            <a:endParaRPr lang="en-US">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5"/>
          <p:cNvSpPr>
            <a:spLocks noGrp="1" noRot="1" noChangeAspect="1" noTextEdit="1"/>
          </p:cNvSpPr>
          <p:nvPr>
            <p:ph type="sldImg"/>
          </p:nvPr>
        </p:nvSpPr>
        <p:spPr>
          <a:ln/>
        </p:spPr>
      </p:sp>
      <p:sp>
        <p:nvSpPr>
          <p:cNvPr id="60419"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de-DE" smtClean="0">
                <a:latin typeface="Arial" charset="0"/>
                <a:cs typeface="Courier New" pitchFamily="49" charset="0"/>
              </a:rPr>
              <a:t>Synchronized code blocks are used to ensure that data that is not thread-safe will not be accessed concurrently by multiple threads. </a:t>
            </a:r>
          </a:p>
          <a:p>
            <a:endParaRPr lang="en-US" altLang="de-DE" smtClean="0">
              <a:latin typeface="Arial" charset="0"/>
            </a:endParaRPr>
          </a:p>
        </p:txBody>
      </p:sp>
      <p:sp>
        <p:nvSpPr>
          <p:cNvPr id="62468" name="Footer Placeholder 4"/>
          <p:cNvSpPr>
            <a:spLocks noGrp="1"/>
          </p:cNvSpPr>
          <p:nvPr>
            <p:ph type="ftr" sz="quarter" idx="4"/>
          </p:nvPr>
        </p:nvSpPr>
        <p:spPr/>
        <p:txBody>
          <a:bodyPr/>
          <a:lstStyle/>
          <a:p>
            <a:pPr>
              <a:defRPr/>
            </a:pPr>
            <a:r>
              <a:rPr lang="it-IT">
                <a:latin typeface="Arial" charset="0"/>
              </a:rPr>
              <a:t>Java SE 8 Programming   15 - </a:t>
            </a:r>
            <a:fld id="{B61A4FA6-1217-417C-B871-B0B1B0BE49A1}" type="slidenum">
              <a:rPr lang="en-US">
                <a:latin typeface="Arial" charset="0"/>
              </a:rPr>
              <a:pPr>
                <a:defRPr/>
              </a:pPr>
              <a:t>22</a:t>
            </a:fld>
            <a:endParaRPr lang="en-US">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6"/>
          <p:cNvSpPr>
            <a:spLocks noChangeArrowheads="1" noTextEdit="1"/>
          </p:cNvSpPr>
          <p:nvPr>
            <p:ph type="sldImg"/>
          </p:nvPr>
        </p:nvSpPr>
        <p:spPr>
          <a:ln/>
        </p:spPr>
      </p:sp>
      <p:sp>
        <p:nvSpPr>
          <p:cNvPr id="61443" name="Rectangle 7"/>
          <p:cNvSpPr>
            <a:spLocks noGrp="1" noChangeArrowheads="1"/>
          </p:cNvSpPr>
          <p:nvPr>
            <p:ph type="body" idx="1"/>
          </p:nvPr>
        </p:nvSpPr>
        <p:spPr>
          <a:xfrm>
            <a:off x="547688" y="5278438"/>
            <a:ext cx="5943600" cy="3198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de-DE" smtClean="0">
                <a:latin typeface="Arial" charset="0"/>
              </a:rPr>
              <a:t>Synchronized Method Behavior</a:t>
            </a:r>
          </a:p>
          <a:p>
            <a:pPr lvl="1" eaLnBrk="1" hangingPunct="1"/>
            <a:r>
              <a:rPr lang="en-US" altLang="de-DE" smtClean="0">
                <a:latin typeface="Arial" charset="0"/>
              </a:rPr>
              <a:t>In the example in the slide, you can call only one method at a time in a </a:t>
            </a:r>
            <a:r>
              <a:rPr lang="en-US" altLang="de-DE" smtClean="0">
                <a:latin typeface="Courier New" pitchFamily="49" charset="0"/>
                <a:cs typeface="Courier New" pitchFamily="49" charset="0"/>
              </a:rPr>
              <a:t>SynchronizedCounter </a:t>
            </a:r>
            <a:r>
              <a:rPr lang="en-US" altLang="de-DE" smtClean="0">
                <a:latin typeface="Arial" charset="0"/>
              </a:rPr>
              <a:t>object because all its methods are </a:t>
            </a:r>
            <a:r>
              <a:rPr lang="en-US" altLang="de-DE" smtClean="0">
                <a:latin typeface="Courier New" pitchFamily="49" charset="0"/>
                <a:cs typeface="Courier New" pitchFamily="49" charset="0"/>
              </a:rPr>
              <a:t>synchronized</a:t>
            </a:r>
            <a:r>
              <a:rPr lang="en-US" altLang="de-DE" smtClean="0">
                <a:latin typeface="Arial" charset="0"/>
              </a:rPr>
              <a:t>. In this example, the synchronization is per </a:t>
            </a:r>
            <a:r>
              <a:rPr lang="en-US" altLang="de-DE" smtClean="0">
                <a:latin typeface="Courier New" pitchFamily="49" charset="0"/>
                <a:cs typeface="Courier New" pitchFamily="49" charset="0"/>
              </a:rPr>
              <a:t>SynchronizedCounter</a:t>
            </a:r>
            <a:r>
              <a:rPr lang="en-US" altLang="de-DE" smtClean="0">
                <a:latin typeface="Arial" charset="0"/>
              </a:rPr>
              <a:t>. Two </a:t>
            </a:r>
            <a:r>
              <a:rPr lang="en-US" altLang="de-DE" smtClean="0">
                <a:latin typeface="Courier New" pitchFamily="49" charset="0"/>
                <a:cs typeface="Courier New" pitchFamily="49" charset="0"/>
              </a:rPr>
              <a:t>SynchronizedCounter </a:t>
            </a:r>
            <a:r>
              <a:rPr lang="en-US" altLang="de-DE" smtClean="0">
                <a:latin typeface="Arial" charset="0"/>
              </a:rPr>
              <a:t>instances could be used concurrently.</a:t>
            </a:r>
            <a:endParaRPr lang="en-US" altLang="de-DE" b="1" smtClean="0">
              <a:latin typeface="Arial" charset="0"/>
            </a:endParaRPr>
          </a:p>
          <a:p>
            <a:pPr lvl="1" eaLnBrk="1" hangingPunct="1"/>
            <a:r>
              <a:rPr lang="en-US" altLang="de-DE" smtClean="0">
                <a:latin typeface="Arial" charset="0"/>
              </a:rPr>
              <a:t>If the methods were not </a:t>
            </a:r>
            <a:r>
              <a:rPr lang="en-US" altLang="de-DE" smtClean="0">
                <a:latin typeface="Courier New" pitchFamily="49" charset="0"/>
                <a:cs typeface="Courier New" pitchFamily="49" charset="0"/>
              </a:rPr>
              <a:t>synchronized</a:t>
            </a:r>
            <a:r>
              <a:rPr lang="en-US" altLang="de-DE" smtClean="0">
                <a:latin typeface="Arial" charset="0"/>
              </a:rPr>
              <a:t>, calling </a:t>
            </a:r>
            <a:r>
              <a:rPr lang="en-US" altLang="de-DE" smtClean="0">
                <a:latin typeface="Courier New" pitchFamily="49" charset="0"/>
                <a:cs typeface="Courier New" pitchFamily="49" charset="0"/>
              </a:rPr>
              <a:t>decrement</a:t>
            </a:r>
            <a:r>
              <a:rPr lang="en-US" altLang="de-DE" smtClean="0">
                <a:latin typeface="Arial" charset="0"/>
              </a:rPr>
              <a:t> while </a:t>
            </a:r>
            <a:r>
              <a:rPr lang="en-US" altLang="de-DE" smtClean="0">
                <a:latin typeface="Courier New" pitchFamily="49" charset="0"/>
                <a:cs typeface="Courier New" pitchFamily="49" charset="0"/>
              </a:rPr>
              <a:t>getValue</a:t>
            </a:r>
            <a:r>
              <a:rPr lang="en-US" altLang="de-DE" smtClean="0">
                <a:latin typeface="Arial" charset="0"/>
              </a:rPr>
              <a:t> is accessed  might result in unpredictable behavior. </a:t>
            </a:r>
          </a:p>
        </p:txBody>
      </p:sp>
      <p:sp>
        <p:nvSpPr>
          <p:cNvPr id="63492" name="Footer Placeholder 4"/>
          <p:cNvSpPr>
            <a:spLocks noGrp="1"/>
          </p:cNvSpPr>
          <p:nvPr>
            <p:ph type="ftr" sz="quarter" idx="4"/>
          </p:nvPr>
        </p:nvSpPr>
        <p:spPr/>
        <p:txBody>
          <a:bodyPr/>
          <a:lstStyle/>
          <a:p>
            <a:pPr>
              <a:defRPr/>
            </a:pPr>
            <a:r>
              <a:rPr lang="it-IT">
                <a:latin typeface="Arial" charset="0"/>
              </a:rPr>
              <a:t>Java SE 8 Programming   15 - </a:t>
            </a:r>
            <a:fld id="{8E4137F2-E65C-40FE-A048-556763B067A6}" type="slidenum">
              <a:rPr lang="en-US">
                <a:latin typeface="Arial" charset="0"/>
              </a:rPr>
              <a:pPr>
                <a:defRPr/>
              </a:pPr>
              <a:t>23</a:t>
            </a:fld>
            <a:endParaRPr lang="en-US">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6"/>
          <p:cNvSpPr>
            <a:spLocks noChangeArrowheads="1" noTextEdit="1"/>
          </p:cNvSpPr>
          <p:nvPr>
            <p:ph type="sldImg"/>
          </p:nvPr>
        </p:nvSpPr>
        <p:spPr>
          <a:ln/>
        </p:spPr>
      </p:sp>
      <p:sp>
        <p:nvSpPr>
          <p:cNvPr id="62467" name="Rectangle 7"/>
          <p:cNvSpPr>
            <a:spLocks noGrp="1" noChangeArrowheads="1"/>
          </p:cNvSpPr>
          <p:nvPr>
            <p:ph type="body" idx="1"/>
          </p:nvPr>
        </p:nvSpPr>
        <p:spPr>
          <a:xfrm>
            <a:off x="547688" y="5278438"/>
            <a:ext cx="5943600" cy="3198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de-DE" smtClean="0">
                <a:latin typeface="Arial" charset="0"/>
              </a:rPr>
              <a:t>Synchronization Bottlenecks</a:t>
            </a:r>
          </a:p>
          <a:p>
            <a:pPr lvl="1" eaLnBrk="1" hangingPunct="1"/>
            <a:r>
              <a:rPr lang="en-US" altLang="de-DE" smtClean="0">
                <a:latin typeface="Arial" charset="0"/>
              </a:rPr>
              <a:t>Synchronization in multithreaded applications ensures reliable behavior. Because </a:t>
            </a:r>
            <a:r>
              <a:rPr lang="en-US" altLang="de-DE" smtClean="0">
                <a:latin typeface="Courier New" pitchFamily="49" charset="0"/>
                <a:cs typeface="Courier New" pitchFamily="49" charset="0"/>
              </a:rPr>
              <a:t>synchronized</a:t>
            </a:r>
            <a:r>
              <a:rPr lang="en-US" altLang="de-DE" smtClean="0">
                <a:latin typeface="Arial" charset="0"/>
              </a:rPr>
              <a:t> blocks and methods are used to restrict a section of code to a single thread, you are potentially creating performance bottlenecks. </a:t>
            </a:r>
            <a:r>
              <a:rPr lang="en-US" altLang="de-DE" smtClean="0">
                <a:latin typeface="Courier New" pitchFamily="49" charset="0"/>
                <a:cs typeface="Courier New" pitchFamily="49" charset="0"/>
              </a:rPr>
              <a:t>synchronized</a:t>
            </a:r>
            <a:r>
              <a:rPr lang="en-US" altLang="de-DE" smtClean="0">
                <a:latin typeface="Arial" charset="0"/>
              </a:rPr>
              <a:t> blocks can be used in place of </a:t>
            </a:r>
            <a:r>
              <a:rPr lang="en-US" altLang="de-DE" smtClean="0">
                <a:latin typeface="Courier New" pitchFamily="49" charset="0"/>
                <a:cs typeface="Courier New" pitchFamily="49" charset="0"/>
              </a:rPr>
              <a:t>synchronized</a:t>
            </a:r>
            <a:r>
              <a:rPr lang="en-US" altLang="de-DE" smtClean="0">
                <a:latin typeface="Arial" charset="0"/>
              </a:rPr>
              <a:t> methods to reduce the number of lines that are exclusive to a single thread.</a:t>
            </a:r>
            <a:endParaRPr lang="en-US" altLang="de-DE" b="1" smtClean="0">
              <a:latin typeface="Arial" charset="0"/>
            </a:endParaRPr>
          </a:p>
          <a:p>
            <a:pPr lvl="1" eaLnBrk="1" hangingPunct="1"/>
            <a:r>
              <a:rPr lang="en-US" altLang="de-DE" smtClean="0">
                <a:latin typeface="Arial" charset="0"/>
              </a:rPr>
              <a:t>Use synchronization as little as possible for performance, but as much as needed to guarantee reliability.</a:t>
            </a:r>
          </a:p>
        </p:txBody>
      </p:sp>
      <p:sp>
        <p:nvSpPr>
          <p:cNvPr id="64516" name="Footer Placeholder 4"/>
          <p:cNvSpPr>
            <a:spLocks noGrp="1"/>
          </p:cNvSpPr>
          <p:nvPr>
            <p:ph type="ftr" sz="quarter" idx="4"/>
          </p:nvPr>
        </p:nvSpPr>
        <p:spPr/>
        <p:txBody>
          <a:bodyPr/>
          <a:lstStyle/>
          <a:p>
            <a:pPr>
              <a:defRPr/>
            </a:pPr>
            <a:r>
              <a:rPr lang="it-IT">
                <a:latin typeface="Arial" charset="0"/>
              </a:rPr>
              <a:t>Java SE 8 Programming   15 - </a:t>
            </a:r>
            <a:fld id="{24701F03-931E-4783-A55B-408389706770}" type="slidenum">
              <a:rPr lang="en-US">
                <a:latin typeface="Arial" charset="0"/>
              </a:rPr>
              <a:pPr>
                <a:defRPr/>
              </a:pPr>
              <a:t>24</a:t>
            </a:fld>
            <a:endParaRPr lang="en-US">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6"/>
          <p:cNvSpPr>
            <a:spLocks noChangeArrowheads="1" noTextEdit="1"/>
          </p:cNvSpPr>
          <p:nvPr>
            <p:ph type="sldImg"/>
          </p:nvPr>
        </p:nvSpPr>
        <p:spPr>
          <a:ln/>
        </p:spPr>
      </p:sp>
      <p:sp>
        <p:nvSpPr>
          <p:cNvPr id="63491" name="Rectangle 7"/>
          <p:cNvSpPr>
            <a:spLocks noGrp="1" noChangeArrowheads="1"/>
          </p:cNvSpPr>
          <p:nvPr>
            <p:ph type="body" idx="1"/>
          </p:nvPr>
        </p:nvSpPr>
        <p:spPr>
          <a:xfrm>
            <a:off x="547688" y="5297488"/>
            <a:ext cx="5943600" cy="3198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de-DE" smtClean="0">
                <a:latin typeface="Arial" charset="0"/>
              </a:rPr>
              <a:t>Nested </a:t>
            </a:r>
            <a:r>
              <a:rPr lang="en-US" altLang="de-DE" smtClean="0">
                <a:latin typeface="Courier New" pitchFamily="49" charset="0"/>
                <a:cs typeface="Courier New" pitchFamily="49" charset="0"/>
              </a:rPr>
              <a:t>synchronized</a:t>
            </a:r>
            <a:r>
              <a:rPr lang="en-US" altLang="de-DE" smtClean="0">
                <a:latin typeface="Arial" charset="0"/>
              </a:rPr>
              <a:t> Blocks</a:t>
            </a:r>
          </a:p>
          <a:p>
            <a:pPr lvl="1" eaLnBrk="1" hangingPunct="1"/>
            <a:r>
              <a:rPr lang="en-US" altLang="de-DE" smtClean="0">
                <a:latin typeface="Arial" charset="0"/>
              </a:rPr>
              <a:t>A thread can lock multiple monitors simultaneously by using nested </a:t>
            </a:r>
            <a:r>
              <a:rPr lang="en-US" altLang="de-DE" smtClean="0">
                <a:latin typeface="Courier New" pitchFamily="49" charset="0"/>
                <a:cs typeface="Courier New" pitchFamily="49" charset="0"/>
              </a:rPr>
              <a:t>synchronized</a:t>
            </a:r>
            <a:r>
              <a:rPr lang="en-US" altLang="de-DE" smtClean="0">
                <a:latin typeface="Arial" charset="0"/>
              </a:rPr>
              <a:t> blocks. </a:t>
            </a:r>
          </a:p>
        </p:txBody>
      </p:sp>
      <p:sp>
        <p:nvSpPr>
          <p:cNvPr id="65540" name="Footer Placeholder 4"/>
          <p:cNvSpPr>
            <a:spLocks noGrp="1"/>
          </p:cNvSpPr>
          <p:nvPr>
            <p:ph type="ftr" sz="quarter" idx="4"/>
          </p:nvPr>
        </p:nvSpPr>
        <p:spPr/>
        <p:txBody>
          <a:bodyPr/>
          <a:lstStyle/>
          <a:p>
            <a:pPr>
              <a:defRPr/>
            </a:pPr>
            <a:r>
              <a:rPr lang="it-IT">
                <a:latin typeface="Arial" charset="0"/>
              </a:rPr>
              <a:t>Java SE 8 Programming   15 - </a:t>
            </a:r>
            <a:fld id="{7C69E96E-F630-40AA-A3A5-F712803CE734}" type="slidenum">
              <a:rPr lang="en-US">
                <a:latin typeface="Arial" charset="0"/>
              </a:rPr>
              <a:pPr>
                <a:defRPr/>
              </a:pPr>
              <a:t>25</a:t>
            </a:fld>
            <a:endParaRPr lang="en-US">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6"/>
          <p:cNvSpPr>
            <a:spLocks noChangeArrowheads="1" noTextEdit="1"/>
          </p:cNvSpPr>
          <p:nvPr>
            <p:ph type="sldImg"/>
          </p:nvPr>
        </p:nvSpPr>
        <p:spPr>
          <a:ln/>
        </p:spPr>
      </p:sp>
      <p:sp>
        <p:nvSpPr>
          <p:cNvPr id="64515" name="Rectangle 7"/>
          <p:cNvSpPr>
            <a:spLocks noGrp="1" noChangeArrowheads="1"/>
          </p:cNvSpPr>
          <p:nvPr>
            <p:ph type="body" idx="1"/>
          </p:nvPr>
        </p:nvSpPr>
        <p:spPr>
          <a:xfrm>
            <a:off x="547688" y="5278438"/>
            <a:ext cx="5943600" cy="3198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de-DE" smtClean="0">
                <a:latin typeface="Arial" charset="0"/>
              </a:rPr>
              <a:t>Multithreaded Servers</a:t>
            </a:r>
          </a:p>
          <a:p>
            <a:pPr lvl="1" eaLnBrk="1" hangingPunct="1"/>
            <a:r>
              <a:rPr lang="en-US" altLang="de-DE" smtClean="0">
                <a:latin typeface="Arial" charset="0"/>
              </a:rPr>
              <a:t>Even if you do not write code to create new threads of execution, your code might be run in a multithreaded environment. You must be aware of how threads work and how to write </a:t>
            </a:r>
            <a:br>
              <a:rPr lang="en-US" altLang="de-DE" smtClean="0">
                <a:latin typeface="Arial" charset="0"/>
              </a:rPr>
            </a:br>
            <a:r>
              <a:rPr lang="en-US" altLang="de-DE" smtClean="0">
                <a:latin typeface="Arial" charset="0"/>
              </a:rPr>
              <a:t>thread-safe code. When creating code to run inside of another piece of software (such as a middleware or application server), you must read the product’s documentation to discover whether threads will be created automatically. For instance, in a Java EE application server, there is a component called a Servlet that is used to handle HTTP requests. Servlets must always be thread-safe because the server starts a new thread for each HTTP request.</a:t>
            </a:r>
          </a:p>
        </p:txBody>
      </p:sp>
      <p:sp>
        <p:nvSpPr>
          <p:cNvPr id="44036" name="Footer Placeholder 4"/>
          <p:cNvSpPr>
            <a:spLocks noGrp="1"/>
          </p:cNvSpPr>
          <p:nvPr>
            <p:ph type="ftr" sz="quarter" idx="4"/>
          </p:nvPr>
        </p:nvSpPr>
        <p:spPr/>
        <p:txBody>
          <a:bodyPr/>
          <a:lstStyle/>
          <a:p>
            <a:pPr>
              <a:defRPr/>
            </a:pPr>
            <a:r>
              <a:rPr lang="it-IT">
                <a:latin typeface="Arial" charset="0"/>
              </a:rPr>
              <a:t>Java SE 8 Programming   15 - </a:t>
            </a:r>
            <a:fld id="{96140CDA-61D8-4CBC-97A0-0721438D3012}" type="slidenum">
              <a:rPr lang="en-US">
                <a:latin typeface="Arial" charset="0"/>
              </a:rPr>
              <a:pPr>
                <a:defRPr/>
              </a:pPr>
              <a:t>26</a:t>
            </a:fld>
            <a:endParaRPr lang="en-US">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6"/>
          <p:cNvSpPr>
            <a:spLocks noChangeArrowheads="1" noTextEdit="1"/>
          </p:cNvSpPr>
          <p:nvPr>
            <p:ph type="sldImg"/>
          </p:nvPr>
        </p:nvSpPr>
        <p:spPr>
          <a:ln/>
        </p:spPr>
      </p:sp>
      <p:sp>
        <p:nvSpPr>
          <p:cNvPr id="65539" name="Rectangle 7"/>
          <p:cNvSpPr>
            <a:spLocks noGrp="1" noChangeArrowheads="1"/>
          </p:cNvSpPr>
          <p:nvPr>
            <p:ph type="body" idx="1"/>
          </p:nvPr>
        </p:nvSpPr>
        <p:spPr>
          <a:xfrm>
            <a:off x="547688" y="5278438"/>
            <a:ext cx="5943600" cy="3198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de-DE" smtClean="0">
                <a:latin typeface="Arial" charset="0"/>
              </a:rPr>
              <a:t>Starvation and livelock are much less common a problem than deadlock, but are still problems that every designer of concurrent software is likely to encounter.</a:t>
            </a:r>
          </a:p>
          <a:p>
            <a:pPr lvl="1"/>
            <a:r>
              <a:rPr lang="en-US" altLang="de-DE" b="1" smtClean="0">
                <a:latin typeface="Arial" charset="0"/>
              </a:rPr>
              <a:t>Starvation</a:t>
            </a:r>
          </a:p>
          <a:p>
            <a:pPr lvl="1"/>
            <a:r>
              <a:rPr lang="en-US" altLang="de-DE" smtClean="0">
                <a:latin typeface="Arial" charset="0"/>
              </a:rPr>
              <a:t>Starvation describes a situation where a thread is unable to gain regular access to shared resources and is unable to make progress. This happens when shared resources are made unavailable for long periods by “greedy” threads. For example, suppose an object provides a synchronized method that often takes a long time to return. If one thread invokes this method frequently, other threads that also need frequent synchronized access to the same object will often be blocked.</a:t>
            </a:r>
          </a:p>
          <a:p>
            <a:pPr lvl="1"/>
            <a:r>
              <a:rPr lang="en-US" altLang="de-DE" b="1" smtClean="0">
                <a:latin typeface="Arial" charset="0"/>
              </a:rPr>
              <a:t>Livelock</a:t>
            </a:r>
          </a:p>
          <a:p>
            <a:pPr lvl="1"/>
            <a:r>
              <a:rPr lang="en-US" altLang="de-DE" smtClean="0">
                <a:latin typeface="Arial" charset="0"/>
              </a:rPr>
              <a:t>A thread often acts in response to the action of another thread. If the other thread’s action is also a response to the action of another thread, </a:t>
            </a:r>
            <a:r>
              <a:rPr lang="en-US" altLang="de-DE" i="1" smtClean="0">
                <a:latin typeface="Arial" charset="0"/>
              </a:rPr>
              <a:t>livelock</a:t>
            </a:r>
            <a:r>
              <a:rPr lang="en-US" altLang="de-DE" smtClean="0">
                <a:latin typeface="Arial" charset="0"/>
              </a:rPr>
              <a:t> may result. As with deadlock, livelocked threads are unable to make further progress. However, the threads are not blocked; they are simply too busy responding to each other to resume work.</a:t>
            </a:r>
          </a:p>
        </p:txBody>
      </p:sp>
      <p:sp>
        <p:nvSpPr>
          <p:cNvPr id="72708" name="Footer Placeholder 4"/>
          <p:cNvSpPr>
            <a:spLocks noGrp="1"/>
          </p:cNvSpPr>
          <p:nvPr>
            <p:ph type="ftr" sz="quarter" idx="4"/>
          </p:nvPr>
        </p:nvSpPr>
        <p:spPr/>
        <p:txBody>
          <a:bodyPr/>
          <a:lstStyle/>
          <a:p>
            <a:pPr>
              <a:defRPr/>
            </a:pPr>
            <a:r>
              <a:rPr lang="it-IT">
                <a:latin typeface="Arial" charset="0"/>
              </a:rPr>
              <a:t>Java SE 8 Programming   15 - </a:t>
            </a:r>
            <a:fld id="{2DF65667-CA85-429D-9419-7B1C1587B402}" type="slidenum">
              <a:rPr lang="en-US">
                <a:latin typeface="Arial" charset="0"/>
              </a:rPr>
              <a:pPr>
                <a:defRPr/>
              </a:pPr>
              <a:t>27</a:t>
            </a:fld>
            <a:endParaRPr lang="en-US">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xfrm>
            <a:off x="523875" y="5326063"/>
            <a:ext cx="5942013" cy="3198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de-DE" smtClean="0">
                <a:latin typeface="Arial" charset="0"/>
                <a:cs typeface="Courier New" pitchFamily="49" charset="0"/>
              </a:rPr>
              <a:t>The use of synchronized code blocks can result in performance bottlenecks. Several components of the </a:t>
            </a:r>
            <a:r>
              <a:rPr lang="en-US" altLang="de-DE" smtClean="0">
                <a:latin typeface="Courier New" pitchFamily="49" charset="0"/>
                <a:cs typeface="Courier New" pitchFamily="49" charset="0"/>
              </a:rPr>
              <a:t>java.util.concurrent</a:t>
            </a:r>
            <a:r>
              <a:rPr lang="en-US" altLang="de-DE" smtClean="0">
                <a:latin typeface="Arial" charset="0"/>
                <a:cs typeface="Courier New" pitchFamily="49" charset="0"/>
              </a:rPr>
              <a:t> package provide alternatives to using synchronized code blocks. </a:t>
            </a:r>
            <a:endParaRPr lang="en-US" altLang="de-DE" smtClean="0">
              <a:latin typeface="Arial" charset="0"/>
            </a:endParaRPr>
          </a:p>
        </p:txBody>
      </p:sp>
      <p:sp>
        <p:nvSpPr>
          <p:cNvPr id="4" name="Footer Placeholder 3"/>
          <p:cNvSpPr>
            <a:spLocks noGrp="1"/>
          </p:cNvSpPr>
          <p:nvPr>
            <p:ph type="ftr" sz="quarter" idx="4"/>
          </p:nvPr>
        </p:nvSpPr>
        <p:spPr/>
        <p:txBody>
          <a:bodyPr/>
          <a:lstStyle/>
          <a:p>
            <a:pPr>
              <a:defRPr/>
            </a:pPr>
            <a:r>
              <a:rPr lang="it-IT"/>
              <a:t>Java SE 8 Programming   15 - </a:t>
            </a:r>
            <a:fld id="{4A6128D2-44DC-485D-B821-82BBE59D1CB0}" type="slidenum">
              <a:rPr lang="en-US"/>
              <a:pPr>
                <a:defRPr/>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Footer Placeholder 4"/>
          <p:cNvSpPr>
            <a:spLocks noGrp="1"/>
          </p:cNvSpPr>
          <p:nvPr>
            <p:ph type="ftr" sz="quarter" idx="4"/>
          </p:nvPr>
        </p:nvSpPr>
        <p:spPr/>
        <p:txBody>
          <a:bodyPr/>
          <a:lstStyle/>
          <a:p>
            <a:pPr>
              <a:defRPr/>
            </a:pPr>
            <a:r>
              <a:rPr lang="it-IT" smtClean="0"/>
              <a:t>Java SE 8 Programming   15 - </a:t>
            </a:r>
            <a:fld id="{66894EBC-17D6-415A-AE53-D57A405A9123}" type="slidenum">
              <a:rPr lang="en-US" smtClean="0"/>
              <a:pPr>
                <a:defRPr/>
              </a:pPr>
              <a:t>29</a:t>
            </a:fld>
            <a:endParaRPr lang="en-US"/>
          </a:p>
        </p:txBody>
      </p:sp>
      <p:sp>
        <p:nvSpPr>
          <p:cNvPr id="67587" name="Slide Image Placeholder 5"/>
          <p:cNvSpPr>
            <a:spLocks noGrp="1" noRot="1" noChangeAspect="1" noTextEdit="1"/>
          </p:cNvSpPr>
          <p:nvPr>
            <p:ph type="sldImg"/>
          </p:nvPr>
        </p:nvSpPr>
        <p:spPr>
          <a:ln/>
        </p:spPr>
      </p:sp>
      <p:sp>
        <p:nvSpPr>
          <p:cNvPr id="67588"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de-DE" smtClean="0">
                <a:latin typeface="Arial" charset="0"/>
              </a:rPr>
              <a:t>There is no need to use the </a:t>
            </a:r>
            <a:r>
              <a:rPr lang="en-US" altLang="de-DE" smtClean="0">
                <a:latin typeface="Courier New" pitchFamily="49" charset="0"/>
                <a:cs typeface="Courier New" pitchFamily="49" charset="0"/>
              </a:rPr>
              <a:t>synchronized</a:t>
            </a:r>
            <a:r>
              <a:rPr lang="en-US" altLang="de-DE" smtClean="0">
                <a:latin typeface="Arial" charset="0"/>
              </a:rPr>
              <a:t> keyword with atomic variables. Methods exist to increment a value before or after the value is returned.</a:t>
            </a:r>
          </a:p>
          <a:p>
            <a:pPr lvl="1"/>
            <a:r>
              <a:rPr lang="en-US" altLang="de-DE" smtClean="0">
                <a:latin typeface="Arial" charset="0"/>
              </a:rPr>
              <a:t>The output is:</a:t>
            </a:r>
          </a:p>
          <a:p>
            <a:pPr lvl="1"/>
            <a:r>
              <a:rPr lang="en-US" altLang="de-DE" smtClean="0">
                <a:latin typeface="Courier New" pitchFamily="49" charset="0"/>
                <a:cs typeface="Courier New" pitchFamily="49" charset="0"/>
              </a:rPr>
              <a:t>New value: 6</a:t>
            </a:r>
          </a:p>
          <a:p>
            <a:pPr lvl="1"/>
            <a:r>
              <a:rPr lang="en-US" altLang="de-DE" smtClean="0">
                <a:latin typeface="Courier New" pitchFamily="49" charset="0"/>
                <a:cs typeface="Courier New" pitchFamily="49" charset="0"/>
              </a:rPr>
              <a:t>New value: 6</a:t>
            </a:r>
          </a:p>
          <a:p>
            <a:pPr lvl="1"/>
            <a:r>
              <a:rPr lang="en-US" altLang="de-DE" smtClean="0">
                <a:latin typeface="Courier New" pitchFamily="49" charset="0"/>
                <a:cs typeface="Courier New" pitchFamily="49" charset="0"/>
              </a:rPr>
              <a:t>New value: 7</a:t>
            </a:r>
          </a:p>
          <a:p>
            <a:endParaRPr lang="en-US" altLang="de-DE"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6"/>
          <p:cNvSpPr>
            <a:spLocks noChangeArrowheads="1" noTextEdit="1"/>
          </p:cNvSpPr>
          <p:nvPr>
            <p:ph type="sldImg"/>
          </p:nvPr>
        </p:nvSpPr>
        <p:spPr>
          <a:ln/>
        </p:spPr>
      </p:sp>
      <p:sp>
        <p:nvSpPr>
          <p:cNvPr id="40963" name="Rectangle 7"/>
          <p:cNvSpPr>
            <a:spLocks noGrp="1" noChangeArrowheads="1"/>
          </p:cNvSpPr>
          <p:nvPr>
            <p:ph type="body" idx="1"/>
          </p:nvPr>
        </p:nvSpPr>
        <p:spPr>
          <a:xfrm>
            <a:off x="547688" y="5278438"/>
            <a:ext cx="5943600" cy="3198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de-DE" smtClean="0">
                <a:latin typeface="Arial" charset="0"/>
              </a:rPr>
              <a:t>Preemptive Multitasking</a:t>
            </a:r>
          </a:p>
          <a:p>
            <a:pPr lvl="1" eaLnBrk="1" hangingPunct="1"/>
            <a:r>
              <a:rPr lang="en-US" altLang="de-DE" smtClean="0">
                <a:latin typeface="Arial" charset="0"/>
              </a:rPr>
              <a:t>Modern computers often have more tasks to execute than CPUs. Each task is given an amount of time (called a time slice) during which it can execute on a CPU. A time slice is usually measured in milliseconds. When the time slice has elapsed, the task is forcefully removed from the CPU and another task is given a chance to execute.</a:t>
            </a:r>
          </a:p>
        </p:txBody>
      </p:sp>
      <p:sp>
        <p:nvSpPr>
          <p:cNvPr id="43012" name="Footer Placeholder 4"/>
          <p:cNvSpPr>
            <a:spLocks noGrp="1"/>
          </p:cNvSpPr>
          <p:nvPr>
            <p:ph type="ftr" sz="quarter" idx="4"/>
          </p:nvPr>
        </p:nvSpPr>
        <p:spPr/>
        <p:txBody>
          <a:bodyPr/>
          <a:lstStyle/>
          <a:p>
            <a:pPr>
              <a:defRPr/>
            </a:pPr>
            <a:r>
              <a:rPr lang="it-IT">
                <a:latin typeface="Arial" charset="0"/>
              </a:rPr>
              <a:t>Java SE 8 Programming   15 - </a:t>
            </a:r>
            <a:fld id="{CEAC49A8-80DE-4B1C-8778-4F6F27109037}" type="slidenum">
              <a:rPr lang="en-US">
                <a:latin typeface="Arial" charset="0"/>
              </a:rPr>
              <a:pPr>
                <a:defRPr/>
              </a:pPr>
              <a:t>3</a:t>
            </a:fld>
            <a:endParaRPr lang="en-US">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5"/>
          <p:cNvSpPr>
            <a:spLocks noGrp="1" noRot="1" noChangeAspect="1" noTextEdit="1"/>
          </p:cNvSpPr>
          <p:nvPr>
            <p:ph type="sldImg"/>
          </p:nvPr>
        </p:nvSpPr>
        <p:spPr>
          <a:ln/>
        </p:spPr>
      </p:sp>
      <p:sp>
        <p:nvSpPr>
          <p:cNvPr id="68611"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de-DE" smtClean="0">
                <a:latin typeface="Courier New" pitchFamily="49" charset="0"/>
                <a:cs typeface="Courier New" pitchFamily="49" charset="0"/>
              </a:rPr>
              <a:t>CyclicBarrier</a:t>
            </a:r>
            <a:r>
              <a:rPr lang="en-US" altLang="de-DE" smtClean="0">
                <a:latin typeface="Arial" charset="0"/>
              </a:rPr>
              <a:t> Behavior</a:t>
            </a:r>
          </a:p>
          <a:p>
            <a:pPr lvl="1"/>
            <a:r>
              <a:rPr lang="en-US" altLang="de-DE" smtClean="0">
                <a:latin typeface="Arial" charset="0"/>
              </a:rPr>
              <a:t>In this example, if only one thread calls </a:t>
            </a:r>
            <a:r>
              <a:rPr lang="en-US" altLang="de-DE" smtClean="0">
                <a:latin typeface="Courier New" pitchFamily="49" charset="0"/>
                <a:cs typeface="Courier New" pitchFamily="49" charset="0"/>
              </a:rPr>
              <a:t>await()</a:t>
            </a:r>
            <a:r>
              <a:rPr lang="en-US" altLang="de-DE" smtClean="0">
                <a:latin typeface="Arial" charset="0"/>
              </a:rPr>
              <a:t> on the barrier, that thread may block forever. After a second thread calls </a:t>
            </a:r>
            <a:r>
              <a:rPr lang="en-US" altLang="de-DE" smtClean="0">
                <a:latin typeface="Courier New" pitchFamily="49" charset="0"/>
                <a:cs typeface="Courier New" pitchFamily="49" charset="0"/>
              </a:rPr>
              <a:t>await()</a:t>
            </a:r>
            <a:r>
              <a:rPr lang="en-US" altLang="de-DE" smtClean="0">
                <a:latin typeface="Arial" charset="0"/>
              </a:rPr>
              <a:t>, any additional call to </a:t>
            </a:r>
            <a:r>
              <a:rPr lang="en-US" altLang="de-DE" smtClean="0">
                <a:latin typeface="Courier New" pitchFamily="49" charset="0"/>
                <a:cs typeface="Courier New" pitchFamily="49" charset="0"/>
              </a:rPr>
              <a:t>await()</a:t>
            </a:r>
            <a:r>
              <a:rPr lang="en-US" altLang="de-DE" smtClean="0">
                <a:latin typeface="Arial" charset="0"/>
              </a:rPr>
              <a:t> will again block until the required number of threads is reached. A </a:t>
            </a:r>
            <a:r>
              <a:rPr lang="en-US" altLang="de-DE" smtClean="0">
                <a:latin typeface="Courier New" pitchFamily="49" charset="0"/>
                <a:cs typeface="Courier New" pitchFamily="49" charset="0"/>
              </a:rPr>
              <a:t>CyclicBarrier</a:t>
            </a:r>
            <a:r>
              <a:rPr lang="en-US" altLang="de-DE" smtClean="0">
                <a:latin typeface="Arial" charset="0"/>
              </a:rPr>
              <a:t> contains a method, </a:t>
            </a:r>
            <a:r>
              <a:rPr lang="en-US" altLang="de-DE" smtClean="0">
                <a:latin typeface="Courier New" pitchFamily="49" charset="0"/>
                <a:cs typeface="Courier New" pitchFamily="49" charset="0"/>
              </a:rPr>
              <a:t>await(long timeout, TimeUnit unit)</a:t>
            </a:r>
            <a:r>
              <a:rPr lang="en-US" altLang="de-DE" smtClean="0">
                <a:latin typeface="Arial" charset="0"/>
              </a:rPr>
              <a:t>, which will block for a specified duration and throw a </a:t>
            </a:r>
            <a:r>
              <a:rPr lang="en-US" altLang="de-DE" smtClean="0">
                <a:latin typeface="Courier New" pitchFamily="49" charset="0"/>
                <a:cs typeface="Courier New" pitchFamily="49" charset="0"/>
              </a:rPr>
              <a:t>TimeoutException</a:t>
            </a:r>
            <a:r>
              <a:rPr lang="en-US" altLang="de-DE" smtClean="0">
                <a:latin typeface="Arial" charset="0"/>
              </a:rPr>
              <a:t> if that duration is reached.</a:t>
            </a:r>
          </a:p>
          <a:p>
            <a:pPr lvl="1"/>
            <a:r>
              <a:rPr lang="en-US" altLang="de-DE" smtClean="0">
                <a:latin typeface="Arial" charset="0"/>
              </a:rPr>
              <a:t>Synchronizers</a:t>
            </a:r>
          </a:p>
          <a:p>
            <a:pPr lvl="1"/>
            <a:r>
              <a:rPr lang="en-US" altLang="de-DE" smtClean="0">
                <a:latin typeface="Arial" charset="0"/>
              </a:rPr>
              <a:t>A framework of classes in the </a:t>
            </a:r>
            <a:r>
              <a:rPr lang="en-US" altLang="de-DE" smtClean="0">
                <a:latin typeface="Courier New" pitchFamily="49" charset="0"/>
                <a:cs typeface="Courier New" pitchFamily="49" charset="0"/>
              </a:rPr>
              <a:t>java.util.concurrent</a:t>
            </a:r>
            <a:r>
              <a:rPr lang="en-US" altLang="de-DE" smtClean="0">
                <a:latin typeface="Arial" charset="0"/>
              </a:rPr>
              <a:t> package that provide mechanics for atomically managing synchronization state, blocking and unblocking threads, and queuing. The </a:t>
            </a:r>
            <a:r>
              <a:rPr lang="en-US" altLang="de-DE" smtClean="0">
                <a:latin typeface="Courier New" pitchFamily="49" charset="0"/>
                <a:cs typeface="Courier New" pitchFamily="49" charset="0"/>
              </a:rPr>
              <a:t>CyclicBarrier</a:t>
            </a:r>
            <a:r>
              <a:rPr lang="en-US" altLang="de-DE" smtClean="0">
                <a:latin typeface="Arial" charset="0"/>
              </a:rPr>
              <a:t> class is an example.</a:t>
            </a:r>
          </a:p>
          <a:p>
            <a:pPr lvl="2"/>
            <a:endParaRPr lang="en-US" altLang="de-DE" smtClean="0">
              <a:latin typeface="Arial" charset="0"/>
            </a:endParaRPr>
          </a:p>
        </p:txBody>
      </p:sp>
      <p:sp>
        <p:nvSpPr>
          <p:cNvPr id="54276" name="Footer Placeholder 4"/>
          <p:cNvSpPr>
            <a:spLocks noGrp="1"/>
          </p:cNvSpPr>
          <p:nvPr>
            <p:ph type="ftr" sz="quarter" idx="4"/>
          </p:nvPr>
        </p:nvSpPr>
        <p:spPr/>
        <p:txBody>
          <a:bodyPr/>
          <a:lstStyle/>
          <a:p>
            <a:pPr>
              <a:defRPr/>
            </a:pPr>
            <a:r>
              <a:rPr lang="it-IT">
                <a:latin typeface="Arial" charset="0"/>
              </a:rPr>
              <a:t>Java SE 8 Programming   15 - </a:t>
            </a:r>
            <a:fld id="{1AA908C1-91BF-4DAE-A2E3-87FC6361A07A}" type="slidenum">
              <a:rPr lang="en-US">
                <a:latin typeface="Arial" charset="0"/>
              </a:rPr>
              <a:pPr>
                <a:defRPr/>
              </a:pPr>
              <a:t>30</a:t>
            </a:fld>
            <a:endParaRPr lang="en-US">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de-DE" smtClean="0">
                <a:latin typeface="Arial" charset="0"/>
              </a:rPr>
              <a:t>If the main method runs as shown, the application will just wait. If line 18 is uncommented, then the program will exit normally.</a:t>
            </a:r>
          </a:p>
        </p:txBody>
      </p:sp>
      <p:sp>
        <p:nvSpPr>
          <p:cNvPr id="4" name="Footer Placeholder 3"/>
          <p:cNvSpPr>
            <a:spLocks noGrp="1"/>
          </p:cNvSpPr>
          <p:nvPr>
            <p:ph type="ftr" sz="quarter" idx="4"/>
          </p:nvPr>
        </p:nvSpPr>
        <p:spPr/>
        <p:txBody>
          <a:bodyPr/>
          <a:lstStyle/>
          <a:p>
            <a:pPr>
              <a:defRPr/>
            </a:pPr>
            <a:r>
              <a:rPr lang="it-IT"/>
              <a:t>Java SE 8 Programming   15 - </a:t>
            </a:r>
            <a:fld id="{3C1B9B42-EDB9-43F2-927C-FF732495E84F}" type="slidenum">
              <a:rPr lang="en-US"/>
              <a:pPr>
                <a:defRPr/>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6"/>
          <p:cNvSpPr>
            <a:spLocks noChangeArrowheads="1" noTextEdit="1"/>
          </p:cNvSpPr>
          <p:nvPr>
            <p:ph type="sldImg"/>
          </p:nvPr>
        </p:nvSpPr>
        <p:spPr>
          <a:ln/>
        </p:spPr>
      </p:sp>
      <p:sp>
        <p:nvSpPr>
          <p:cNvPr id="70659" name="Rectangle 7"/>
          <p:cNvSpPr>
            <a:spLocks noGrp="1" noChangeArrowheads="1"/>
          </p:cNvSpPr>
          <p:nvPr>
            <p:ph type="body" idx="1"/>
          </p:nvPr>
        </p:nvSpPr>
        <p:spPr>
          <a:xfrm>
            <a:off x="547688" y="5278438"/>
            <a:ext cx="5943600" cy="3198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de-DE" smtClean="0">
                <a:latin typeface="Arial" charset="0"/>
              </a:rPr>
              <a:t>Concurrent Collections</a:t>
            </a:r>
          </a:p>
          <a:p>
            <a:pPr lvl="1" eaLnBrk="1" hangingPunct="1"/>
            <a:r>
              <a:rPr lang="en-US" altLang="de-DE" smtClean="0">
                <a:latin typeface="Arial" charset="0"/>
              </a:rPr>
              <a:t>The </a:t>
            </a:r>
            <a:r>
              <a:rPr lang="en-US" altLang="de-DE" smtClean="0">
                <a:latin typeface="Courier New" pitchFamily="49" charset="0"/>
                <a:cs typeface="Courier New" pitchFamily="49" charset="0"/>
              </a:rPr>
              <a:t>ConcurrentLinkedQueue</a:t>
            </a:r>
            <a:r>
              <a:rPr lang="en-US" altLang="de-DE" smtClean="0">
                <a:latin typeface="Arial" charset="0"/>
              </a:rPr>
              <a:t> class supplies an efficient, scalable, thread-safe, nonblocking FIFO queue. Five implementations in </a:t>
            </a:r>
            <a:r>
              <a:rPr lang="en-US" altLang="de-DE" smtClean="0">
                <a:latin typeface="Courier New" pitchFamily="49" charset="0"/>
                <a:cs typeface="Courier New" pitchFamily="49" charset="0"/>
              </a:rPr>
              <a:t>java.util.concurrent</a:t>
            </a:r>
            <a:r>
              <a:rPr lang="en-US" altLang="de-DE" smtClean="0">
                <a:latin typeface="Arial" charset="0"/>
              </a:rPr>
              <a:t> support the extended </a:t>
            </a:r>
            <a:r>
              <a:rPr lang="en-US" altLang="de-DE" smtClean="0">
                <a:latin typeface="Courier New" pitchFamily="49" charset="0"/>
                <a:cs typeface="Courier New" pitchFamily="49" charset="0"/>
              </a:rPr>
              <a:t>BlockingQueue</a:t>
            </a:r>
            <a:r>
              <a:rPr lang="en-US" altLang="de-DE" smtClean="0">
                <a:latin typeface="Arial" charset="0"/>
              </a:rPr>
              <a:t> interface, which defines blocking versions of put and take: </a:t>
            </a:r>
            <a:r>
              <a:rPr lang="en-US" altLang="de-DE" smtClean="0">
                <a:latin typeface="Courier New" pitchFamily="49" charset="0"/>
                <a:cs typeface="Courier New" pitchFamily="49" charset="0"/>
              </a:rPr>
              <a:t>LinkedBlockingQueue</a:t>
            </a:r>
            <a:r>
              <a:rPr lang="en-US" altLang="de-DE" smtClean="0">
                <a:latin typeface="Arial" charset="0"/>
              </a:rPr>
              <a:t>, </a:t>
            </a:r>
            <a:r>
              <a:rPr lang="en-US" altLang="de-DE" smtClean="0">
                <a:latin typeface="Courier New" pitchFamily="49" charset="0"/>
                <a:cs typeface="Courier New" pitchFamily="49" charset="0"/>
              </a:rPr>
              <a:t>ArrayBlockingQueue</a:t>
            </a:r>
            <a:r>
              <a:rPr lang="en-US" altLang="de-DE" smtClean="0">
                <a:latin typeface="Arial" charset="0"/>
              </a:rPr>
              <a:t>, </a:t>
            </a:r>
            <a:r>
              <a:rPr lang="en-US" altLang="de-DE" smtClean="0">
                <a:latin typeface="Courier New" pitchFamily="49" charset="0"/>
                <a:cs typeface="Courier New" pitchFamily="49" charset="0"/>
              </a:rPr>
              <a:t>SynchronousQueue</a:t>
            </a:r>
            <a:r>
              <a:rPr lang="en-US" altLang="de-DE" smtClean="0">
                <a:latin typeface="Arial" charset="0"/>
              </a:rPr>
              <a:t>, </a:t>
            </a:r>
            <a:r>
              <a:rPr lang="en-US" altLang="de-DE" smtClean="0">
                <a:latin typeface="Courier New" pitchFamily="49" charset="0"/>
                <a:cs typeface="Courier New" pitchFamily="49" charset="0"/>
              </a:rPr>
              <a:t>PriorityBlockingQueue</a:t>
            </a:r>
            <a:r>
              <a:rPr lang="en-US" altLang="de-DE" smtClean="0">
                <a:latin typeface="Arial" charset="0"/>
              </a:rPr>
              <a:t>, and </a:t>
            </a:r>
            <a:r>
              <a:rPr lang="en-US" altLang="de-DE" smtClean="0">
                <a:latin typeface="Courier New" pitchFamily="49" charset="0"/>
                <a:cs typeface="Courier New" pitchFamily="49" charset="0"/>
              </a:rPr>
              <a:t>DelayQueue</a:t>
            </a:r>
            <a:r>
              <a:rPr lang="en-US" altLang="de-DE" smtClean="0">
                <a:latin typeface="Arial" charset="0"/>
              </a:rPr>
              <a:t>.</a:t>
            </a:r>
          </a:p>
          <a:p>
            <a:pPr lvl="1" eaLnBrk="1" hangingPunct="1"/>
            <a:r>
              <a:rPr lang="en-US" altLang="de-DE" smtClean="0">
                <a:latin typeface="Arial" charset="0"/>
              </a:rPr>
              <a:t>Besides queues, this package supplies </a:t>
            </a:r>
            <a:r>
              <a:rPr lang="en-US" altLang="de-DE" smtClean="0">
                <a:latin typeface="Courier New" pitchFamily="49" charset="0"/>
                <a:cs typeface="Courier New" pitchFamily="49" charset="0"/>
              </a:rPr>
              <a:t>Collection</a:t>
            </a:r>
            <a:r>
              <a:rPr lang="en-US" altLang="de-DE" smtClean="0">
                <a:latin typeface="Arial" charset="0"/>
              </a:rPr>
              <a:t> implementations designed for use in multithreaded contexts: </a:t>
            </a:r>
            <a:r>
              <a:rPr lang="en-US" altLang="de-DE" smtClean="0">
                <a:latin typeface="Courier New" pitchFamily="49" charset="0"/>
                <a:cs typeface="Courier New" pitchFamily="49" charset="0"/>
              </a:rPr>
              <a:t>ConcurrentHashMap</a:t>
            </a:r>
            <a:r>
              <a:rPr lang="en-US" altLang="de-DE" smtClean="0">
                <a:latin typeface="Arial" charset="0"/>
              </a:rPr>
              <a:t>, </a:t>
            </a:r>
            <a:r>
              <a:rPr lang="en-US" altLang="de-DE" smtClean="0">
                <a:latin typeface="Courier New" pitchFamily="49" charset="0"/>
                <a:cs typeface="Courier New" pitchFamily="49" charset="0"/>
              </a:rPr>
              <a:t>ConcurrentSkipListMap</a:t>
            </a:r>
            <a:r>
              <a:rPr lang="en-US" altLang="de-DE" smtClean="0">
                <a:latin typeface="Arial" charset="0"/>
              </a:rPr>
              <a:t>, </a:t>
            </a:r>
            <a:r>
              <a:rPr lang="en-US" altLang="de-DE" smtClean="0">
                <a:latin typeface="Courier New" pitchFamily="49" charset="0"/>
                <a:cs typeface="Courier New" pitchFamily="49" charset="0"/>
              </a:rPr>
              <a:t>ConcurrentSkipListSet</a:t>
            </a:r>
            <a:r>
              <a:rPr lang="en-US" altLang="de-DE" smtClean="0">
                <a:latin typeface="Arial" charset="0"/>
              </a:rPr>
              <a:t>, </a:t>
            </a:r>
            <a:r>
              <a:rPr lang="en-US" altLang="de-DE" smtClean="0">
                <a:latin typeface="Courier New" pitchFamily="49" charset="0"/>
                <a:cs typeface="Courier New" pitchFamily="49" charset="0"/>
              </a:rPr>
              <a:t>CopyOnWriteArrayList</a:t>
            </a:r>
            <a:r>
              <a:rPr lang="en-US" altLang="de-DE" smtClean="0">
                <a:latin typeface="Arial" charset="0"/>
              </a:rPr>
              <a:t>, and </a:t>
            </a:r>
            <a:r>
              <a:rPr lang="en-US" altLang="de-DE" smtClean="0">
                <a:latin typeface="Courier New" pitchFamily="49" charset="0"/>
                <a:cs typeface="Courier New" pitchFamily="49" charset="0"/>
              </a:rPr>
              <a:t>CopyOnWriteArraySet</a:t>
            </a:r>
            <a:r>
              <a:rPr lang="en-US" altLang="de-DE" smtClean="0">
                <a:latin typeface="Arial" charset="0"/>
              </a:rPr>
              <a:t>. When many threads are expected to access a given collection, a </a:t>
            </a:r>
            <a:r>
              <a:rPr lang="en-US" altLang="de-DE" smtClean="0">
                <a:latin typeface="Courier New" pitchFamily="49" charset="0"/>
                <a:cs typeface="Courier New" pitchFamily="49" charset="0"/>
              </a:rPr>
              <a:t>ConcurrentHashMap</a:t>
            </a:r>
            <a:r>
              <a:rPr lang="en-US" altLang="de-DE" smtClean="0">
                <a:latin typeface="Arial" charset="0"/>
              </a:rPr>
              <a:t> is normally preferable to a synchronized </a:t>
            </a:r>
            <a:r>
              <a:rPr lang="en-US" altLang="de-DE" smtClean="0">
                <a:latin typeface="Courier New" pitchFamily="49" charset="0"/>
                <a:cs typeface="Courier New" pitchFamily="49" charset="0"/>
              </a:rPr>
              <a:t>HashMap</a:t>
            </a:r>
            <a:r>
              <a:rPr lang="en-US" altLang="de-DE" smtClean="0">
                <a:latin typeface="Arial" charset="0"/>
              </a:rPr>
              <a:t>, and a </a:t>
            </a:r>
            <a:r>
              <a:rPr lang="en-US" altLang="de-DE" smtClean="0">
                <a:latin typeface="Courier New" pitchFamily="49" charset="0"/>
                <a:cs typeface="Courier New" pitchFamily="49" charset="0"/>
              </a:rPr>
              <a:t>ConcurrentSkipListMap</a:t>
            </a:r>
            <a:r>
              <a:rPr lang="en-US" altLang="de-DE" smtClean="0">
                <a:latin typeface="Arial" charset="0"/>
              </a:rPr>
              <a:t> is normally preferable to a synchronized </a:t>
            </a:r>
            <a:r>
              <a:rPr lang="en-US" altLang="de-DE" smtClean="0">
                <a:latin typeface="Courier New" pitchFamily="49" charset="0"/>
                <a:cs typeface="Courier New" pitchFamily="49" charset="0"/>
              </a:rPr>
              <a:t>TreeMap</a:t>
            </a:r>
            <a:r>
              <a:rPr lang="en-US" altLang="de-DE" smtClean="0">
                <a:latin typeface="Arial" charset="0"/>
              </a:rPr>
              <a:t>. A </a:t>
            </a:r>
            <a:r>
              <a:rPr lang="en-US" altLang="de-DE" smtClean="0">
                <a:latin typeface="Courier New" pitchFamily="49" charset="0"/>
                <a:cs typeface="Courier New" pitchFamily="49" charset="0"/>
              </a:rPr>
              <a:t>CopyOnWriteArrayList</a:t>
            </a:r>
            <a:r>
              <a:rPr lang="en-US" altLang="de-DE" smtClean="0">
                <a:latin typeface="Arial" charset="0"/>
              </a:rPr>
              <a:t> is preferable to a synchronized </a:t>
            </a:r>
            <a:r>
              <a:rPr lang="en-US" altLang="de-DE" smtClean="0">
                <a:latin typeface="Courier New" pitchFamily="49" charset="0"/>
                <a:cs typeface="Courier New" pitchFamily="49" charset="0"/>
              </a:rPr>
              <a:t>ArrayList</a:t>
            </a:r>
            <a:r>
              <a:rPr lang="en-US" altLang="de-DE" smtClean="0">
                <a:latin typeface="Arial" charset="0"/>
              </a:rPr>
              <a:t> when the expected number of reads and traversals greatly outnumber the number of updates to a list. </a:t>
            </a:r>
            <a:endParaRPr lang="en-US" altLang="de-DE" b="1" smtClean="0">
              <a:latin typeface="Arial" charset="0"/>
            </a:endParaRPr>
          </a:p>
        </p:txBody>
      </p:sp>
      <p:sp>
        <p:nvSpPr>
          <p:cNvPr id="51204" name="Footer Placeholder 4"/>
          <p:cNvSpPr>
            <a:spLocks noGrp="1"/>
          </p:cNvSpPr>
          <p:nvPr>
            <p:ph type="ftr" sz="quarter" idx="4"/>
          </p:nvPr>
        </p:nvSpPr>
        <p:spPr/>
        <p:txBody>
          <a:bodyPr/>
          <a:lstStyle/>
          <a:p>
            <a:pPr>
              <a:defRPr/>
            </a:pPr>
            <a:r>
              <a:rPr lang="it-IT">
                <a:latin typeface="Arial" charset="0"/>
              </a:rPr>
              <a:t>Java SE 8 Programming   15 - </a:t>
            </a:r>
            <a:fld id="{99535BF9-55A1-4587-A74A-FF60D28D9289}" type="slidenum">
              <a:rPr lang="en-US">
                <a:latin typeface="Arial" charset="0"/>
              </a:rPr>
              <a:pPr>
                <a:defRPr/>
              </a:pPr>
              <a:t>32</a:t>
            </a:fld>
            <a:endParaRPr lang="en-US">
              <a:latin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de-DE" smtClean="0">
                <a:latin typeface="Arial" charset="0"/>
              </a:rPr>
              <a:t>A </a:t>
            </a:r>
            <a:r>
              <a:rPr lang="en-US" altLang="de-DE" smtClean="0">
                <a:latin typeface="Courier New" pitchFamily="49" charset="0"/>
                <a:cs typeface="Courier New" pitchFamily="49" charset="0"/>
              </a:rPr>
              <a:t>CopyOnWriteArrayList</a:t>
            </a:r>
            <a:r>
              <a:rPr lang="en-US" altLang="de-DE" smtClean="0">
                <a:latin typeface="Arial" charset="0"/>
              </a:rPr>
              <a:t> is a thread safe </a:t>
            </a:r>
            <a:r>
              <a:rPr lang="en-US" altLang="de-DE" smtClean="0">
                <a:latin typeface="Courier New" pitchFamily="49" charset="0"/>
                <a:cs typeface="Courier New" pitchFamily="49" charset="0"/>
              </a:rPr>
              <a:t>ArrayList</a:t>
            </a:r>
            <a:r>
              <a:rPr lang="en-US" altLang="de-DE" smtClean="0">
                <a:latin typeface="Arial" charset="0"/>
              </a:rPr>
              <a:t> implementation found in the </a:t>
            </a:r>
            <a:r>
              <a:rPr lang="en-US" altLang="de-DE" smtClean="0">
                <a:latin typeface="Courier New" pitchFamily="49" charset="0"/>
                <a:cs typeface="Courier New" pitchFamily="49" charset="0"/>
              </a:rPr>
              <a:t>java.util.concurrency</a:t>
            </a:r>
            <a:r>
              <a:rPr lang="en-US" altLang="de-DE" smtClean="0">
                <a:latin typeface="Arial" charset="0"/>
              </a:rPr>
              <a:t> library.    </a:t>
            </a:r>
          </a:p>
          <a:p>
            <a:pPr lvl="1"/>
            <a:r>
              <a:rPr lang="en-US" altLang="de-DE" b="1" smtClean="0">
                <a:latin typeface="Arial" charset="0"/>
              </a:rPr>
              <a:t>Note: </a:t>
            </a:r>
            <a:r>
              <a:rPr lang="en-US" altLang="de-DE" smtClean="0">
                <a:latin typeface="Arial" charset="0"/>
              </a:rPr>
              <a:t>The three </a:t>
            </a:r>
            <a:r>
              <a:rPr lang="en-US" altLang="de-DE" smtClean="0">
                <a:latin typeface="Courier New" pitchFamily="49" charset="0"/>
                <a:cs typeface="Courier New" pitchFamily="49" charset="0"/>
              </a:rPr>
              <a:t>es</a:t>
            </a:r>
            <a:r>
              <a:rPr lang="en-US" altLang="de-DE" smtClean="0">
                <a:latin typeface="Arial" charset="0"/>
              </a:rPr>
              <a:t> statements were combined onto one line so the source code would fit in the slide.</a:t>
            </a:r>
          </a:p>
        </p:txBody>
      </p:sp>
      <p:sp>
        <p:nvSpPr>
          <p:cNvPr id="4" name="Footer Placeholder 3"/>
          <p:cNvSpPr>
            <a:spLocks noGrp="1"/>
          </p:cNvSpPr>
          <p:nvPr>
            <p:ph type="ftr" sz="quarter" idx="4"/>
          </p:nvPr>
        </p:nvSpPr>
        <p:spPr/>
        <p:txBody>
          <a:bodyPr/>
          <a:lstStyle/>
          <a:p>
            <a:pPr>
              <a:defRPr/>
            </a:pPr>
            <a:r>
              <a:rPr lang="it-IT"/>
              <a:t>Java SE 8 Programming   15 - </a:t>
            </a:r>
            <a:fld id="{AA37C770-7846-4A25-BA37-3ACE8A72FF17}" type="slidenum">
              <a:rPr lang="en-US"/>
              <a:pPr>
                <a:defRPr/>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1"/>
          <p:cNvSpPr>
            <a:spLocks noGrp="1" noChangeArrowheads="1"/>
          </p:cNvSpPr>
          <p:nvPr>
            <p:ph type="ftr" sz="quarter" idx="4"/>
          </p:nvPr>
        </p:nvSpPr>
        <p:spPr/>
        <p:txBody>
          <a:bodyPr/>
          <a:lstStyle/>
          <a:p>
            <a:pPr>
              <a:defRPr/>
            </a:pPr>
            <a:r>
              <a:rPr lang="it-IT"/>
              <a:t>Java SE 8 Programming   15 - </a:t>
            </a:r>
            <a:fld id="{C0AA54F7-8B42-47B9-BED7-73F3FE3BFD71}" type="slidenum">
              <a:rPr lang="en-US"/>
              <a:pPr>
                <a:defRPr/>
              </a:pPr>
              <a:t>34</a:t>
            </a:fld>
            <a:endParaRPr lang="en-US"/>
          </a:p>
        </p:txBody>
      </p:sp>
      <p:sp>
        <p:nvSpPr>
          <p:cNvPr id="72707"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endParaRPr lang="de-DE" altLang="de-DE" smtClean="0">
              <a:latin typeface="Arial" charset="0"/>
            </a:endParaRPr>
          </a:p>
        </p:txBody>
      </p:sp>
      <p:sp>
        <p:nvSpPr>
          <p:cNvPr id="72708" name="Slide Image Placeholder 6"/>
          <p:cNvSpPr>
            <a:spLocks noGrp="1" noRot="1" noChangeAspect="1" noTextEdit="1"/>
          </p:cNvSpPr>
          <p:nvPr>
            <p:ph type="sldImg"/>
          </p:nvPr>
        </p:nvSpPr>
        <p:spPr>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de-DE" smtClean="0">
              <a:latin typeface="Arial" charset="0"/>
            </a:endParaRPr>
          </a:p>
        </p:txBody>
      </p:sp>
      <p:sp>
        <p:nvSpPr>
          <p:cNvPr id="4" name="Footer Placeholder 3"/>
          <p:cNvSpPr>
            <a:spLocks noGrp="1"/>
          </p:cNvSpPr>
          <p:nvPr>
            <p:ph type="ftr" sz="quarter" idx="4"/>
          </p:nvPr>
        </p:nvSpPr>
        <p:spPr/>
        <p:txBody>
          <a:bodyPr/>
          <a:lstStyle/>
          <a:p>
            <a:pPr>
              <a:defRPr/>
            </a:pPr>
            <a:r>
              <a:rPr lang="it-IT"/>
              <a:t>Java SE 8 Programming   15 - </a:t>
            </a:r>
            <a:fld id="{4EC12280-C859-4633-A25B-5CFEC2DDDA6C}" type="slidenum">
              <a:rPr lang="en-US"/>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6"/>
          <p:cNvSpPr>
            <a:spLocks noChangeArrowheads="1" noTextEdit="1"/>
          </p:cNvSpPr>
          <p:nvPr>
            <p:ph type="sldImg"/>
          </p:nvPr>
        </p:nvSpPr>
        <p:spPr>
          <a:ln/>
        </p:spPr>
      </p:sp>
      <p:sp>
        <p:nvSpPr>
          <p:cNvPr id="43011" name="Rectangle 7"/>
          <p:cNvSpPr>
            <a:spLocks noGrp="1" noChangeArrowheads="1"/>
          </p:cNvSpPr>
          <p:nvPr>
            <p:ph type="body" idx="1"/>
          </p:nvPr>
        </p:nvSpPr>
        <p:spPr>
          <a:xfrm>
            <a:off x="547688" y="5278438"/>
            <a:ext cx="5943600" cy="3198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de-DE" smtClean="0">
                <a:latin typeface="Arial" charset="0"/>
              </a:rPr>
              <a:t>The </a:t>
            </a:r>
            <a:r>
              <a:rPr lang="en-US" altLang="de-DE" smtClean="0">
                <a:latin typeface="Courier New" pitchFamily="49" charset="0"/>
                <a:cs typeface="Courier New" pitchFamily="49" charset="0"/>
              </a:rPr>
              <a:t>run</a:t>
            </a:r>
            <a:r>
              <a:rPr lang="en-US" altLang="de-DE" smtClean="0">
                <a:latin typeface="Arial" charset="0"/>
              </a:rPr>
              <a:t> Method</a:t>
            </a:r>
          </a:p>
          <a:p>
            <a:pPr lvl="1" eaLnBrk="1" hangingPunct="1"/>
            <a:r>
              <a:rPr lang="en-US" altLang="de-DE" smtClean="0">
                <a:latin typeface="Arial" charset="0"/>
              </a:rPr>
              <a:t>The code to be executed in a new thread of execution should be placed in a </a:t>
            </a:r>
            <a:r>
              <a:rPr lang="en-US" altLang="de-DE" smtClean="0">
                <a:latin typeface="Courier New" pitchFamily="49" charset="0"/>
                <a:cs typeface="Courier New" pitchFamily="49" charset="0"/>
              </a:rPr>
              <a:t>run</a:t>
            </a:r>
            <a:r>
              <a:rPr lang="en-US" altLang="de-DE" smtClean="0">
                <a:latin typeface="Arial" charset="0"/>
              </a:rPr>
              <a:t> method. You should avoid calling the </a:t>
            </a:r>
            <a:r>
              <a:rPr lang="en-US" altLang="de-DE" smtClean="0">
                <a:latin typeface="Courier New" pitchFamily="49" charset="0"/>
                <a:cs typeface="Courier New" pitchFamily="49" charset="0"/>
              </a:rPr>
              <a:t>run</a:t>
            </a:r>
            <a:r>
              <a:rPr lang="en-US" altLang="de-DE" smtClean="0">
                <a:latin typeface="Arial" charset="0"/>
              </a:rPr>
              <a:t> method directly. Calling the </a:t>
            </a:r>
            <a:r>
              <a:rPr lang="en-US" altLang="de-DE" smtClean="0">
                <a:latin typeface="Courier New" pitchFamily="49" charset="0"/>
                <a:cs typeface="Courier New" pitchFamily="49" charset="0"/>
              </a:rPr>
              <a:t>run</a:t>
            </a:r>
            <a:r>
              <a:rPr lang="en-US" altLang="de-DE" smtClean="0">
                <a:latin typeface="Arial" charset="0"/>
              </a:rPr>
              <a:t> method does not start a new thread and the effect would be no different than calling any other method.</a:t>
            </a:r>
            <a:endParaRPr lang="en-US" altLang="de-DE" b="1" smtClean="0">
              <a:latin typeface="Arial" charset="0"/>
            </a:endParaRPr>
          </a:p>
        </p:txBody>
      </p:sp>
      <p:sp>
        <p:nvSpPr>
          <p:cNvPr id="46084" name="Footer Placeholder 4"/>
          <p:cNvSpPr>
            <a:spLocks noGrp="1"/>
          </p:cNvSpPr>
          <p:nvPr>
            <p:ph type="ftr" sz="quarter" idx="4"/>
          </p:nvPr>
        </p:nvSpPr>
        <p:spPr/>
        <p:txBody>
          <a:bodyPr/>
          <a:lstStyle/>
          <a:p>
            <a:pPr>
              <a:defRPr/>
            </a:pPr>
            <a:r>
              <a:rPr lang="it-IT">
                <a:latin typeface="Arial" charset="0"/>
              </a:rPr>
              <a:t>Java SE 8 Programming   15 - </a:t>
            </a:r>
            <a:fld id="{B1744DA2-393C-4D3B-B7D0-7BC25F7F2404}" type="slidenum">
              <a:rPr lang="en-US">
                <a:latin typeface="Arial" charset="0"/>
              </a:rPr>
              <a:pPr>
                <a:defRPr/>
              </a:pPr>
              <a:t>5</a:t>
            </a:fld>
            <a:endParaRPr lang="en-US">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p:cNvSpPr>
            <a:spLocks noChangeArrowheads="1" noTextEdit="1"/>
          </p:cNvSpPr>
          <p:nvPr>
            <p:ph type="sldImg"/>
          </p:nvPr>
        </p:nvSpPr>
        <p:spPr>
          <a:ln/>
        </p:spPr>
      </p:sp>
      <p:sp>
        <p:nvSpPr>
          <p:cNvPr id="44035" name="Rectangle 7"/>
          <p:cNvSpPr>
            <a:spLocks noGrp="1" noChangeArrowheads="1"/>
          </p:cNvSpPr>
          <p:nvPr>
            <p:ph type="body" idx="1"/>
          </p:nvPr>
        </p:nvSpPr>
        <p:spPr>
          <a:xfrm>
            <a:off x="547688" y="5278438"/>
            <a:ext cx="5943600" cy="3198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de-DE" smtClean="0">
                <a:latin typeface="Arial" charset="0"/>
              </a:rPr>
              <a:t>The </a:t>
            </a:r>
            <a:r>
              <a:rPr lang="en-US" altLang="de-DE" smtClean="0">
                <a:latin typeface="Courier New" pitchFamily="49" charset="0"/>
                <a:cs typeface="Courier New" pitchFamily="49" charset="0"/>
              </a:rPr>
              <a:t>run</a:t>
            </a:r>
            <a:r>
              <a:rPr lang="en-US" altLang="de-DE" smtClean="0">
                <a:latin typeface="Arial" charset="0"/>
              </a:rPr>
              <a:t> Method</a:t>
            </a:r>
          </a:p>
          <a:p>
            <a:pPr lvl="1" eaLnBrk="1" hangingPunct="1"/>
            <a:r>
              <a:rPr lang="en-US" altLang="de-DE" smtClean="0">
                <a:latin typeface="Arial" charset="0"/>
              </a:rPr>
              <a:t>Just as when extending </a:t>
            </a:r>
            <a:r>
              <a:rPr lang="en-US" altLang="de-DE" smtClean="0">
                <a:latin typeface="Courier New" pitchFamily="49" charset="0"/>
                <a:cs typeface="Courier New" pitchFamily="49" charset="0"/>
              </a:rPr>
              <a:t>Thread</a:t>
            </a:r>
            <a:r>
              <a:rPr lang="en-US" altLang="de-DE" smtClean="0">
                <a:latin typeface="Arial" charset="0"/>
              </a:rPr>
              <a:t>, calling the </a:t>
            </a:r>
            <a:r>
              <a:rPr lang="en-US" altLang="de-DE" smtClean="0">
                <a:latin typeface="Courier New" pitchFamily="49" charset="0"/>
                <a:cs typeface="Courier New" pitchFamily="49" charset="0"/>
              </a:rPr>
              <a:t>run</a:t>
            </a:r>
            <a:r>
              <a:rPr lang="en-US" altLang="de-DE" smtClean="0">
                <a:latin typeface="Arial" charset="0"/>
              </a:rPr>
              <a:t> method does not start a new thread. The benefit of implementing </a:t>
            </a:r>
            <a:r>
              <a:rPr lang="en-US" altLang="de-DE" smtClean="0">
                <a:latin typeface="Courier New" pitchFamily="49" charset="0"/>
                <a:cs typeface="Courier New" pitchFamily="49" charset="0"/>
              </a:rPr>
              <a:t>Runnable</a:t>
            </a:r>
            <a:r>
              <a:rPr lang="en-US" altLang="de-DE" smtClean="0">
                <a:latin typeface="Arial" charset="0"/>
              </a:rPr>
              <a:t> is that you may still extend a class of your choosing.</a:t>
            </a:r>
            <a:endParaRPr lang="en-US" altLang="de-DE" b="1" smtClean="0">
              <a:latin typeface="Arial" charset="0"/>
            </a:endParaRPr>
          </a:p>
        </p:txBody>
      </p:sp>
      <p:sp>
        <p:nvSpPr>
          <p:cNvPr id="48132" name="Footer Placeholder 4"/>
          <p:cNvSpPr>
            <a:spLocks noGrp="1"/>
          </p:cNvSpPr>
          <p:nvPr>
            <p:ph type="ftr" sz="quarter" idx="4"/>
          </p:nvPr>
        </p:nvSpPr>
        <p:spPr/>
        <p:txBody>
          <a:bodyPr/>
          <a:lstStyle/>
          <a:p>
            <a:pPr>
              <a:defRPr/>
            </a:pPr>
            <a:r>
              <a:rPr lang="it-IT">
                <a:latin typeface="Arial" charset="0"/>
              </a:rPr>
              <a:t>Java SE 8 Programming   15 - </a:t>
            </a:r>
            <a:fld id="{83E01473-2FFE-49B3-85E6-3113EED32423}" type="slidenum">
              <a:rPr lang="en-US">
                <a:latin typeface="Arial" charset="0"/>
              </a:rPr>
              <a:pPr>
                <a:defRPr/>
              </a:pPr>
              <a:t>6</a:t>
            </a:fld>
            <a:endParaRPr lang="en-US">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5"/>
          <p:cNvSpPr>
            <a:spLocks noGrp="1" noRot="1" noChangeAspect="1" noTextEdit="1"/>
          </p:cNvSpPr>
          <p:nvPr>
            <p:ph type="sldImg"/>
          </p:nvPr>
        </p:nvSpPr>
        <p:spPr>
          <a:ln/>
        </p:spPr>
      </p:sp>
      <p:sp>
        <p:nvSpPr>
          <p:cNvPr id="45059"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de-DE" smtClean="0">
              <a:latin typeface="Arial" charset="0"/>
            </a:endParaRPr>
          </a:p>
        </p:txBody>
      </p:sp>
      <p:sp>
        <p:nvSpPr>
          <p:cNvPr id="47108" name="Footer Placeholder 4"/>
          <p:cNvSpPr>
            <a:spLocks noGrp="1"/>
          </p:cNvSpPr>
          <p:nvPr>
            <p:ph type="ftr" sz="quarter" idx="4"/>
          </p:nvPr>
        </p:nvSpPr>
        <p:spPr/>
        <p:txBody>
          <a:bodyPr/>
          <a:lstStyle/>
          <a:p>
            <a:pPr>
              <a:defRPr/>
            </a:pPr>
            <a:r>
              <a:rPr lang="it-IT">
                <a:latin typeface="Arial" charset="0"/>
              </a:rPr>
              <a:t>Java SE 8 Programming   15 - </a:t>
            </a:r>
            <a:fld id="{C4A9ADCE-ED61-4772-A939-0660B916D731}" type="slidenum">
              <a:rPr lang="en-US">
                <a:latin typeface="Arial" charset="0"/>
              </a:rPr>
              <a:pPr>
                <a:defRPr/>
              </a:pPr>
              <a:t>7</a:t>
            </a:fld>
            <a:endParaRPr lang="en-US">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6"/>
          <p:cNvSpPr>
            <a:spLocks noChangeArrowheads="1" noTextEdit="1"/>
          </p:cNvSpPr>
          <p:nvPr>
            <p:ph type="sldImg"/>
          </p:nvPr>
        </p:nvSpPr>
        <p:spPr>
          <a:ln/>
        </p:spPr>
      </p:sp>
      <p:sp>
        <p:nvSpPr>
          <p:cNvPr id="46083" name="Rectangle 7"/>
          <p:cNvSpPr>
            <a:spLocks noGrp="1" noChangeArrowheads="1"/>
          </p:cNvSpPr>
          <p:nvPr>
            <p:ph type="body" idx="1"/>
          </p:nvPr>
        </p:nvSpPr>
        <p:spPr>
          <a:xfrm>
            <a:off x="547688" y="5278438"/>
            <a:ext cx="5943600" cy="3198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smtClean="0">
              <a:latin typeface="Arial" charset="0"/>
              <a:cs typeface="Courier New" pitchFamily="49" charset="0"/>
            </a:endParaRPr>
          </a:p>
        </p:txBody>
      </p:sp>
      <p:sp>
        <p:nvSpPr>
          <p:cNvPr id="55300" name="Footer Placeholder 4"/>
          <p:cNvSpPr>
            <a:spLocks noGrp="1"/>
          </p:cNvSpPr>
          <p:nvPr>
            <p:ph type="ftr" sz="quarter" idx="4"/>
          </p:nvPr>
        </p:nvSpPr>
        <p:spPr/>
        <p:txBody>
          <a:bodyPr/>
          <a:lstStyle/>
          <a:p>
            <a:pPr>
              <a:defRPr/>
            </a:pPr>
            <a:r>
              <a:rPr lang="it-IT">
                <a:latin typeface="Arial" charset="0"/>
              </a:rPr>
              <a:t>Java SE 8 Programming   15 - </a:t>
            </a:r>
            <a:fld id="{C3C11357-76A4-46F7-AF0D-7D4DF3607A9E}" type="slidenum">
              <a:rPr lang="en-US">
                <a:latin typeface="Arial" charset="0"/>
              </a:rPr>
              <a:pPr>
                <a:defRPr/>
              </a:pPr>
              <a:t>8</a:t>
            </a:fld>
            <a:endParaRPr lang="en-US">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6"/>
          <p:cNvSpPr>
            <a:spLocks noChangeArrowheads="1" noTextEdit="1"/>
          </p:cNvSpPr>
          <p:nvPr>
            <p:ph type="sldImg"/>
          </p:nvPr>
        </p:nvSpPr>
        <p:spPr>
          <a:ln/>
        </p:spPr>
      </p:sp>
      <p:sp>
        <p:nvSpPr>
          <p:cNvPr id="47107" name="Rectangle 7"/>
          <p:cNvSpPr>
            <a:spLocks noGrp="1" noChangeArrowheads="1"/>
          </p:cNvSpPr>
          <p:nvPr>
            <p:ph type="body" idx="1"/>
          </p:nvPr>
        </p:nvSpPr>
        <p:spPr>
          <a:xfrm>
            <a:off x="547688" y="5278438"/>
            <a:ext cx="5943600" cy="3198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de-DE" smtClean="0">
                <a:latin typeface="Arial" charset="0"/>
              </a:rPr>
              <a:t>The Behavior of an </a:t>
            </a:r>
            <a:r>
              <a:rPr lang="en-US" altLang="de-DE" smtClean="0">
                <a:latin typeface="Courier New" pitchFamily="49" charset="0"/>
                <a:cs typeface="Courier New" pitchFamily="49" charset="0"/>
              </a:rPr>
              <a:t>ExecutorService</a:t>
            </a:r>
          </a:p>
          <a:p>
            <a:pPr lvl="1" eaLnBrk="1" hangingPunct="1"/>
            <a:r>
              <a:rPr lang="en-US" altLang="de-DE" smtClean="0">
                <a:latin typeface="Arial" charset="0"/>
              </a:rPr>
              <a:t>A cached thread pool </a:t>
            </a:r>
            <a:r>
              <a:rPr lang="en-US" altLang="de-DE" smtClean="0">
                <a:latin typeface="Courier New" pitchFamily="49" charset="0"/>
                <a:cs typeface="Courier New" pitchFamily="49" charset="0"/>
              </a:rPr>
              <a:t>ExecutorService</a:t>
            </a:r>
            <a:r>
              <a:rPr lang="en-US" altLang="de-DE" smtClean="0">
                <a:latin typeface="Arial" charset="0"/>
                <a:cs typeface="Arial" charset="0"/>
              </a:rPr>
              <a:t>:</a:t>
            </a:r>
            <a:endParaRPr lang="en-US" altLang="de-DE" smtClean="0">
              <a:latin typeface="Courier New" pitchFamily="49" charset="0"/>
              <a:cs typeface="Courier New" pitchFamily="49" charset="0"/>
            </a:endParaRPr>
          </a:p>
          <a:p>
            <a:pPr lvl="2" eaLnBrk="1" hangingPunct="1"/>
            <a:r>
              <a:rPr lang="en-US" altLang="de-DE" smtClean="0">
                <a:latin typeface="Arial" charset="0"/>
              </a:rPr>
              <a:t>Creates new threads as needed</a:t>
            </a:r>
          </a:p>
          <a:p>
            <a:pPr lvl="2" eaLnBrk="1" hangingPunct="1"/>
            <a:r>
              <a:rPr lang="en-US" altLang="de-DE" smtClean="0">
                <a:latin typeface="Arial" charset="0"/>
              </a:rPr>
              <a:t>Reuses its threads (Its threads do not die after finishing their task.)</a:t>
            </a:r>
          </a:p>
          <a:p>
            <a:pPr lvl="2" eaLnBrk="1" hangingPunct="1"/>
            <a:r>
              <a:rPr lang="en-US" altLang="de-DE" smtClean="0">
                <a:latin typeface="Arial" charset="0"/>
              </a:rPr>
              <a:t>Terminates threads that have been idle for 60 seconds</a:t>
            </a:r>
          </a:p>
          <a:p>
            <a:pPr lvl="1" eaLnBrk="1" hangingPunct="1"/>
            <a:r>
              <a:rPr lang="en-US" altLang="de-DE" smtClean="0">
                <a:latin typeface="Arial" charset="0"/>
              </a:rPr>
              <a:t>Other types of </a:t>
            </a:r>
            <a:r>
              <a:rPr lang="en-US" altLang="de-DE" smtClean="0">
                <a:latin typeface="Courier New" pitchFamily="49" charset="0"/>
                <a:cs typeface="Courier New" pitchFamily="49" charset="0"/>
              </a:rPr>
              <a:t>ExecutorService</a:t>
            </a:r>
            <a:r>
              <a:rPr lang="en-US" altLang="de-DE" smtClean="0">
                <a:latin typeface="Arial" charset="0"/>
              </a:rPr>
              <a:t> implementations are available:</a:t>
            </a:r>
          </a:p>
          <a:p>
            <a:pPr lvl="4" eaLnBrk="1" hangingPunct="1"/>
            <a:r>
              <a:rPr lang="en-US" altLang="de-DE" smtClean="0">
                <a:cs typeface="Courier New" pitchFamily="49" charset="0"/>
              </a:rPr>
              <a:t>int cpuCount = Runtime.getRuntime().availableProcessors();</a:t>
            </a:r>
          </a:p>
          <a:p>
            <a:pPr lvl="4" eaLnBrk="1" hangingPunct="1"/>
            <a:r>
              <a:rPr lang="en-US" altLang="de-DE" smtClean="0">
                <a:cs typeface="Courier New" pitchFamily="49" charset="0"/>
              </a:rPr>
              <a:t>ExecutorService es = Executors.newFixedThreadPool(cpuCount);</a:t>
            </a:r>
            <a:endParaRPr lang="en-US" altLang="de-DE" smtClean="0"/>
          </a:p>
          <a:p>
            <a:pPr lvl="1" eaLnBrk="1" hangingPunct="1"/>
            <a:r>
              <a:rPr lang="en-US" altLang="de-DE" smtClean="0">
                <a:latin typeface="Arial" charset="0"/>
              </a:rPr>
              <a:t>A fixed thread pool </a:t>
            </a:r>
            <a:r>
              <a:rPr lang="en-US" altLang="de-DE" smtClean="0">
                <a:latin typeface="Courier New" pitchFamily="49" charset="0"/>
                <a:cs typeface="Courier New" pitchFamily="49" charset="0"/>
              </a:rPr>
              <a:t>ExecutorService</a:t>
            </a:r>
            <a:r>
              <a:rPr lang="en-US" altLang="de-DE" smtClean="0">
                <a:latin typeface="Arial" charset="0"/>
              </a:rPr>
              <a:t>:</a:t>
            </a:r>
          </a:p>
          <a:p>
            <a:pPr lvl="2" eaLnBrk="1" hangingPunct="1">
              <a:buFont typeface="Arial" charset="0"/>
              <a:buChar char="•"/>
            </a:pPr>
            <a:r>
              <a:rPr lang="en-US" altLang="de-DE" smtClean="0">
                <a:latin typeface="Arial" charset="0"/>
              </a:rPr>
              <a:t>Contains a fixed number of threads</a:t>
            </a:r>
          </a:p>
          <a:p>
            <a:pPr lvl="2" eaLnBrk="1" hangingPunct="1">
              <a:buFont typeface="Arial" charset="0"/>
              <a:buChar char="•"/>
            </a:pPr>
            <a:r>
              <a:rPr lang="en-US" altLang="de-DE" smtClean="0">
                <a:latin typeface="Arial" charset="0"/>
              </a:rPr>
              <a:t>Reuses its threads (Its threads do not die after finishing their task.)</a:t>
            </a:r>
          </a:p>
          <a:p>
            <a:pPr lvl="2" eaLnBrk="1" hangingPunct="1">
              <a:buFont typeface="Arial" charset="0"/>
              <a:buChar char="•"/>
            </a:pPr>
            <a:r>
              <a:rPr lang="en-US" altLang="de-DE" smtClean="0">
                <a:latin typeface="Arial" charset="0"/>
              </a:rPr>
              <a:t>Queues up work until a thread is available</a:t>
            </a:r>
          </a:p>
          <a:p>
            <a:pPr lvl="2" eaLnBrk="1" hangingPunct="1">
              <a:buFont typeface="Arial" charset="0"/>
              <a:buChar char="•"/>
            </a:pPr>
            <a:r>
              <a:rPr lang="en-US" altLang="de-DE" smtClean="0">
                <a:latin typeface="Arial" charset="0"/>
              </a:rPr>
              <a:t>Could be used to avoid over working a system with CPU-intensive tasks</a:t>
            </a:r>
          </a:p>
        </p:txBody>
      </p:sp>
      <p:sp>
        <p:nvSpPr>
          <p:cNvPr id="56324" name="Footer Placeholder 4"/>
          <p:cNvSpPr>
            <a:spLocks noGrp="1"/>
          </p:cNvSpPr>
          <p:nvPr>
            <p:ph type="ftr" sz="quarter" idx="4"/>
          </p:nvPr>
        </p:nvSpPr>
        <p:spPr/>
        <p:txBody>
          <a:bodyPr/>
          <a:lstStyle/>
          <a:p>
            <a:pPr>
              <a:defRPr/>
            </a:pPr>
            <a:r>
              <a:rPr lang="it-IT">
                <a:latin typeface="Arial" charset="0"/>
              </a:rPr>
              <a:t>Java SE 8 Programming   15 - </a:t>
            </a:r>
            <a:fld id="{5F0F8998-3C4E-427D-8270-B55C6302FAC8}" type="slidenum">
              <a:rPr lang="en-US">
                <a:latin typeface="Arial" charset="0"/>
              </a:rPr>
              <a:pPr>
                <a:defRPr/>
              </a:pPr>
              <a:t>9</a:t>
            </a:fld>
            <a:endParaRPr lang="en-US">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itle_Gray_Number"/>
          <p:cNvSpPr>
            <a:spLocks noChangeArrowheads="1"/>
          </p:cNvSpPr>
          <p:nvPr/>
        </p:nvSpPr>
        <p:spPr bwMode="gray">
          <a:xfrm>
            <a:off x="3505200" y="952500"/>
            <a:ext cx="2057400" cy="4318000"/>
          </a:xfrm>
          <a:prstGeom prst="rect">
            <a:avLst/>
          </a:prstGeom>
          <a:solidFill>
            <a:srgbClr val="FFFFFF"/>
          </a:solidFill>
          <a:ln w="9525">
            <a:solidFill>
              <a:srgbClr val="FFFFFF"/>
            </a:solidFill>
            <a:miter lim="800000"/>
            <a:headEnd/>
            <a:tailEnd/>
          </a:ln>
        </p:spPr>
        <p:txBody>
          <a:bodyPr wrap="none" lIns="12700" tIns="12700" rIns="12700" bIns="12700" anchor="ct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algn="ctr" eaLnBrk="1" hangingPunct="1">
              <a:buClr>
                <a:srgbClr val="000000"/>
              </a:buClr>
              <a:buFont typeface="Arial" charset="0"/>
              <a:buNone/>
            </a:pPr>
            <a:endParaRPr lang="de-DE" altLang="de-DE" sz="27700" b="1">
              <a:solidFill>
                <a:srgbClr val="CCCCCC"/>
              </a:solidFill>
              <a:latin typeface="Times New Roman" pitchFamily="18" charset="0"/>
            </a:endParaRPr>
          </a:p>
        </p:txBody>
      </p:sp>
      <p:pic>
        <p:nvPicPr>
          <p:cNvPr id="5" name="Picture 10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70638"/>
            <a:ext cx="9144000"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_Copyright"/>
          <p:cNvSpPr>
            <a:spLocks noChangeArrowheads="1"/>
          </p:cNvSpPr>
          <p:nvPr/>
        </p:nvSpPr>
        <p:spPr bwMode="auto">
          <a:xfrm>
            <a:off x="2517775" y="6654800"/>
            <a:ext cx="41021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de-DE" sz="1200"/>
              <a:t>Copyright © 2014, Oracle and/or its affiliates. All rights reserved.</a:t>
            </a:r>
          </a:p>
        </p:txBody>
      </p:sp>
      <p:grpSp>
        <p:nvGrpSpPr>
          <p:cNvPr id="7" name="Group 1063" hidden="1"/>
          <p:cNvGrpSpPr>
            <a:grpSpLocks/>
          </p:cNvGrpSpPr>
          <p:nvPr userDrawn="1"/>
        </p:nvGrpSpPr>
        <p:grpSpPr bwMode="auto">
          <a:xfrm>
            <a:off x="619125" y="390525"/>
            <a:ext cx="7881938" cy="5857875"/>
            <a:chOff x="390" y="246"/>
            <a:chExt cx="4965" cy="3690"/>
          </a:xfrm>
        </p:grpSpPr>
        <p:sp>
          <p:nvSpPr>
            <p:cNvPr id="8" name="User95_Instruction_Box" hidden="1"/>
            <p:cNvSpPr>
              <a:spLocks noChangeArrowheads="1"/>
            </p:cNvSpPr>
            <p:nvPr/>
          </p:nvSpPr>
          <p:spPr bwMode="gray">
            <a:xfrm>
              <a:off x="3120" y="1104"/>
              <a:ext cx="19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nchor="ct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eaLnBrk="1" hangingPunct="1">
                <a:buClr>
                  <a:srgbClr val="000000"/>
                </a:buClr>
                <a:buFont typeface="Arial" charset="0"/>
                <a:buNone/>
              </a:pPr>
              <a:r>
                <a:rPr lang="en-US" altLang="de-DE" b="1">
                  <a:solidFill>
                    <a:srgbClr val="FF0000"/>
                  </a:solidFill>
                </a:rPr>
                <a:t>Insert the correct lesson number in the Title Master.</a:t>
              </a:r>
            </a:p>
          </p:txBody>
        </p:sp>
        <p:sp>
          <p:nvSpPr>
            <p:cNvPr id="9" name="Release95_Information" hidden="1"/>
            <p:cNvSpPr>
              <a:spLocks noChangeArrowheads="1"/>
            </p:cNvSpPr>
            <p:nvPr/>
          </p:nvSpPr>
          <p:spPr bwMode="gray">
            <a:xfrm>
              <a:off x="624" y="3127"/>
              <a:ext cx="4464"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00" tIns="12700" rIns="12700" bIns="12700"/>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eaLnBrk="1" hangingPunct="1">
                <a:buClr>
                  <a:srgbClr val="000000"/>
                </a:buClr>
                <a:buFont typeface="Arial" charset="0"/>
                <a:buNone/>
              </a:pPr>
              <a:r>
                <a:rPr lang="en-US" altLang="de-DE" sz="1200" b="1">
                  <a:solidFill>
                    <a:srgbClr val="FF0000"/>
                  </a:solidFill>
                </a:rPr>
                <a:t>Version: OU6_Jan14.pot</a:t>
              </a:r>
            </a:p>
            <a:p>
              <a:pPr eaLnBrk="1" hangingPunct="1">
                <a:buClr>
                  <a:srgbClr val="000000"/>
                </a:buClr>
                <a:buFont typeface="Arial" charset="0"/>
                <a:buNone/>
              </a:pPr>
              <a:r>
                <a:rPr lang="en-US" altLang="de-DE" sz="1200" b="1">
                  <a:solidFill>
                    <a:srgbClr val="FF0000"/>
                  </a:solidFill>
                </a:rPr>
                <a:t>January 2014</a:t>
              </a:r>
            </a:p>
            <a:p>
              <a:pPr eaLnBrk="1" hangingPunct="1">
                <a:buClr>
                  <a:srgbClr val="000000"/>
                </a:buClr>
                <a:buFont typeface="Arial" charset="0"/>
                <a:buNone/>
              </a:pPr>
              <a:r>
                <a:rPr lang="en-US" altLang="de-DE" sz="1200" b="1">
                  <a:solidFill>
                    <a:srgbClr val="FF0000"/>
                  </a:solidFill>
                </a:rPr>
                <a:t>This template is compatible with PowerPoint 2000 and 2003 (and not backward compatible).</a:t>
              </a:r>
              <a:br>
                <a:rPr lang="en-US" altLang="de-DE" sz="1200" b="1">
                  <a:solidFill>
                    <a:srgbClr val="FF0000"/>
                  </a:solidFill>
                </a:rPr>
              </a:br>
              <a:r>
                <a:rPr lang="en-US" altLang="de-DE" sz="1000">
                  <a:solidFill>
                    <a:srgbClr val="FF0000"/>
                  </a:solidFill>
                </a:rPr>
                <a:t>PowerPoint files created in MS Office 2007, when opened using earlier versions of MS Office, have some formatting issues. </a:t>
              </a:r>
              <a:br>
                <a:rPr lang="en-US" altLang="de-DE" sz="1000">
                  <a:solidFill>
                    <a:srgbClr val="FF0000"/>
                  </a:solidFill>
                </a:rPr>
              </a:br>
              <a:r>
                <a:rPr lang="en-US" altLang="de-DE" sz="1000">
                  <a:solidFill>
                    <a:srgbClr val="FF0000"/>
                  </a:solidFill>
                </a:rPr>
                <a:t>To avoid these formatting issues, save the PPTs as 'PowerPoint 97-2003: Presentation (*.ppt)' in PowerPoint 2007.</a:t>
              </a:r>
            </a:p>
            <a:p>
              <a:pPr eaLnBrk="1" hangingPunct="1">
                <a:buClr>
                  <a:srgbClr val="000000"/>
                </a:buClr>
                <a:buFont typeface="Arial" charset="0"/>
                <a:buNone/>
              </a:pPr>
              <a:endParaRPr lang="en-US" altLang="de-DE" sz="1000">
                <a:solidFill>
                  <a:srgbClr val="FF0000"/>
                </a:solidFill>
              </a:endParaRPr>
            </a:p>
            <a:p>
              <a:pPr eaLnBrk="1" hangingPunct="1">
                <a:buClr>
                  <a:srgbClr val="000000"/>
                </a:buClr>
                <a:buFont typeface="Arial" charset="0"/>
                <a:buNone/>
              </a:pPr>
              <a:r>
                <a:rPr lang="en-US" altLang="de-DE" sz="1200" b="1">
                  <a:solidFill>
                    <a:srgbClr val="FF0000"/>
                  </a:solidFill>
                </a:rPr>
                <a:t>For details on OU6 template, visit https://kix.oraclecorp.com/KIX/index.php?labelId=7729 </a:t>
              </a:r>
            </a:p>
            <a:p>
              <a:pPr eaLnBrk="1" hangingPunct="1">
                <a:buClr>
                  <a:srgbClr val="000000"/>
                </a:buClr>
                <a:buFont typeface="Arial" charset="0"/>
                <a:buNone/>
              </a:pPr>
              <a:endParaRPr lang="en-US" altLang="de-DE" sz="1000">
                <a:solidFill>
                  <a:srgbClr val="FF0000"/>
                </a:solidFill>
              </a:endParaRPr>
            </a:p>
          </p:txBody>
        </p:sp>
        <p:grpSp>
          <p:nvGrpSpPr>
            <p:cNvPr id="10" name="Group 1056" hidden="1"/>
            <p:cNvGrpSpPr>
              <a:grpSpLocks/>
            </p:cNvGrpSpPr>
            <p:nvPr/>
          </p:nvGrpSpPr>
          <p:grpSpPr bwMode="auto">
            <a:xfrm>
              <a:off x="390" y="246"/>
              <a:ext cx="4965" cy="3690"/>
              <a:chOff x="374" y="246"/>
              <a:chExt cx="4965" cy="3690"/>
            </a:xfrm>
          </p:grpSpPr>
          <p:sp>
            <p:nvSpPr>
              <p:cNvPr id="11" name="Rectangle 1057" hidden="1"/>
              <p:cNvSpPr>
                <a:spLocks noChangeArrowheads="1"/>
              </p:cNvSpPr>
              <p:nvPr/>
            </p:nvSpPr>
            <p:spPr bwMode="auto">
              <a:xfrm>
                <a:off x="374" y="336"/>
                <a:ext cx="4965" cy="3600"/>
              </a:xfrm>
              <a:prstGeom prst="rect">
                <a:avLst/>
              </a:prstGeom>
              <a:noFill/>
              <a:ln w="6350">
                <a:solidFill>
                  <a:schemeClr val="fo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buClr>
                    <a:srgbClr val="FF0000"/>
                  </a:buClr>
                  <a:buFont typeface="Arial" charset="0"/>
                  <a:buNone/>
                </a:pPr>
                <a:endParaRPr lang="de-DE" altLang="de-DE"/>
              </a:p>
            </p:txBody>
          </p:sp>
          <p:sp>
            <p:nvSpPr>
              <p:cNvPr id="12" name="Delete_Instruction_Box" hidden="1"/>
              <p:cNvSpPr>
                <a:spLocks noChangeArrowheads="1"/>
              </p:cNvSpPr>
              <p:nvPr/>
            </p:nvSpPr>
            <p:spPr bwMode="gray">
              <a:xfrm>
                <a:off x="4026" y="246"/>
                <a:ext cx="1002" cy="176"/>
              </a:xfrm>
              <a:prstGeom prst="rect">
                <a:avLst/>
              </a:prstGeom>
              <a:solidFill>
                <a:srgbClr val="FFFFFF"/>
              </a:solidFill>
              <a:ln w="9525">
                <a:solidFill>
                  <a:schemeClr val="bg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de-DE" sz="1000">
                    <a:solidFill>
                      <a:schemeClr val="folHlink"/>
                    </a:solidFill>
                  </a:rPr>
                  <a:t>[ Delete from Slide Master ]</a:t>
                </a:r>
              </a:p>
            </p:txBody>
          </p:sp>
        </p:grpSp>
      </p:grpSp>
      <p:sp>
        <p:nvSpPr>
          <p:cNvPr id="276483" name="Default_Title"/>
          <p:cNvSpPr>
            <a:spLocks noGrp="1" noChangeArrowheads="1"/>
          </p:cNvSpPr>
          <p:nvPr>
            <p:ph type="ctrTitle"/>
          </p:nvPr>
        </p:nvSpPr>
        <p:spPr>
          <a:xfrm>
            <a:off x="914400" y="2667000"/>
            <a:ext cx="7315200" cy="685800"/>
          </a:xfrm>
        </p:spPr>
        <p:txBody>
          <a:bodyPr/>
          <a:lstStyle>
            <a:lvl1pPr>
              <a:spcBef>
                <a:spcPct val="0"/>
              </a:spcBef>
              <a:defRPr/>
            </a:lvl1pPr>
          </a:lstStyle>
          <a:p>
            <a:r>
              <a:rPr lang="en-US" smtClean="0"/>
              <a:t>Click to edit Master title style</a:t>
            </a:r>
            <a:endParaRPr lang="en-US"/>
          </a:p>
        </p:txBody>
      </p:sp>
      <p:sp>
        <p:nvSpPr>
          <p:cNvPr id="276484" name="Title_PlaceholderSubtitle"/>
          <p:cNvSpPr>
            <a:spLocks noGrp="1" noChangeArrowheads="1"/>
          </p:cNvSpPr>
          <p:nvPr>
            <p:ph type="subTitle" idx="1"/>
          </p:nvPr>
        </p:nvSpPr>
        <p:spPr bwMode="auto">
          <a:xfrm>
            <a:off x="927100" y="4419600"/>
            <a:ext cx="7302500" cy="364202"/>
          </a:xfrm>
        </p:spPr>
        <p:txBody>
          <a:bodyPr/>
          <a:lstStyle>
            <a:lvl1pPr algn="ctr">
              <a:defRPr/>
            </a:lvl1pPr>
          </a:lstStyle>
          <a:p>
            <a:endParaRPr lang="en-US" dirty="0"/>
          </a:p>
        </p:txBody>
      </p:sp>
    </p:spTree>
    <p:extLst>
      <p:ext uri="{BB962C8B-B14F-4D97-AF65-F5344CB8AC3E}">
        <p14:creationId xmlns:p14="http://schemas.microsoft.com/office/powerpoint/2010/main" val="3246928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42883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09600" y="1447800"/>
            <a:ext cx="7918450" cy="1751013"/>
          </a:xfrm>
        </p:spPr>
        <p:txBody>
          <a:bodyPr/>
          <a:lstStyle>
            <a:lvl2pPr>
              <a:buFont typeface="+mj-lt"/>
              <a:buAutoNum type="arabicPeriod"/>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9179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09600" y="1447800"/>
            <a:ext cx="7918450" cy="1751013"/>
          </a:xfrm>
        </p:spPr>
        <p:txBody>
          <a:bodyPr/>
          <a:lstStyle>
            <a:lvl2pPr>
              <a:buFont typeface="+mj-lt"/>
              <a:buAutoNum type="arabicPeriod"/>
              <a:defRPr/>
            </a:lvl2pPr>
            <a:lvl3pPr marL="1146175" indent="-457200">
              <a:buFont typeface="+mj-lt"/>
              <a:buAutoNum type="alphaUcPeriod"/>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58669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i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609600" y="1447800"/>
            <a:ext cx="7918450" cy="770467"/>
          </a:xfrm>
        </p:spPr>
        <p:txBody>
          <a:bodyPr/>
          <a:lstStyle>
            <a:lvl2pPr>
              <a:buFont typeface="+mj-lt"/>
              <a:buAutoNum type="alphaLcPeriod"/>
              <a:defRPr/>
            </a:lvl2pPr>
            <a:lvl3pPr>
              <a:buNone/>
              <a:defRPr/>
            </a:lvl3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845825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811638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1447800"/>
            <a:ext cx="3883025" cy="1767663"/>
          </a:xfrm>
        </p:spPr>
        <p:txBody>
          <a:bodyPr/>
          <a:lstStyle>
            <a:lvl1pPr>
              <a:defRPr sz="22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5025" y="1447800"/>
            <a:ext cx="3883025" cy="1767663"/>
          </a:xfrm>
        </p:spPr>
        <p:txBody>
          <a:bodyPr/>
          <a:lstStyle>
            <a:lvl1pPr>
              <a:defRPr sz="22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86092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lide_PlaceholderTitle"/>
          <p:cNvSpPr>
            <a:spLocks noGrp="1" noChangeArrowheads="1"/>
          </p:cNvSpPr>
          <p:nvPr>
            <p:ph type="title"/>
          </p:nvPr>
        </p:nvSpPr>
        <p:spPr bwMode="auto">
          <a:xfrm>
            <a:off x="609600" y="439738"/>
            <a:ext cx="79184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700" tIns="12700" rIns="12700" bIns="12700" numCol="1" anchor="t" anchorCtr="0" compatLnSpc="1">
            <a:prstTxWarp prst="textNoShape">
              <a:avLst/>
            </a:prstTxWarp>
          </a:bodyPr>
          <a:lstStyle/>
          <a:p>
            <a:pPr lvl="0"/>
            <a:r>
              <a:rPr lang="en-US" altLang="de-DE" smtClean="0"/>
              <a:t>Click to edit Master title style</a:t>
            </a:r>
          </a:p>
        </p:txBody>
      </p:sp>
      <p:sp>
        <p:nvSpPr>
          <p:cNvPr id="1027" name="Slide_PlaceholderText"/>
          <p:cNvSpPr>
            <a:spLocks noGrp="1" noChangeArrowheads="1"/>
          </p:cNvSpPr>
          <p:nvPr>
            <p:ph type="body" idx="1"/>
          </p:nvPr>
        </p:nvSpPr>
        <p:spPr bwMode="gray">
          <a:xfrm>
            <a:off x="609600" y="1447800"/>
            <a:ext cx="7918450" cy="175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700" tIns="12700" rIns="12700" bIns="12700" numCol="1" anchor="t" anchorCtr="0" compatLnSpc="1">
            <a:prstTxWarp prst="textNoShape">
              <a:avLst/>
            </a:prstTxWarp>
            <a:spAutoFit/>
          </a:bodyPr>
          <a:lstStyle/>
          <a:p>
            <a:pPr lvl="0"/>
            <a:r>
              <a:rPr lang="en-US" altLang="de-DE" smtClean="0"/>
              <a:t>Click to edit Master text styles</a:t>
            </a:r>
          </a:p>
          <a:p>
            <a:pPr lvl="1"/>
            <a:r>
              <a:rPr lang="en-US" altLang="de-DE" smtClean="0"/>
              <a:t>Second level</a:t>
            </a:r>
          </a:p>
          <a:p>
            <a:pPr lvl="2"/>
            <a:r>
              <a:rPr lang="en-US" altLang="de-DE" smtClean="0"/>
              <a:t>Third level</a:t>
            </a:r>
          </a:p>
          <a:p>
            <a:pPr lvl="3"/>
            <a:r>
              <a:rPr lang="en-US" altLang="de-DE" smtClean="0"/>
              <a:t>Fourth level</a:t>
            </a:r>
          </a:p>
          <a:p>
            <a:pPr lvl="4"/>
            <a:r>
              <a:rPr lang="en-US" altLang="de-DE" smtClean="0"/>
              <a:t>Fifth level</a:t>
            </a:r>
          </a:p>
        </p:txBody>
      </p:sp>
      <p:pic>
        <p:nvPicPr>
          <p:cNvPr id="1028" name="Picture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6370638"/>
            <a:ext cx="9144000"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Slide_Copyright"/>
          <p:cNvSpPr>
            <a:spLocks noChangeArrowheads="1"/>
          </p:cNvSpPr>
          <p:nvPr/>
        </p:nvSpPr>
        <p:spPr bwMode="auto">
          <a:xfrm>
            <a:off x="2517775" y="6654800"/>
            <a:ext cx="41021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de-DE" sz="1200"/>
              <a:t>Copyright © 2014, Oracle and/or its affiliates. All rights reserved.</a:t>
            </a:r>
          </a:p>
        </p:txBody>
      </p:sp>
      <p:sp>
        <p:nvSpPr>
          <p:cNvPr id="1030" name="Slide_Page_Number"/>
          <p:cNvSpPr>
            <a:spLocks noChangeArrowheads="1"/>
          </p:cNvSpPr>
          <p:nvPr/>
        </p:nvSpPr>
        <p:spPr bwMode="auto">
          <a:xfrm>
            <a:off x="457200" y="6654800"/>
            <a:ext cx="965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r>
              <a:rPr lang="en-US" altLang="de-DE" sz="1200"/>
              <a:t>15 - </a:t>
            </a:r>
            <a:fld id="{020B6B1F-2655-483C-8D95-AB776FA2CE8E}" type="slidenum">
              <a:rPr lang="en-US" altLang="de-DE" sz="1200"/>
              <a:pPr algn="just" eaLnBrk="1" hangingPunct="1"/>
              <a:t>‹Nr.›</a:t>
            </a:fld>
            <a:endParaRPr lang="en-US" altLang="de-DE" sz="1200"/>
          </a:p>
        </p:txBody>
      </p:sp>
      <p:grpSp>
        <p:nvGrpSpPr>
          <p:cNvPr id="1031" name="Group 29" hidden="1"/>
          <p:cNvGrpSpPr>
            <a:grpSpLocks/>
          </p:cNvGrpSpPr>
          <p:nvPr userDrawn="1"/>
        </p:nvGrpSpPr>
        <p:grpSpPr bwMode="auto">
          <a:xfrm>
            <a:off x="495300" y="390525"/>
            <a:ext cx="8153400" cy="5857875"/>
            <a:chOff x="296" y="246"/>
            <a:chExt cx="5136" cy="3690"/>
          </a:xfrm>
        </p:grpSpPr>
        <p:grpSp>
          <p:nvGrpSpPr>
            <p:cNvPr id="1032" name="Group 24" hidden="1"/>
            <p:cNvGrpSpPr>
              <a:grpSpLocks/>
            </p:cNvGrpSpPr>
            <p:nvPr/>
          </p:nvGrpSpPr>
          <p:grpSpPr bwMode="auto">
            <a:xfrm>
              <a:off x="374" y="246"/>
              <a:ext cx="4965" cy="3690"/>
              <a:chOff x="374" y="246"/>
              <a:chExt cx="4965" cy="3690"/>
            </a:xfrm>
          </p:grpSpPr>
          <p:sp>
            <p:nvSpPr>
              <p:cNvPr id="1034" name="Rectangle 14" hidden="1"/>
              <p:cNvSpPr>
                <a:spLocks noChangeArrowheads="1"/>
              </p:cNvSpPr>
              <p:nvPr/>
            </p:nvSpPr>
            <p:spPr bwMode="auto">
              <a:xfrm>
                <a:off x="374" y="336"/>
                <a:ext cx="4965" cy="3600"/>
              </a:xfrm>
              <a:prstGeom prst="rect">
                <a:avLst/>
              </a:prstGeom>
              <a:noFill/>
              <a:ln w="6350">
                <a:solidFill>
                  <a:schemeClr val="fo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buClr>
                    <a:srgbClr val="FF0000"/>
                  </a:buClr>
                  <a:buFont typeface="Arial" charset="0"/>
                  <a:buNone/>
                </a:pPr>
                <a:endParaRPr lang="de-DE" altLang="de-DE"/>
              </a:p>
            </p:txBody>
          </p:sp>
          <p:sp>
            <p:nvSpPr>
              <p:cNvPr id="1035" name="Delete_Instruction_Box" hidden="1"/>
              <p:cNvSpPr>
                <a:spLocks noChangeArrowheads="1"/>
              </p:cNvSpPr>
              <p:nvPr/>
            </p:nvSpPr>
            <p:spPr bwMode="gray">
              <a:xfrm>
                <a:off x="4026" y="246"/>
                <a:ext cx="1002" cy="176"/>
              </a:xfrm>
              <a:prstGeom prst="rect">
                <a:avLst/>
              </a:prstGeom>
              <a:solidFill>
                <a:srgbClr val="FFFFFF"/>
              </a:solidFill>
              <a:ln w="9525">
                <a:solidFill>
                  <a:schemeClr val="bg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de-DE" sz="1000">
                    <a:solidFill>
                      <a:schemeClr val="folHlink"/>
                    </a:solidFill>
                  </a:rPr>
                  <a:t>[ Delete from Slide Master ]</a:t>
                </a:r>
              </a:p>
            </p:txBody>
          </p:sp>
        </p:grpSp>
        <p:sp>
          <p:nvSpPr>
            <p:cNvPr id="1033" name="Line 28" hidden="1"/>
            <p:cNvSpPr>
              <a:spLocks noChangeShapeType="1"/>
            </p:cNvSpPr>
            <p:nvPr/>
          </p:nvSpPr>
          <p:spPr bwMode="auto">
            <a:xfrm>
              <a:off x="296" y="816"/>
              <a:ext cx="5136" cy="0"/>
            </a:xfrm>
            <a:prstGeom prst="line">
              <a:avLst/>
            </a:prstGeom>
            <a:noFill/>
            <a:ln w="6350">
              <a:solidFill>
                <a:schemeClr val="folHlink"/>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de-AT"/>
            </a:p>
          </p:txBody>
        </p:sp>
      </p:grpSp>
    </p:spTree>
  </p:cSld>
  <p:clrMap bg1="lt1" tx1="dk1" bg2="lt2" tx2="dk2" accent1="accent1" accent2="accent2" accent3="accent3" accent4="accent4" accent5="accent5" accent6="accent6" hlink="hlink" folHlink="folHlink"/>
  <p:sldLayoutIdLst>
    <p:sldLayoutId id="2147484293" r:id="rId1"/>
    <p:sldLayoutId id="2147484287" r:id="rId2"/>
    <p:sldLayoutId id="2147484288" r:id="rId3"/>
    <p:sldLayoutId id="2147484289" r:id="rId4"/>
    <p:sldLayoutId id="2147484290" r:id="rId5"/>
    <p:sldLayoutId id="2147484291" r:id="rId6"/>
    <p:sldLayoutId id="2147484292" r:id="rId7"/>
  </p:sldLayoutIdLst>
  <p:txStyles>
    <p:titleStyle>
      <a:lvl1pPr algn="ctr" defTabSz="228600" rtl="0" eaLnBrk="0" fontAlgn="base" hangingPunct="0">
        <a:spcBef>
          <a:spcPct val="20000"/>
        </a:spcBef>
        <a:spcAft>
          <a:spcPct val="0"/>
        </a:spcAft>
        <a:buClr>
          <a:srgbClr val="000000"/>
        </a:buClr>
        <a:buFont typeface="Arial" charset="0"/>
        <a:defRPr sz="2600" b="1">
          <a:solidFill>
            <a:schemeClr val="tx1"/>
          </a:solidFill>
          <a:latin typeface="+mj-lt"/>
          <a:ea typeface="+mj-ea"/>
          <a:cs typeface="+mj-cs"/>
        </a:defRPr>
      </a:lvl1pPr>
      <a:lvl2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2pPr>
      <a:lvl3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3pPr>
      <a:lvl4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4pPr>
      <a:lvl5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5pPr>
      <a:lvl6pPr marL="4572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6pPr>
      <a:lvl7pPr marL="9144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7pPr>
      <a:lvl8pPr marL="13716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8pPr>
      <a:lvl9pPr marL="18288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9pPr>
    </p:titleStyle>
    <p:bodyStyle>
      <a:lvl1pPr marL="7938" indent="7938" algn="l" defTabSz="228600" rtl="0" eaLnBrk="0" fontAlgn="base" hangingPunct="0">
        <a:spcBef>
          <a:spcPct val="20000"/>
        </a:spcBef>
        <a:spcAft>
          <a:spcPct val="0"/>
        </a:spcAft>
        <a:buClr>
          <a:srgbClr val="000000"/>
        </a:buClr>
        <a:buFont typeface="Arial" charset="0"/>
        <a:defRPr sz="2200">
          <a:solidFill>
            <a:schemeClr val="tx1"/>
          </a:solidFill>
          <a:latin typeface="Arial" pitchFamily="34" charset="0"/>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0"/>
            <a:ext cx="9144000" cy="6400800"/>
          </a:xfrm>
        </p:spPr>
        <p:txBody>
          <a:bodyPr anchor="ctr"/>
          <a:lstStyle/>
          <a:p>
            <a:pPr eaLnBrk="1" hangingPunct="1"/>
            <a:r>
              <a:rPr lang="en-US" altLang="de-DE" sz="6400" smtClean="0"/>
              <a:t>Concurrency</a:t>
            </a:r>
          </a:p>
        </p:txBody>
      </p:sp>
      <p:sp>
        <p:nvSpPr>
          <p:cNvPr id="3075" name="Rectangle 4" hidden="1"/>
          <p:cNvSpPr>
            <a:spLocks noChangeArrowheads="1"/>
          </p:cNvSpPr>
          <p:nvPr/>
        </p:nvSpPr>
        <p:spPr bwMode="auto">
          <a:xfrm>
            <a:off x="927100" y="4419600"/>
            <a:ext cx="73279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rgbClr val="000000"/>
              </a:buClr>
              <a:buFont typeface="Arial" charset="0"/>
              <a:tabLst>
                <a:tab pos="571500" algn="l"/>
              </a:tabLst>
              <a:defRPr sz="2200">
                <a:solidFill>
                  <a:schemeClr val="tx1"/>
                </a:solidFill>
                <a:latin typeface="Arial" charset="0"/>
              </a:defRPr>
            </a:lvl1pPr>
            <a:lvl2pPr marL="742950" indent="-285750" eaLnBrk="0" hangingPunct="0">
              <a:spcBef>
                <a:spcPct val="20000"/>
              </a:spcBef>
              <a:buClr>
                <a:srgbClr val="FF0000"/>
              </a:buClr>
              <a:buFont typeface="Arial" charset="0"/>
              <a:buChar char="•"/>
              <a:tabLst>
                <a:tab pos="571500" algn="l"/>
              </a:tabLst>
              <a:defRPr sz="2200">
                <a:solidFill>
                  <a:schemeClr val="tx1"/>
                </a:solidFill>
                <a:latin typeface="Arial" charset="0"/>
              </a:defRPr>
            </a:lvl2pPr>
            <a:lvl3pPr marL="1143000" indent="-228600" eaLnBrk="0" hangingPunct="0">
              <a:spcBef>
                <a:spcPct val="20000"/>
              </a:spcBef>
              <a:buClr>
                <a:srgbClr val="FF0000"/>
              </a:buClr>
              <a:buFont typeface="Arial" charset="0"/>
              <a:buChar char="–"/>
              <a:tabLst>
                <a:tab pos="571500" algn="l"/>
              </a:tabLst>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tabLst>
                <a:tab pos="571500" algn="l"/>
              </a:tabLst>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tabLst>
                <a:tab pos="571500" algn="l"/>
              </a:tabLst>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tabLst>
                <a:tab pos="571500" algn="l"/>
              </a:tabLst>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tabLst>
                <a:tab pos="571500" algn="l"/>
              </a:tabLst>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tabLst>
                <a:tab pos="571500" algn="l"/>
              </a:tabLst>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tabLst>
                <a:tab pos="571500" algn="l"/>
              </a:tabLst>
              <a:defRPr sz="1600">
                <a:solidFill>
                  <a:schemeClr val="tx1"/>
                </a:solidFill>
                <a:latin typeface="Arial" charset="0"/>
              </a:defRPr>
            </a:lvl9pPr>
          </a:lstStyle>
          <a:p>
            <a:pPr algn="ctr" eaLnBrk="1" hangingPunct="1">
              <a:buClr>
                <a:srgbClr val="FF3300"/>
              </a:buClr>
              <a:buSzPct val="125000"/>
              <a:buFontTx/>
              <a:buNone/>
            </a:pPr>
            <a:endParaRPr lang="de-DE" altLang="de-DE" b="1"/>
          </a:p>
        </p:txBody>
      </p:sp>
      <p:sp>
        <p:nvSpPr>
          <p:cNvPr id="3076" name="Line 6"/>
          <p:cNvSpPr>
            <a:spLocks noChangeShapeType="1"/>
          </p:cNvSpPr>
          <p:nvPr/>
        </p:nvSpPr>
        <p:spPr bwMode="auto">
          <a:xfrm>
            <a:off x="1828800" y="4495800"/>
            <a:ext cx="990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lIns="12700" tIns="12700" rIns="12700" bIns="12700">
            <a:spAutoFit/>
          </a:bodyPr>
          <a:lstStyle/>
          <a:p>
            <a:endParaRPr lang="de-AT"/>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050"/>
          <p:cNvSpPr>
            <a:spLocks noChangeArrowheads="1"/>
          </p:cNvSpPr>
          <p:nvPr/>
        </p:nvSpPr>
        <p:spPr bwMode="auto">
          <a:xfrm>
            <a:off x="609600" y="2362200"/>
            <a:ext cx="7924800" cy="3886200"/>
          </a:xfrm>
          <a:prstGeom prst="rect">
            <a:avLst/>
          </a:prstGeom>
          <a:solidFill>
            <a:srgbClr val="DDDDDD"/>
          </a:solidFill>
          <a:ln w="28575">
            <a:solidFill>
              <a:schemeClr val="tx1"/>
            </a:solidFill>
            <a:miter lim="800000"/>
            <a:headEnd type="none" w="sm" len="sm"/>
            <a:tailEnd type="none" w="sm" len="sm"/>
          </a:ln>
        </p:spPr>
        <p:txBody>
          <a:bodyPr wrap="none" anchor="ct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endParaRPr lang="de-DE" altLang="de-DE" sz="1800"/>
          </a:p>
        </p:txBody>
      </p:sp>
      <p:sp>
        <p:nvSpPr>
          <p:cNvPr id="2" name="Title 1"/>
          <p:cNvSpPr>
            <a:spLocks noGrp="1"/>
          </p:cNvSpPr>
          <p:nvPr>
            <p:ph type="title"/>
          </p:nvPr>
        </p:nvSpPr>
        <p:spPr/>
        <p:txBody>
          <a:bodyPr/>
          <a:lstStyle/>
          <a:p>
            <a:pPr eaLnBrk="1" hangingPunct="1">
              <a:defRPr/>
            </a:pPr>
            <a:r>
              <a:rPr lang="en-US" dirty="0" smtClean="0">
                <a:latin typeface="+mn-lt"/>
                <a:cs typeface="Courier New" pitchFamily="49" charset="0"/>
              </a:rPr>
              <a:t>Example </a:t>
            </a:r>
            <a:r>
              <a:rPr lang="en-US" dirty="0" err="1" smtClean="0">
                <a:latin typeface="Courier New" pitchFamily="49" charset="0"/>
                <a:cs typeface="Courier New" pitchFamily="49" charset="0"/>
              </a:rPr>
              <a:t>ExecutorService</a:t>
            </a:r>
            <a:endParaRPr lang="en-US" dirty="0">
              <a:latin typeface="Courier New" pitchFamily="49" charset="0"/>
              <a:cs typeface="Courier New" pitchFamily="49" charset="0"/>
            </a:endParaRPr>
          </a:p>
        </p:txBody>
      </p:sp>
      <p:sp>
        <p:nvSpPr>
          <p:cNvPr id="12292" name="Content Placeholder 2"/>
          <p:cNvSpPr>
            <a:spLocks noGrp="1"/>
          </p:cNvSpPr>
          <p:nvPr>
            <p:ph idx="1"/>
          </p:nvPr>
        </p:nvSpPr>
        <p:spPr>
          <a:xfrm>
            <a:off x="609600" y="1447800"/>
            <a:ext cx="7918450" cy="4838700"/>
          </a:xfrm>
        </p:spPr>
        <p:txBody>
          <a:bodyPr/>
          <a:lstStyle/>
          <a:p>
            <a:pPr eaLnBrk="1" hangingPunct="1"/>
            <a:r>
              <a:rPr lang="en-US" altLang="de-DE" smtClean="0">
                <a:latin typeface="Arial" charset="0"/>
              </a:rPr>
              <a:t>This example illustrates using an </a:t>
            </a:r>
            <a:r>
              <a:rPr lang="en-US" altLang="de-DE" smtClean="0">
                <a:latin typeface="Courier New" pitchFamily="49" charset="0"/>
                <a:cs typeface="Courier New" pitchFamily="49" charset="0"/>
              </a:rPr>
              <a:t>ExecutorService</a:t>
            </a:r>
            <a:r>
              <a:rPr lang="en-US" altLang="de-DE" smtClean="0">
                <a:latin typeface="Arial" charset="0"/>
              </a:rPr>
              <a:t> to execute </a:t>
            </a:r>
            <a:r>
              <a:rPr lang="en-US" altLang="de-DE" smtClean="0">
                <a:latin typeface="Courier New" pitchFamily="49" charset="0"/>
                <a:cs typeface="Courier New" pitchFamily="49" charset="0"/>
              </a:rPr>
              <a:t>Runnable</a:t>
            </a:r>
            <a:r>
              <a:rPr lang="en-US" altLang="de-DE" smtClean="0">
                <a:latin typeface="Arial" charset="0"/>
              </a:rPr>
              <a:t> tasks:</a:t>
            </a:r>
          </a:p>
          <a:p>
            <a:pPr eaLnBrk="1" hangingPunct="1"/>
            <a:endParaRPr lang="en-US" altLang="de-DE" sz="1600" smtClean="0">
              <a:latin typeface="Courier New" pitchFamily="49" charset="0"/>
              <a:cs typeface="Courier New" pitchFamily="49" charset="0"/>
            </a:endParaRPr>
          </a:p>
          <a:p>
            <a:pPr eaLnBrk="1" hangingPunct="1"/>
            <a:r>
              <a:rPr lang="en-US" altLang="de-DE" sz="1600" smtClean="0">
                <a:latin typeface="Courier New" pitchFamily="49" charset="0"/>
                <a:cs typeface="Courier New" pitchFamily="49" charset="0"/>
              </a:rPr>
              <a:t>package com.example;</a:t>
            </a:r>
          </a:p>
          <a:p>
            <a:pPr eaLnBrk="1" hangingPunct="1"/>
            <a:endParaRPr lang="en-US" altLang="de-DE" sz="1600" smtClean="0">
              <a:latin typeface="Courier New" pitchFamily="49" charset="0"/>
              <a:cs typeface="Courier New" pitchFamily="49" charset="0"/>
            </a:endParaRPr>
          </a:p>
          <a:p>
            <a:pPr eaLnBrk="1" hangingPunct="1"/>
            <a:r>
              <a:rPr lang="en-US" altLang="de-DE" sz="1600" smtClean="0">
                <a:latin typeface="Courier New" pitchFamily="49" charset="0"/>
                <a:cs typeface="Courier New" pitchFamily="49" charset="0"/>
              </a:rPr>
              <a:t>import java.util.concurrent.ExecutorService;</a:t>
            </a:r>
          </a:p>
          <a:p>
            <a:pPr eaLnBrk="1" hangingPunct="1"/>
            <a:r>
              <a:rPr lang="en-US" altLang="de-DE" sz="1600" smtClean="0">
                <a:latin typeface="Courier New" pitchFamily="49" charset="0"/>
                <a:cs typeface="Courier New" pitchFamily="49" charset="0"/>
              </a:rPr>
              <a:t>import java.util.concurrent.Executors;</a:t>
            </a:r>
          </a:p>
          <a:p>
            <a:pPr eaLnBrk="1" hangingPunct="1"/>
            <a:endParaRPr lang="en-US" altLang="de-DE" sz="1600" smtClean="0">
              <a:latin typeface="Courier New" pitchFamily="49" charset="0"/>
              <a:cs typeface="Courier New" pitchFamily="49" charset="0"/>
            </a:endParaRPr>
          </a:p>
          <a:p>
            <a:pPr eaLnBrk="1" hangingPunct="1"/>
            <a:r>
              <a:rPr lang="en-US" altLang="de-DE" sz="1600" smtClean="0">
                <a:latin typeface="Courier New" pitchFamily="49" charset="0"/>
                <a:cs typeface="Courier New" pitchFamily="49" charset="0"/>
              </a:rPr>
              <a:t>public class ExecutorExample {</a:t>
            </a:r>
          </a:p>
          <a:p>
            <a:pPr eaLnBrk="1" hangingPunct="1"/>
            <a:r>
              <a:rPr lang="en-US" altLang="de-DE" sz="1600" smtClean="0">
                <a:latin typeface="Courier New" pitchFamily="49" charset="0"/>
                <a:cs typeface="Courier New" pitchFamily="49" charset="0"/>
              </a:rPr>
              <a:t>    public static void main(String[] args) {</a:t>
            </a:r>
          </a:p>
          <a:p>
            <a:pPr eaLnBrk="1" hangingPunct="1"/>
            <a:r>
              <a:rPr lang="en-US" altLang="de-DE" sz="1600" smtClean="0">
                <a:latin typeface="Courier New" pitchFamily="49" charset="0"/>
                <a:cs typeface="Courier New" pitchFamily="49" charset="0"/>
              </a:rPr>
              <a:t>        ExecutorService es = Executors.newCachedThreadPool();</a:t>
            </a:r>
          </a:p>
          <a:p>
            <a:pPr eaLnBrk="1" hangingPunct="1"/>
            <a:r>
              <a:rPr lang="en-US" altLang="de-DE" sz="1600" smtClean="0">
                <a:latin typeface="Courier New" pitchFamily="49" charset="0"/>
                <a:cs typeface="Courier New" pitchFamily="49" charset="0"/>
              </a:rPr>
              <a:t>        es.execute(new ExampleRunnable("one"));</a:t>
            </a:r>
          </a:p>
          <a:p>
            <a:pPr eaLnBrk="1" hangingPunct="1"/>
            <a:r>
              <a:rPr lang="en-US" altLang="de-DE" sz="1600" smtClean="0">
                <a:latin typeface="Courier New" pitchFamily="49" charset="0"/>
                <a:cs typeface="Courier New" pitchFamily="49" charset="0"/>
              </a:rPr>
              <a:t>        es.execute(new ExampleRunnable("two"));</a:t>
            </a:r>
          </a:p>
          <a:p>
            <a:pPr eaLnBrk="1" hangingPunct="1"/>
            <a:r>
              <a:rPr lang="en-US" altLang="de-DE" sz="1600" smtClean="0">
                <a:latin typeface="Courier New" pitchFamily="49" charset="0"/>
                <a:cs typeface="Courier New" pitchFamily="49" charset="0"/>
              </a:rPr>
              <a:t>        es.shutdown();</a:t>
            </a:r>
          </a:p>
          <a:p>
            <a:pPr eaLnBrk="1" hangingPunct="1"/>
            <a:r>
              <a:rPr lang="en-US" altLang="de-DE" sz="1600" smtClean="0">
                <a:latin typeface="Courier New" pitchFamily="49" charset="0"/>
                <a:cs typeface="Courier New" pitchFamily="49" charset="0"/>
              </a:rPr>
              <a:t>    }</a:t>
            </a:r>
          </a:p>
          <a:p>
            <a:pPr eaLnBrk="1" hangingPunct="1"/>
            <a:r>
              <a:rPr lang="en-US" altLang="de-DE" sz="1600" smtClean="0">
                <a:latin typeface="Courier New" pitchFamily="49" charset="0"/>
                <a:cs typeface="Courier New" pitchFamily="49" charset="0"/>
              </a:rPr>
              <a:t>}</a:t>
            </a:r>
          </a:p>
        </p:txBody>
      </p:sp>
      <p:sp>
        <p:nvSpPr>
          <p:cNvPr id="12293" name="AutoShape 39"/>
          <p:cNvSpPr>
            <a:spLocks noChangeArrowheads="1"/>
          </p:cNvSpPr>
          <p:nvPr/>
        </p:nvSpPr>
        <p:spPr bwMode="auto">
          <a:xfrm>
            <a:off x="6553200" y="4800600"/>
            <a:ext cx="1981200" cy="738188"/>
          </a:xfrm>
          <a:prstGeom prst="wedgeRectCallout">
            <a:avLst>
              <a:gd name="adj1" fmla="val -61986"/>
              <a:gd name="adj2" fmla="val -31833"/>
            </a:avLst>
          </a:prstGeom>
          <a:solidFill>
            <a:srgbClr val="FFFFCC"/>
          </a:solidFill>
          <a:ln w="9525">
            <a:solidFill>
              <a:srgbClr val="808080"/>
            </a:solidFill>
            <a:miter lim="800000"/>
            <a:headEnd/>
            <a:tailEnd/>
          </a:ln>
        </p:spPr>
        <p:txBody>
          <a:bodyPr lIns="91432" tIns="45716" rIns="91432" bIns="45716" anchor="ctr">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lgn="ctr">
              <a:spcBef>
                <a:spcPct val="0"/>
              </a:spcBef>
              <a:buClrTx/>
              <a:buFontTx/>
              <a:buNone/>
            </a:pPr>
            <a:r>
              <a:rPr lang="en-US" altLang="de-DE" sz="1400"/>
              <a:t>Execute this Runnable task sometime in the future</a:t>
            </a:r>
          </a:p>
        </p:txBody>
      </p:sp>
      <p:sp>
        <p:nvSpPr>
          <p:cNvPr id="12294" name="AutoShape 39"/>
          <p:cNvSpPr>
            <a:spLocks noChangeArrowheads="1"/>
          </p:cNvSpPr>
          <p:nvPr/>
        </p:nvSpPr>
        <p:spPr bwMode="auto">
          <a:xfrm>
            <a:off x="3733800" y="5486400"/>
            <a:ext cx="2057400" cy="307975"/>
          </a:xfrm>
          <a:prstGeom prst="wedgeRectCallout">
            <a:avLst>
              <a:gd name="adj1" fmla="val -69866"/>
              <a:gd name="adj2" fmla="val -33764"/>
            </a:avLst>
          </a:prstGeom>
          <a:solidFill>
            <a:srgbClr val="FFFFCC"/>
          </a:solidFill>
          <a:ln w="9525">
            <a:solidFill>
              <a:srgbClr val="808080"/>
            </a:solidFill>
            <a:miter lim="800000"/>
            <a:headEnd/>
            <a:tailEnd/>
          </a:ln>
        </p:spPr>
        <p:txBody>
          <a:bodyPr lIns="91432" tIns="45716" rIns="91432" bIns="45716" anchor="ctr">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spcBef>
                <a:spcPct val="0"/>
              </a:spcBef>
              <a:buClrTx/>
              <a:buFontTx/>
              <a:buNone/>
            </a:pPr>
            <a:r>
              <a:rPr lang="en-US" altLang="de-DE" sz="1400"/>
              <a:t>Shut down the executor</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050"/>
          <p:cNvSpPr>
            <a:spLocks noChangeArrowheads="1"/>
          </p:cNvSpPr>
          <p:nvPr/>
        </p:nvSpPr>
        <p:spPr bwMode="auto">
          <a:xfrm>
            <a:off x="609600" y="3124200"/>
            <a:ext cx="7924800" cy="2362200"/>
          </a:xfrm>
          <a:prstGeom prst="rect">
            <a:avLst/>
          </a:prstGeom>
          <a:solidFill>
            <a:srgbClr val="DDDDDD"/>
          </a:solidFill>
          <a:ln w="28575">
            <a:solidFill>
              <a:schemeClr val="tx1"/>
            </a:solidFill>
            <a:miter lim="800000"/>
            <a:headEnd type="none" w="sm" len="sm"/>
            <a:tailEnd type="none" w="sm" len="sm"/>
          </a:ln>
        </p:spPr>
        <p:txBody>
          <a:bodyPr wrap="none" anchor="ct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endParaRPr lang="de-DE" altLang="de-DE" sz="1800"/>
          </a:p>
        </p:txBody>
      </p:sp>
      <p:sp>
        <p:nvSpPr>
          <p:cNvPr id="13315" name="Rectangle 30"/>
          <p:cNvSpPr>
            <a:spLocks noGrp="1" noChangeArrowheads="1"/>
          </p:cNvSpPr>
          <p:nvPr>
            <p:ph type="title"/>
          </p:nvPr>
        </p:nvSpPr>
        <p:spPr/>
        <p:txBody>
          <a:bodyPr/>
          <a:lstStyle/>
          <a:p>
            <a:pPr eaLnBrk="1" hangingPunct="1"/>
            <a:r>
              <a:rPr lang="en-US" altLang="de-DE" smtClean="0">
                <a:cs typeface="Arial" charset="0"/>
              </a:rPr>
              <a:t>Shutting Down an </a:t>
            </a:r>
            <a:r>
              <a:rPr lang="en-US" altLang="de-DE" smtClean="0">
                <a:latin typeface="Courier New" pitchFamily="49" charset="0"/>
                <a:cs typeface="Courier New" pitchFamily="49" charset="0"/>
              </a:rPr>
              <a:t>ExecutorService</a:t>
            </a:r>
          </a:p>
        </p:txBody>
      </p:sp>
      <p:sp>
        <p:nvSpPr>
          <p:cNvPr id="13316" name="Rectangle 31"/>
          <p:cNvSpPr>
            <a:spLocks noGrp="1" noChangeArrowheads="1"/>
          </p:cNvSpPr>
          <p:nvPr>
            <p:ph idx="1"/>
          </p:nvPr>
        </p:nvSpPr>
        <p:spPr/>
        <p:txBody>
          <a:bodyPr/>
          <a:lstStyle/>
          <a:p>
            <a:pPr eaLnBrk="1" hangingPunct="1"/>
            <a:r>
              <a:rPr lang="en-US" altLang="de-DE" smtClean="0">
                <a:latin typeface="Arial" charset="0"/>
              </a:rPr>
              <a:t>Shutting down an </a:t>
            </a:r>
            <a:r>
              <a:rPr lang="en-US" altLang="de-DE" smtClean="0">
                <a:latin typeface="Courier New" pitchFamily="49" charset="0"/>
                <a:cs typeface="Courier New" pitchFamily="49" charset="0"/>
              </a:rPr>
              <a:t>ExecutorService</a:t>
            </a:r>
            <a:r>
              <a:rPr lang="en-US" altLang="de-DE" smtClean="0">
                <a:latin typeface="Arial" charset="0"/>
              </a:rPr>
              <a:t> is important because its threads are nondaemon threads and will keep your JVM from shutting down.</a:t>
            </a:r>
            <a:endParaRPr lang="en-US" altLang="de-DE" sz="1800" smtClean="0">
              <a:latin typeface="Courier New" pitchFamily="49" charset="0"/>
              <a:cs typeface="Courier New" pitchFamily="49" charset="0"/>
            </a:endParaRPr>
          </a:p>
          <a:p>
            <a:pPr eaLnBrk="1" hangingPunct="1"/>
            <a:endParaRPr lang="en-US" altLang="de-DE" sz="1800" smtClean="0">
              <a:latin typeface="Courier New" pitchFamily="49" charset="0"/>
              <a:cs typeface="Courier New" pitchFamily="49" charset="0"/>
            </a:endParaRPr>
          </a:p>
          <a:p>
            <a:pPr eaLnBrk="1" hangingPunct="1"/>
            <a:endParaRPr lang="en-US" altLang="de-DE" sz="1800" smtClean="0">
              <a:latin typeface="Courier New" pitchFamily="49" charset="0"/>
              <a:cs typeface="Courier New" pitchFamily="49" charset="0"/>
            </a:endParaRPr>
          </a:p>
          <a:p>
            <a:pPr eaLnBrk="1" hangingPunct="1"/>
            <a:r>
              <a:rPr lang="en-US" altLang="de-DE" sz="1800" smtClean="0">
                <a:latin typeface="Courier New" pitchFamily="49" charset="0"/>
                <a:cs typeface="Courier New" pitchFamily="49" charset="0"/>
              </a:rPr>
              <a:t>es.shutdown();</a:t>
            </a:r>
          </a:p>
          <a:p>
            <a:pPr eaLnBrk="1" hangingPunct="1"/>
            <a:endParaRPr lang="en-US" altLang="de-DE" sz="1800" smtClean="0">
              <a:latin typeface="Courier New" pitchFamily="49" charset="0"/>
              <a:cs typeface="Courier New" pitchFamily="49" charset="0"/>
            </a:endParaRPr>
          </a:p>
          <a:p>
            <a:pPr eaLnBrk="1" hangingPunct="1"/>
            <a:r>
              <a:rPr lang="en-US" altLang="de-DE" sz="1800" smtClean="0">
                <a:latin typeface="Courier New" pitchFamily="49" charset="0"/>
                <a:cs typeface="Courier New" pitchFamily="49" charset="0"/>
              </a:rPr>
              <a:t>try {</a:t>
            </a:r>
          </a:p>
          <a:p>
            <a:pPr eaLnBrk="1" hangingPunct="1"/>
            <a:r>
              <a:rPr lang="en-US" altLang="de-DE" sz="1800" smtClean="0">
                <a:latin typeface="Courier New" pitchFamily="49" charset="0"/>
                <a:cs typeface="Courier New" pitchFamily="49" charset="0"/>
              </a:rPr>
              <a:t>    es.awaitTermination(5, TimeUnit.SECONDS);</a:t>
            </a:r>
          </a:p>
          <a:p>
            <a:pPr eaLnBrk="1" hangingPunct="1"/>
            <a:r>
              <a:rPr lang="en-US" altLang="de-DE" sz="1800" smtClean="0">
                <a:latin typeface="Courier New" pitchFamily="49" charset="0"/>
                <a:cs typeface="Courier New" pitchFamily="49" charset="0"/>
              </a:rPr>
              <a:t>} catch (InterruptedException ex) {</a:t>
            </a:r>
          </a:p>
          <a:p>
            <a:pPr eaLnBrk="1" hangingPunct="1"/>
            <a:r>
              <a:rPr lang="en-US" altLang="de-DE" sz="1800" smtClean="0">
                <a:latin typeface="Courier New" pitchFamily="49" charset="0"/>
                <a:cs typeface="Courier New" pitchFamily="49" charset="0"/>
              </a:rPr>
              <a:t>    System.out.println("Stopped waiting early");</a:t>
            </a:r>
          </a:p>
          <a:p>
            <a:pPr eaLnBrk="1" hangingPunct="1"/>
            <a:r>
              <a:rPr lang="en-US" altLang="de-DE" sz="1800" smtClean="0">
                <a:latin typeface="Courier New" pitchFamily="49" charset="0"/>
                <a:cs typeface="Courier New" pitchFamily="49" charset="0"/>
              </a:rPr>
              <a:t>}</a:t>
            </a:r>
          </a:p>
        </p:txBody>
      </p:sp>
      <p:sp>
        <p:nvSpPr>
          <p:cNvPr id="13317" name="AutoShape 39"/>
          <p:cNvSpPr>
            <a:spLocks noChangeArrowheads="1"/>
          </p:cNvSpPr>
          <p:nvPr/>
        </p:nvSpPr>
        <p:spPr bwMode="auto">
          <a:xfrm>
            <a:off x="3581400" y="3581400"/>
            <a:ext cx="2895600" cy="523875"/>
          </a:xfrm>
          <a:prstGeom prst="wedgeRectCallout">
            <a:avLst>
              <a:gd name="adj1" fmla="val -65745"/>
              <a:gd name="adj2" fmla="val 60690"/>
            </a:avLst>
          </a:prstGeom>
          <a:solidFill>
            <a:srgbClr val="FFFFCC"/>
          </a:solidFill>
          <a:ln w="9525">
            <a:solidFill>
              <a:srgbClr val="808080"/>
            </a:solidFill>
            <a:miter lim="800000"/>
            <a:headEnd/>
            <a:tailEnd/>
          </a:ln>
        </p:spPr>
        <p:txBody>
          <a:bodyPr lIns="91432" tIns="45716" rIns="91432" bIns="45716" anchor="ctr">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lgn="ctr">
              <a:spcBef>
                <a:spcPct val="0"/>
              </a:spcBef>
              <a:buClrTx/>
              <a:buFontTx/>
              <a:buNone/>
            </a:pPr>
            <a:r>
              <a:rPr lang="en-US" altLang="de-DE" sz="1400"/>
              <a:t>If you want to wait for the </a:t>
            </a:r>
            <a:r>
              <a:rPr lang="en-US" altLang="de-DE" sz="1400">
                <a:latin typeface="Courier New" pitchFamily="49" charset="0"/>
                <a:cs typeface="Courier New" pitchFamily="49" charset="0"/>
              </a:rPr>
              <a:t>Callable</a:t>
            </a:r>
            <a:r>
              <a:rPr lang="en-US" altLang="de-DE" sz="1400"/>
              <a:t>s to finish</a:t>
            </a:r>
          </a:p>
        </p:txBody>
      </p:sp>
      <p:sp>
        <p:nvSpPr>
          <p:cNvPr id="13318" name="AutoShape 39"/>
          <p:cNvSpPr>
            <a:spLocks noChangeArrowheads="1"/>
          </p:cNvSpPr>
          <p:nvPr/>
        </p:nvSpPr>
        <p:spPr bwMode="auto">
          <a:xfrm>
            <a:off x="3124200" y="2743200"/>
            <a:ext cx="2057400" cy="533400"/>
          </a:xfrm>
          <a:prstGeom prst="wedgeRectCallout">
            <a:avLst>
              <a:gd name="adj1" fmla="val -72935"/>
              <a:gd name="adj2" fmla="val 50778"/>
            </a:avLst>
          </a:prstGeom>
          <a:solidFill>
            <a:srgbClr val="FFFFCC"/>
          </a:solidFill>
          <a:ln w="9525">
            <a:solidFill>
              <a:srgbClr val="808080"/>
            </a:solidFill>
            <a:miter lim="800000"/>
            <a:headEnd/>
            <a:tailEnd/>
          </a:ln>
        </p:spPr>
        <p:txBody>
          <a:bodyPr lIns="91432" tIns="45716" rIns="91432" bIns="45716" anchor="ctr">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lgn="ctr">
              <a:spcBef>
                <a:spcPct val="0"/>
              </a:spcBef>
              <a:buClrTx/>
              <a:buFontTx/>
              <a:buNone/>
            </a:pPr>
            <a:r>
              <a:rPr lang="en-US" altLang="de-DE" sz="1400"/>
              <a:t>Stop accepting new </a:t>
            </a:r>
            <a:r>
              <a:rPr lang="en-US" altLang="de-DE" sz="1400">
                <a:latin typeface="Courier New" pitchFamily="49" charset="0"/>
                <a:cs typeface="Courier New" pitchFamily="49" charset="0"/>
              </a:rPr>
              <a:t>Callable</a:t>
            </a:r>
            <a:r>
              <a:rPr lang="en-US" altLang="de-DE" sz="1400"/>
              <a:t>s.</a:t>
            </a:r>
          </a:p>
        </p:txBody>
      </p:sp>
    </p:spTree>
    <p:custDataLst>
      <p:tags r:id="rId1"/>
    </p:custData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050"/>
          <p:cNvSpPr>
            <a:spLocks noChangeArrowheads="1"/>
          </p:cNvSpPr>
          <p:nvPr/>
        </p:nvSpPr>
        <p:spPr bwMode="auto">
          <a:xfrm>
            <a:off x="609600" y="3657600"/>
            <a:ext cx="7924800" cy="1371600"/>
          </a:xfrm>
          <a:prstGeom prst="rect">
            <a:avLst/>
          </a:prstGeom>
          <a:solidFill>
            <a:srgbClr val="DDDDDD"/>
          </a:solidFill>
          <a:ln w="28575">
            <a:solidFill>
              <a:schemeClr val="tx1"/>
            </a:solidFill>
            <a:miter lim="800000"/>
            <a:headEnd type="none" w="sm" len="sm"/>
            <a:tailEnd type="none" w="sm" len="sm"/>
          </a:ln>
        </p:spPr>
        <p:txBody>
          <a:bodyPr wrap="none" anchor="ct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endParaRPr lang="de-DE" altLang="de-DE" sz="1800"/>
          </a:p>
        </p:txBody>
      </p:sp>
      <p:sp>
        <p:nvSpPr>
          <p:cNvPr id="14339" name="Rectangle 30"/>
          <p:cNvSpPr>
            <a:spLocks noGrp="1" noChangeArrowheads="1"/>
          </p:cNvSpPr>
          <p:nvPr>
            <p:ph type="title"/>
          </p:nvPr>
        </p:nvSpPr>
        <p:spPr/>
        <p:txBody>
          <a:bodyPr/>
          <a:lstStyle/>
          <a:p>
            <a:pPr eaLnBrk="1" hangingPunct="1"/>
            <a:r>
              <a:rPr lang="en-US" altLang="de-DE" smtClean="0">
                <a:latin typeface="Courier New" pitchFamily="49" charset="0"/>
                <a:cs typeface="Courier New" pitchFamily="49" charset="0"/>
              </a:rPr>
              <a:t>java.util.concurrent.Callable</a:t>
            </a:r>
          </a:p>
        </p:txBody>
      </p:sp>
      <p:sp>
        <p:nvSpPr>
          <p:cNvPr id="14340" name="Rectangle 31"/>
          <p:cNvSpPr>
            <a:spLocks noGrp="1" noChangeArrowheads="1"/>
          </p:cNvSpPr>
          <p:nvPr>
            <p:ph idx="1"/>
          </p:nvPr>
        </p:nvSpPr>
        <p:spPr>
          <a:xfrm>
            <a:off x="609600" y="1447800"/>
            <a:ext cx="7918450" cy="3576638"/>
          </a:xfrm>
        </p:spPr>
        <p:txBody>
          <a:bodyPr/>
          <a:lstStyle/>
          <a:p>
            <a:pPr eaLnBrk="1" hangingPunct="1"/>
            <a:r>
              <a:rPr lang="en-US" altLang="de-DE" smtClean="0">
                <a:latin typeface="Arial" charset="0"/>
              </a:rPr>
              <a:t>The </a:t>
            </a:r>
            <a:r>
              <a:rPr lang="en-US" altLang="de-DE" smtClean="0">
                <a:latin typeface="Courier New" pitchFamily="49" charset="0"/>
                <a:cs typeface="Courier New" pitchFamily="49" charset="0"/>
              </a:rPr>
              <a:t>Callable</a:t>
            </a:r>
            <a:r>
              <a:rPr lang="en-US" altLang="de-DE" smtClean="0">
                <a:latin typeface="Arial" charset="0"/>
              </a:rPr>
              <a:t> interface:</a:t>
            </a:r>
          </a:p>
          <a:p>
            <a:pPr lvl="1" eaLnBrk="1" hangingPunct="1"/>
            <a:r>
              <a:rPr lang="en-US" altLang="de-DE" smtClean="0"/>
              <a:t>Defines a task submitted to an </a:t>
            </a:r>
            <a:r>
              <a:rPr lang="en-US" altLang="de-DE" smtClean="0">
                <a:latin typeface="Courier New" pitchFamily="49" charset="0"/>
                <a:cs typeface="Courier New" pitchFamily="49" charset="0"/>
              </a:rPr>
              <a:t>ExecutorService</a:t>
            </a:r>
            <a:endParaRPr lang="en-US" altLang="de-DE" smtClean="0"/>
          </a:p>
          <a:p>
            <a:pPr lvl="1" eaLnBrk="1" hangingPunct="1"/>
            <a:r>
              <a:rPr lang="en-US" altLang="de-DE" smtClean="0"/>
              <a:t>Is similar in nature to </a:t>
            </a:r>
            <a:r>
              <a:rPr lang="en-US" altLang="de-DE" smtClean="0">
                <a:latin typeface="Courier New" pitchFamily="49" charset="0"/>
                <a:cs typeface="Courier New" pitchFamily="49" charset="0"/>
              </a:rPr>
              <a:t>Runnable</a:t>
            </a:r>
            <a:r>
              <a:rPr lang="en-US" altLang="de-DE" smtClean="0"/>
              <a:t>, but can:</a:t>
            </a:r>
          </a:p>
          <a:p>
            <a:pPr lvl="2" eaLnBrk="1" hangingPunct="1"/>
            <a:r>
              <a:rPr lang="en-US" altLang="de-DE" smtClean="0"/>
              <a:t>Return a result using generics</a:t>
            </a:r>
          </a:p>
          <a:p>
            <a:pPr lvl="2" eaLnBrk="1" hangingPunct="1"/>
            <a:r>
              <a:rPr lang="en-US" altLang="de-DE" smtClean="0"/>
              <a:t>Throw a checked exception</a:t>
            </a:r>
          </a:p>
          <a:p>
            <a:pPr eaLnBrk="1" hangingPunct="1"/>
            <a:endParaRPr lang="en-US" altLang="de-DE" sz="1800" smtClean="0">
              <a:latin typeface="Courier New" pitchFamily="49" charset="0"/>
              <a:cs typeface="Courier New" pitchFamily="49" charset="0"/>
            </a:endParaRPr>
          </a:p>
          <a:p>
            <a:pPr eaLnBrk="1" hangingPunct="1"/>
            <a:r>
              <a:rPr lang="en-US" altLang="de-DE" sz="1800" smtClean="0">
                <a:latin typeface="Courier New" pitchFamily="49" charset="0"/>
                <a:cs typeface="Courier New" pitchFamily="49" charset="0"/>
              </a:rPr>
              <a:t>package java.util.concurrent;</a:t>
            </a:r>
          </a:p>
          <a:p>
            <a:pPr eaLnBrk="1" hangingPunct="1"/>
            <a:r>
              <a:rPr lang="en-US" altLang="de-DE" sz="1800" smtClean="0">
                <a:latin typeface="Courier New" pitchFamily="49" charset="0"/>
                <a:cs typeface="Courier New" pitchFamily="49" charset="0"/>
              </a:rPr>
              <a:t>public interface Callable&lt;V&gt; { </a:t>
            </a:r>
          </a:p>
          <a:p>
            <a:pPr eaLnBrk="1" hangingPunct="1"/>
            <a:r>
              <a:rPr lang="en-US" altLang="de-DE" sz="1800" smtClean="0">
                <a:latin typeface="Courier New" pitchFamily="49" charset="0"/>
                <a:cs typeface="Courier New" pitchFamily="49" charset="0"/>
              </a:rPr>
              <a:t>    V call() throws Exception;</a:t>
            </a:r>
          </a:p>
          <a:p>
            <a:pPr eaLnBrk="1" hangingPunct="1"/>
            <a:r>
              <a:rPr lang="en-US" altLang="de-DE" sz="1800" smtClean="0">
                <a:latin typeface="Courier New" pitchFamily="49" charset="0"/>
                <a:cs typeface="Courier New" pitchFamily="49" charset="0"/>
              </a:rPr>
              <a:t>}</a:t>
            </a:r>
          </a:p>
        </p:txBody>
      </p:sp>
    </p:spTree>
    <p:custDataLst>
      <p:tags r:id="rId1"/>
    </p:custData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Example </a:t>
            </a:r>
            <a:r>
              <a:rPr lang="en-US" dirty="0" smtClean="0">
                <a:latin typeface="Courier New" pitchFamily="49" charset="0"/>
                <a:cs typeface="Courier New" pitchFamily="49" charset="0"/>
              </a:rPr>
              <a:t>Callable</a:t>
            </a:r>
            <a:r>
              <a:rPr lang="en-US" dirty="0" smtClean="0">
                <a:latin typeface="+mn-lt"/>
                <a:cs typeface="Courier New" pitchFamily="49" charset="0"/>
              </a:rPr>
              <a:t> Task</a:t>
            </a:r>
            <a:endParaRPr lang="en-US" dirty="0">
              <a:latin typeface="+mn-lt"/>
              <a:cs typeface="Courier New" pitchFamily="49" charset="0"/>
            </a:endParaRPr>
          </a:p>
        </p:txBody>
      </p:sp>
      <p:sp>
        <p:nvSpPr>
          <p:cNvPr id="15363" name="Content Placeholder 2"/>
          <p:cNvSpPr>
            <a:spLocks noGrp="1"/>
          </p:cNvSpPr>
          <p:nvPr>
            <p:ph idx="1"/>
          </p:nvPr>
        </p:nvSpPr>
        <p:spPr/>
        <p:txBody>
          <a:bodyPr/>
          <a:lstStyle/>
          <a:p>
            <a:pPr eaLnBrk="1" hangingPunct="1"/>
            <a:endParaRPr lang="de-DE" altLang="de-DE" smtClean="0">
              <a:latin typeface="Arial" charset="0"/>
            </a:endParaRPr>
          </a:p>
        </p:txBody>
      </p:sp>
      <p:sp>
        <p:nvSpPr>
          <p:cNvPr id="15364" name="Rectangle 4"/>
          <p:cNvSpPr>
            <a:spLocks noChangeArrowheads="1"/>
          </p:cNvSpPr>
          <p:nvPr/>
        </p:nvSpPr>
        <p:spPr bwMode="gray">
          <a:xfrm>
            <a:off x="609600" y="1295400"/>
            <a:ext cx="7886700" cy="4953000"/>
          </a:xfrm>
          <a:prstGeom prst="rect">
            <a:avLst/>
          </a:prstGeom>
          <a:solidFill>
            <a:srgbClr val="CCCCCC"/>
          </a:solidFill>
          <a:ln w="28575">
            <a:solidFill>
              <a:srgbClr val="000000"/>
            </a:solidFill>
            <a:miter lim="800000"/>
            <a:headEnd/>
            <a:tailEnd/>
          </a:ln>
        </p:spPr>
        <p:txBody>
          <a:bodyPr lIns="92075" tIns="9144" rIns="92075" bIns="9144"/>
          <a:lstStyle>
            <a:lvl1pPr marL="457200" indent="-457200" defTabSz="400050" eaLnBrk="0" hangingPunct="0">
              <a:spcBef>
                <a:spcPct val="20000"/>
              </a:spcBef>
              <a:buClr>
                <a:srgbClr val="000000"/>
              </a:buClr>
              <a:buFont typeface="Arial" charset="0"/>
              <a:tabLst>
                <a:tab pos="400050" algn="r"/>
                <a:tab pos="673100" algn="l"/>
              </a:tabLst>
              <a:defRPr sz="2200">
                <a:solidFill>
                  <a:schemeClr val="tx1"/>
                </a:solidFill>
                <a:latin typeface="Arial" charset="0"/>
              </a:defRPr>
            </a:lvl1pPr>
            <a:lvl2pPr marL="742950" indent="-285750" defTabSz="400050" eaLnBrk="0" hangingPunct="0">
              <a:spcBef>
                <a:spcPct val="20000"/>
              </a:spcBef>
              <a:buClr>
                <a:srgbClr val="FF0000"/>
              </a:buClr>
              <a:buFont typeface="Arial" charset="0"/>
              <a:buChar char="•"/>
              <a:tabLst>
                <a:tab pos="400050" algn="r"/>
                <a:tab pos="673100" algn="l"/>
              </a:tabLst>
              <a:defRPr sz="2200">
                <a:solidFill>
                  <a:schemeClr val="tx1"/>
                </a:solidFill>
                <a:latin typeface="Arial" charset="0"/>
              </a:defRPr>
            </a:lvl2pPr>
            <a:lvl3pPr marL="1143000" indent="-228600" defTabSz="400050" eaLnBrk="0" hangingPunct="0">
              <a:spcBef>
                <a:spcPct val="20000"/>
              </a:spcBef>
              <a:buClr>
                <a:srgbClr val="FF0000"/>
              </a:buClr>
              <a:buFont typeface="Arial" charset="0"/>
              <a:buChar char="–"/>
              <a:tabLst>
                <a:tab pos="400050" algn="r"/>
                <a:tab pos="673100" algn="l"/>
              </a:tabLst>
              <a:defRPr sz="2000">
                <a:solidFill>
                  <a:schemeClr val="tx1"/>
                </a:solidFill>
                <a:latin typeface="Arial" charset="0"/>
              </a:defRPr>
            </a:lvl3pPr>
            <a:lvl4pPr marL="1600200" indent="-228600" defTabSz="400050" eaLnBrk="0" hangingPunct="0">
              <a:spcBef>
                <a:spcPct val="20000"/>
              </a:spcBef>
              <a:buClr>
                <a:schemeClr val="accent2"/>
              </a:buClr>
              <a:buSzPct val="45000"/>
              <a:buFont typeface="Arial" charset="0"/>
              <a:buChar char="—"/>
              <a:tabLst>
                <a:tab pos="400050" algn="r"/>
                <a:tab pos="673100" algn="l"/>
              </a:tabLst>
              <a:defRPr>
                <a:solidFill>
                  <a:schemeClr val="tx1"/>
                </a:solidFill>
                <a:latin typeface="Arial" charset="0"/>
              </a:defRPr>
            </a:lvl4pPr>
            <a:lvl5pPr marL="2057400" indent="-228600" defTabSz="400050" eaLnBrk="0" hangingPunct="0">
              <a:spcBef>
                <a:spcPct val="20000"/>
              </a:spcBef>
              <a:buClr>
                <a:schemeClr val="accent2"/>
              </a:buClr>
              <a:buSzPct val="55000"/>
              <a:buFont typeface="Arial" charset="0"/>
              <a:buChar char="—"/>
              <a:tabLst>
                <a:tab pos="400050" algn="r"/>
                <a:tab pos="673100" algn="l"/>
              </a:tabLst>
              <a:defRPr sz="1600">
                <a:solidFill>
                  <a:schemeClr val="tx1"/>
                </a:solidFill>
                <a:latin typeface="Arial" charset="0"/>
              </a:defRPr>
            </a:lvl5pPr>
            <a:lvl6pPr marL="2514600" indent="-228600" defTabSz="400050" eaLnBrk="0" fontAlgn="base" hangingPunct="0">
              <a:spcBef>
                <a:spcPct val="20000"/>
              </a:spcBef>
              <a:spcAft>
                <a:spcPct val="0"/>
              </a:spcAft>
              <a:buClr>
                <a:schemeClr val="accent2"/>
              </a:buClr>
              <a:buSzPct val="55000"/>
              <a:buFont typeface="Arial" charset="0"/>
              <a:buChar char="—"/>
              <a:tabLst>
                <a:tab pos="400050" algn="r"/>
                <a:tab pos="673100" algn="l"/>
              </a:tabLst>
              <a:defRPr sz="1600">
                <a:solidFill>
                  <a:schemeClr val="tx1"/>
                </a:solidFill>
                <a:latin typeface="Arial" charset="0"/>
              </a:defRPr>
            </a:lvl6pPr>
            <a:lvl7pPr marL="2971800" indent="-228600" defTabSz="400050" eaLnBrk="0" fontAlgn="base" hangingPunct="0">
              <a:spcBef>
                <a:spcPct val="20000"/>
              </a:spcBef>
              <a:spcAft>
                <a:spcPct val="0"/>
              </a:spcAft>
              <a:buClr>
                <a:schemeClr val="accent2"/>
              </a:buClr>
              <a:buSzPct val="55000"/>
              <a:buFont typeface="Arial" charset="0"/>
              <a:buChar char="—"/>
              <a:tabLst>
                <a:tab pos="400050" algn="r"/>
                <a:tab pos="673100" algn="l"/>
              </a:tabLst>
              <a:defRPr sz="1600">
                <a:solidFill>
                  <a:schemeClr val="tx1"/>
                </a:solidFill>
                <a:latin typeface="Arial" charset="0"/>
              </a:defRPr>
            </a:lvl7pPr>
            <a:lvl8pPr marL="3429000" indent="-228600" defTabSz="400050" eaLnBrk="0" fontAlgn="base" hangingPunct="0">
              <a:spcBef>
                <a:spcPct val="20000"/>
              </a:spcBef>
              <a:spcAft>
                <a:spcPct val="0"/>
              </a:spcAft>
              <a:buClr>
                <a:schemeClr val="accent2"/>
              </a:buClr>
              <a:buSzPct val="55000"/>
              <a:buFont typeface="Arial" charset="0"/>
              <a:buChar char="—"/>
              <a:tabLst>
                <a:tab pos="400050" algn="r"/>
                <a:tab pos="673100" algn="l"/>
              </a:tabLst>
              <a:defRPr sz="1600">
                <a:solidFill>
                  <a:schemeClr val="tx1"/>
                </a:solidFill>
                <a:latin typeface="Arial" charset="0"/>
              </a:defRPr>
            </a:lvl8pPr>
            <a:lvl9pPr marL="3886200" indent="-228600" defTabSz="400050" eaLnBrk="0" fontAlgn="base" hangingPunct="0">
              <a:spcBef>
                <a:spcPct val="20000"/>
              </a:spcBef>
              <a:spcAft>
                <a:spcPct val="0"/>
              </a:spcAft>
              <a:buClr>
                <a:schemeClr val="accent2"/>
              </a:buClr>
              <a:buSzPct val="55000"/>
              <a:buFont typeface="Arial" charset="0"/>
              <a:buChar char="—"/>
              <a:tabLst>
                <a:tab pos="400050" algn="r"/>
                <a:tab pos="673100" algn="l"/>
              </a:tabLst>
              <a:defRPr sz="1600">
                <a:solidFill>
                  <a:schemeClr val="tx1"/>
                </a:solidFill>
                <a:latin typeface="Arial" charset="0"/>
              </a:defRPr>
            </a:lvl9pPr>
          </a:lstStyle>
          <a:p>
            <a:pPr>
              <a:spcBef>
                <a:spcPct val="0"/>
              </a:spcBef>
              <a:buClrTx/>
              <a:buFontTx/>
              <a:buNone/>
            </a:pPr>
            <a:r>
              <a:rPr lang="en-US" altLang="de-DE" sz="1600" b="1">
                <a:latin typeface="Courier New" pitchFamily="49" charset="0"/>
              </a:rPr>
              <a:t>public class ExampleCallable implements Callable {</a:t>
            </a:r>
          </a:p>
          <a:p>
            <a:pPr>
              <a:spcBef>
                <a:spcPct val="0"/>
              </a:spcBef>
              <a:buClrTx/>
              <a:buFontTx/>
              <a:buNone/>
            </a:pPr>
            <a:endParaRPr lang="en-US" altLang="de-DE" sz="1600" b="1">
              <a:latin typeface="Courier New" pitchFamily="49" charset="0"/>
            </a:endParaRPr>
          </a:p>
          <a:p>
            <a:pPr>
              <a:spcBef>
                <a:spcPct val="0"/>
              </a:spcBef>
              <a:buClrTx/>
              <a:buFontTx/>
              <a:buNone/>
            </a:pPr>
            <a:r>
              <a:rPr lang="en-US" altLang="de-DE" sz="1600" b="1">
                <a:latin typeface="Courier New" pitchFamily="49" charset="0"/>
              </a:rPr>
              <a:t>  private final String name;</a:t>
            </a:r>
          </a:p>
          <a:p>
            <a:pPr>
              <a:spcBef>
                <a:spcPct val="0"/>
              </a:spcBef>
              <a:buClrTx/>
              <a:buFontTx/>
              <a:buNone/>
            </a:pPr>
            <a:r>
              <a:rPr lang="en-US" altLang="de-DE" sz="1600" b="1">
                <a:latin typeface="Courier New" pitchFamily="49" charset="0"/>
              </a:rPr>
              <a:t>  private final int len;</a:t>
            </a:r>
          </a:p>
          <a:p>
            <a:pPr>
              <a:spcBef>
                <a:spcPct val="0"/>
              </a:spcBef>
              <a:buClrTx/>
              <a:buFontTx/>
              <a:buNone/>
            </a:pPr>
            <a:r>
              <a:rPr lang="en-US" altLang="de-DE" sz="1600" b="1">
                <a:latin typeface="Courier New" pitchFamily="49" charset="0"/>
              </a:rPr>
              <a:t>  private int sum = 0;</a:t>
            </a:r>
          </a:p>
          <a:p>
            <a:pPr>
              <a:spcBef>
                <a:spcPct val="0"/>
              </a:spcBef>
              <a:buClrTx/>
              <a:buFontTx/>
              <a:buNone/>
            </a:pPr>
            <a:endParaRPr lang="en-US" altLang="de-DE" sz="1600" b="1">
              <a:latin typeface="Courier New" pitchFamily="49" charset="0"/>
            </a:endParaRPr>
          </a:p>
          <a:p>
            <a:pPr>
              <a:spcBef>
                <a:spcPct val="0"/>
              </a:spcBef>
              <a:buClrTx/>
              <a:buFontTx/>
              <a:buNone/>
            </a:pPr>
            <a:r>
              <a:rPr lang="en-US" altLang="de-DE" sz="1600" b="1">
                <a:latin typeface="Courier New" pitchFamily="49" charset="0"/>
              </a:rPr>
              <a:t>  public ExampleCallable(String name, int len) {</a:t>
            </a:r>
          </a:p>
          <a:p>
            <a:pPr>
              <a:spcBef>
                <a:spcPct val="0"/>
              </a:spcBef>
              <a:buClrTx/>
              <a:buFontTx/>
              <a:buNone/>
            </a:pPr>
            <a:r>
              <a:rPr lang="en-US" altLang="de-DE" sz="1600" b="1">
                <a:latin typeface="Courier New" pitchFamily="49" charset="0"/>
              </a:rPr>
              <a:t>    this.name = name;</a:t>
            </a:r>
          </a:p>
          <a:p>
            <a:pPr>
              <a:spcBef>
                <a:spcPct val="0"/>
              </a:spcBef>
              <a:buClrTx/>
              <a:buFontTx/>
              <a:buNone/>
            </a:pPr>
            <a:r>
              <a:rPr lang="en-US" altLang="de-DE" sz="1600" b="1">
                <a:latin typeface="Courier New" pitchFamily="49" charset="0"/>
              </a:rPr>
              <a:t>    this.len = len;</a:t>
            </a:r>
          </a:p>
          <a:p>
            <a:pPr>
              <a:spcBef>
                <a:spcPct val="0"/>
              </a:spcBef>
              <a:buClrTx/>
              <a:buFontTx/>
              <a:buNone/>
            </a:pPr>
            <a:r>
              <a:rPr lang="en-US" altLang="de-DE" sz="1600" b="1">
                <a:latin typeface="Courier New" pitchFamily="49" charset="0"/>
              </a:rPr>
              <a:t>  }</a:t>
            </a:r>
          </a:p>
          <a:p>
            <a:pPr>
              <a:spcBef>
                <a:spcPct val="0"/>
              </a:spcBef>
              <a:buClrTx/>
              <a:buFontTx/>
              <a:buNone/>
            </a:pPr>
            <a:endParaRPr lang="en-US" altLang="de-DE" sz="1600" b="1">
              <a:latin typeface="Courier New" pitchFamily="49" charset="0"/>
            </a:endParaRPr>
          </a:p>
          <a:p>
            <a:pPr>
              <a:spcBef>
                <a:spcPct val="0"/>
              </a:spcBef>
              <a:buClrTx/>
              <a:buFontTx/>
              <a:buNone/>
            </a:pPr>
            <a:r>
              <a:rPr lang="en-US" altLang="de-DE" sz="1600" b="1">
                <a:latin typeface="Courier New" pitchFamily="49" charset="0"/>
              </a:rPr>
              <a:t>  @Override</a:t>
            </a:r>
          </a:p>
          <a:p>
            <a:pPr>
              <a:spcBef>
                <a:spcPct val="0"/>
              </a:spcBef>
              <a:buClrTx/>
              <a:buFontTx/>
              <a:buNone/>
            </a:pPr>
            <a:r>
              <a:rPr lang="en-US" altLang="de-DE" sz="1600" b="1">
                <a:latin typeface="Courier New" pitchFamily="49" charset="0"/>
              </a:rPr>
              <a:t>  public String call() throws Exception {</a:t>
            </a:r>
          </a:p>
          <a:p>
            <a:pPr>
              <a:spcBef>
                <a:spcPct val="0"/>
              </a:spcBef>
              <a:buClrTx/>
              <a:buFontTx/>
              <a:buNone/>
            </a:pPr>
            <a:r>
              <a:rPr lang="en-US" altLang="de-DE" sz="1600" b="1">
                <a:latin typeface="Courier New" pitchFamily="49" charset="0"/>
              </a:rPr>
              <a:t>    for (int i = 0; i &lt; len; i++) {</a:t>
            </a:r>
          </a:p>
          <a:p>
            <a:pPr>
              <a:spcBef>
                <a:spcPct val="0"/>
              </a:spcBef>
              <a:buClrTx/>
              <a:buFontTx/>
              <a:buNone/>
            </a:pPr>
            <a:r>
              <a:rPr lang="en-US" altLang="de-DE" sz="1600" b="1">
                <a:latin typeface="Courier New" pitchFamily="49" charset="0"/>
              </a:rPr>
              <a:t>      System.out.println(name + ":" + i);</a:t>
            </a:r>
          </a:p>
          <a:p>
            <a:pPr>
              <a:spcBef>
                <a:spcPct val="0"/>
              </a:spcBef>
              <a:buClrTx/>
              <a:buFontTx/>
              <a:buNone/>
            </a:pPr>
            <a:r>
              <a:rPr lang="en-US" altLang="de-DE" sz="1600" b="1">
                <a:latin typeface="Courier New" pitchFamily="49" charset="0"/>
              </a:rPr>
              <a:t>      sum += i;</a:t>
            </a:r>
          </a:p>
          <a:p>
            <a:pPr>
              <a:spcBef>
                <a:spcPct val="0"/>
              </a:spcBef>
              <a:buClrTx/>
              <a:buFontTx/>
              <a:buNone/>
            </a:pPr>
            <a:r>
              <a:rPr lang="en-US" altLang="de-DE" sz="1600" b="1">
                <a:latin typeface="Courier New" pitchFamily="49" charset="0"/>
              </a:rPr>
              <a:t>    }</a:t>
            </a:r>
          </a:p>
          <a:p>
            <a:pPr>
              <a:spcBef>
                <a:spcPct val="0"/>
              </a:spcBef>
              <a:buClrTx/>
              <a:buFontTx/>
              <a:buNone/>
            </a:pPr>
            <a:r>
              <a:rPr lang="en-US" altLang="de-DE" sz="1600" b="1">
                <a:latin typeface="Courier New" pitchFamily="49" charset="0"/>
              </a:rPr>
              <a:t>    return "sum: " + sum;</a:t>
            </a:r>
          </a:p>
          <a:p>
            <a:pPr>
              <a:spcBef>
                <a:spcPct val="0"/>
              </a:spcBef>
              <a:buClrTx/>
              <a:buFontTx/>
              <a:buNone/>
            </a:pPr>
            <a:r>
              <a:rPr lang="en-US" altLang="de-DE" sz="1600" b="1">
                <a:latin typeface="Courier New" pitchFamily="49" charset="0"/>
              </a:rPr>
              <a:t>  }</a:t>
            </a:r>
          </a:p>
          <a:p>
            <a:pPr>
              <a:spcBef>
                <a:spcPct val="0"/>
              </a:spcBef>
              <a:buClrTx/>
              <a:buFontTx/>
              <a:buNone/>
            </a:pPr>
            <a:r>
              <a:rPr lang="en-US" altLang="de-DE" sz="1600" b="1">
                <a:latin typeface="Courier New" pitchFamily="49" charset="0"/>
              </a:rPr>
              <a:t>}</a:t>
            </a:r>
          </a:p>
        </p:txBody>
      </p:sp>
      <p:sp>
        <p:nvSpPr>
          <p:cNvPr id="15365" name="AutoShape 39"/>
          <p:cNvSpPr>
            <a:spLocks noChangeArrowheads="1"/>
          </p:cNvSpPr>
          <p:nvPr/>
        </p:nvSpPr>
        <p:spPr bwMode="auto">
          <a:xfrm>
            <a:off x="4419600" y="5410200"/>
            <a:ext cx="2362200" cy="523875"/>
          </a:xfrm>
          <a:prstGeom prst="wedgeRectCallout">
            <a:avLst>
              <a:gd name="adj1" fmla="val -75694"/>
              <a:gd name="adj2" fmla="val -23324"/>
            </a:avLst>
          </a:prstGeom>
          <a:solidFill>
            <a:srgbClr val="FFFFCC"/>
          </a:solidFill>
          <a:ln w="9525">
            <a:solidFill>
              <a:srgbClr val="808080"/>
            </a:solidFill>
            <a:miter lim="800000"/>
            <a:headEnd/>
            <a:tailEnd/>
          </a:ln>
        </p:spPr>
        <p:txBody>
          <a:bodyPr lIns="91432" tIns="45716" rIns="91432" bIns="45716" anchor="ctr">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lgn="ctr">
              <a:spcBef>
                <a:spcPct val="0"/>
              </a:spcBef>
              <a:buClrTx/>
              <a:buFontTx/>
              <a:buNone/>
            </a:pPr>
            <a:r>
              <a:rPr lang="en-US" altLang="de-DE" sz="1400"/>
              <a:t>Return a String from this task: the sum of the series</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050"/>
          <p:cNvSpPr>
            <a:spLocks noChangeArrowheads="1"/>
          </p:cNvSpPr>
          <p:nvPr/>
        </p:nvSpPr>
        <p:spPr bwMode="auto">
          <a:xfrm>
            <a:off x="609600" y="2743200"/>
            <a:ext cx="7924800" cy="2362200"/>
          </a:xfrm>
          <a:prstGeom prst="rect">
            <a:avLst/>
          </a:prstGeom>
          <a:solidFill>
            <a:srgbClr val="DDDDDD"/>
          </a:solidFill>
          <a:ln w="28575">
            <a:solidFill>
              <a:schemeClr val="tx1"/>
            </a:solidFill>
            <a:miter lim="800000"/>
            <a:headEnd type="none" w="sm" len="sm"/>
            <a:tailEnd type="none" w="sm" len="sm"/>
          </a:ln>
        </p:spPr>
        <p:txBody>
          <a:bodyPr wrap="none" anchor="ct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endParaRPr lang="de-DE" altLang="de-DE" sz="1800"/>
          </a:p>
        </p:txBody>
      </p:sp>
      <p:sp>
        <p:nvSpPr>
          <p:cNvPr id="16387" name="Rectangle 30"/>
          <p:cNvSpPr>
            <a:spLocks noGrp="1" noChangeArrowheads="1"/>
          </p:cNvSpPr>
          <p:nvPr>
            <p:ph type="title"/>
          </p:nvPr>
        </p:nvSpPr>
        <p:spPr/>
        <p:txBody>
          <a:bodyPr/>
          <a:lstStyle/>
          <a:p>
            <a:pPr eaLnBrk="1" hangingPunct="1"/>
            <a:r>
              <a:rPr lang="en-US" altLang="de-DE" smtClean="0">
                <a:latin typeface="Courier New" pitchFamily="49" charset="0"/>
                <a:cs typeface="Courier New" pitchFamily="49" charset="0"/>
              </a:rPr>
              <a:t>java.util.concurrent.Future</a:t>
            </a:r>
          </a:p>
        </p:txBody>
      </p:sp>
      <p:sp>
        <p:nvSpPr>
          <p:cNvPr id="16388" name="Rectangle 31"/>
          <p:cNvSpPr>
            <a:spLocks noGrp="1" noChangeArrowheads="1"/>
          </p:cNvSpPr>
          <p:nvPr>
            <p:ph idx="1"/>
          </p:nvPr>
        </p:nvSpPr>
        <p:spPr>
          <a:xfrm>
            <a:off x="609600" y="1447800"/>
            <a:ext cx="7918450" cy="3694113"/>
          </a:xfrm>
        </p:spPr>
        <p:txBody>
          <a:bodyPr/>
          <a:lstStyle/>
          <a:p>
            <a:pPr eaLnBrk="1" hangingPunct="1"/>
            <a:r>
              <a:rPr lang="en-US" altLang="de-DE" smtClean="0">
                <a:latin typeface="Arial" charset="0"/>
              </a:rPr>
              <a:t>The </a:t>
            </a:r>
            <a:r>
              <a:rPr lang="en-US" altLang="de-DE" smtClean="0">
                <a:latin typeface="Courier New" pitchFamily="49" charset="0"/>
                <a:cs typeface="Courier New" pitchFamily="49" charset="0"/>
              </a:rPr>
              <a:t>Future</a:t>
            </a:r>
            <a:r>
              <a:rPr lang="en-US" altLang="de-DE" smtClean="0">
                <a:latin typeface="Arial" charset="0"/>
              </a:rPr>
              <a:t> interface is used to obtain the results from a </a:t>
            </a:r>
            <a:r>
              <a:rPr lang="en-US" altLang="de-DE" smtClean="0">
                <a:latin typeface="Courier New" pitchFamily="49" charset="0"/>
                <a:cs typeface="Courier New" pitchFamily="49" charset="0"/>
              </a:rPr>
              <a:t>Callable</a:t>
            </a:r>
            <a:r>
              <a:rPr lang="en-US" altLang="de-DE" smtClean="0">
                <a:latin typeface="Arial" charset="0"/>
              </a:rPr>
              <a:t>’s </a:t>
            </a:r>
            <a:r>
              <a:rPr lang="en-US" altLang="de-DE" smtClean="0">
                <a:latin typeface="Courier New" pitchFamily="49" charset="0"/>
                <a:cs typeface="Courier New" pitchFamily="49" charset="0"/>
              </a:rPr>
              <a:t>V call()</a:t>
            </a:r>
            <a:r>
              <a:rPr lang="en-US" altLang="de-DE" smtClean="0">
                <a:latin typeface="Arial" charset="0"/>
              </a:rPr>
              <a:t> method.</a:t>
            </a:r>
            <a:endParaRPr lang="en-US" altLang="de-DE" sz="1800" smtClean="0">
              <a:latin typeface="Courier New" pitchFamily="49" charset="0"/>
              <a:cs typeface="Courier New" pitchFamily="49" charset="0"/>
            </a:endParaRPr>
          </a:p>
          <a:p>
            <a:pPr eaLnBrk="1" hangingPunct="1"/>
            <a:endParaRPr lang="en-US" altLang="de-DE" sz="1800" smtClean="0">
              <a:latin typeface="Courier New" pitchFamily="49" charset="0"/>
              <a:cs typeface="Courier New" pitchFamily="49" charset="0"/>
            </a:endParaRPr>
          </a:p>
          <a:p>
            <a:pPr eaLnBrk="1" hangingPunct="1"/>
            <a:endParaRPr lang="en-US" altLang="de-DE" sz="1800" smtClean="0">
              <a:latin typeface="Courier New" pitchFamily="49" charset="0"/>
              <a:cs typeface="Courier New" pitchFamily="49" charset="0"/>
            </a:endParaRPr>
          </a:p>
          <a:p>
            <a:pPr eaLnBrk="1" hangingPunct="1"/>
            <a:r>
              <a:rPr lang="en-US" altLang="de-DE" sz="1800" smtClean="0">
                <a:latin typeface="Courier New" pitchFamily="49" charset="0"/>
                <a:cs typeface="Courier New" pitchFamily="49" charset="0"/>
              </a:rPr>
              <a:t>Future&lt;V&gt; future = es.submit(callable);</a:t>
            </a:r>
          </a:p>
          <a:p>
            <a:pPr eaLnBrk="1" hangingPunct="1"/>
            <a:r>
              <a:rPr lang="en-US" altLang="de-DE" sz="1800" smtClean="0">
                <a:latin typeface="Courier New" pitchFamily="49" charset="0"/>
                <a:cs typeface="Courier New" pitchFamily="49" charset="0"/>
              </a:rPr>
              <a:t>//submit many callables</a:t>
            </a:r>
          </a:p>
          <a:p>
            <a:pPr eaLnBrk="1" hangingPunct="1"/>
            <a:r>
              <a:rPr lang="en-US" altLang="de-DE" sz="1800" smtClean="0">
                <a:latin typeface="Courier New" pitchFamily="49" charset="0"/>
                <a:cs typeface="Courier New" pitchFamily="49" charset="0"/>
              </a:rPr>
              <a:t>try {</a:t>
            </a:r>
          </a:p>
          <a:p>
            <a:pPr eaLnBrk="1" hangingPunct="1"/>
            <a:r>
              <a:rPr lang="en-US" altLang="de-DE" sz="1800" smtClean="0">
                <a:latin typeface="Courier New" pitchFamily="49" charset="0"/>
                <a:cs typeface="Courier New" pitchFamily="49" charset="0"/>
              </a:rPr>
              <a:t>    V result = future.get();</a:t>
            </a:r>
          </a:p>
          <a:p>
            <a:pPr eaLnBrk="1" hangingPunct="1"/>
            <a:r>
              <a:rPr lang="en-US" altLang="de-DE" sz="1800" smtClean="0">
                <a:latin typeface="Courier New" pitchFamily="49" charset="0"/>
                <a:cs typeface="Courier New" pitchFamily="49" charset="0"/>
              </a:rPr>
              <a:t>} catch (ExecutionException|InterruptedException ex) {</a:t>
            </a:r>
          </a:p>
          <a:p>
            <a:pPr eaLnBrk="1" hangingPunct="1"/>
            <a:endParaRPr lang="en-US" altLang="de-DE" sz="1800" smtClean="0">
              <a:latin typeface="Courier New" pitchFamily="49" charset="0"/>
              <a:cs typeface="Courier New" pitchFamily="49" charset="0"/>
            </a:endParaRPr>
          </a:p>
          <a:p>
            <a:pPr eaLnBrk="1" hangingPunct="1"/>
            <a:r>
              <a:rPr lang="en-US" altLang="de-DE" sz="1800" smtClean="0">
                <a:latin typeface="Courier New" pitchFamily="49" charset="0"/>
                <a:cs typeface="Courier New" pitchFamily="49" charset="0"/>
              </a:rPr>
              <a:t>}</a:t>
            </a:r>
          </a:p>
        </p:txBody>
      </p:sp>
      <p:sp>
        <p:nvSpPr>
          <p:cNvPr id="16389" name="AutoShape 39"/>
          <p:cNvSpPr>
            <a:spLocks noChangeArrowheads="1"/>
          </p:cNvSpPr>
          <p:nvPr/>
        </p:nvSpPr>
        <p:spPr bwMode="auto">
          <a:xfrm>
            <a:off x="4953000" y="3429000"/>
            <a:ext cx="2895600" cy="523875"/>
          </a:xfrm>
          <a:prstGeom prst="wedgeRectCallout">
            <a:avLst>
              <a:gd name="adj1" fmla="val -65435"/>
              <a:gd name="adj2" fmla="val 41657"/>
            </a:avLst>
          </a:prstGeom>
          <a:solidFill>
            <a:srgbClr val="FFFFCC"/>
          </a:solidFill>
          <a:ln w="9525">
            <a:solidFill>
              <a:srgbClr val="808080"/>
            </a:solidFill>
            <a:miter lim="800000"/>
            <a:headEnd/>
            <a:tailEnd/>
          </a:ln>
        </p:spPr>
        <p:txBody>
          <a:bodyPr lIns="91432" tIns="45716" rIns="91432" bIns="45716" anchor="ctr">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lgn="ctr">
              <a:spcBef>
                <a:spcPct val="0"/>
              </a:spcBef>
              <a:buClrTx/>
              <a:buFontTx/>
              <a:buNone/>
            </a:pPr>
            <a:r>
              <a:rPr lang="en-US" altLang="de-DE" sz="1400"/>
              <a:t>Gets the result of the </a:t>
            </a:r>
            <a:r>
              <a:rPr lang="en-US" altLang="de-DE" sz="1400">
                <a:latin typeface="Courier New" pitchFamily="49" charset="0"/>
                <a:cs typeface="Courier New" pitchFamily="49" charset="0"/>
              </a:rPr>
              <a:t>Callable</a:t>
            </a:r>
            <a:r>
              <a:rPr lang="en-US" altLang="de-DE" sz="1400"/>
              <a:t>’s </a:t>
            </a:r>
            <a:r>
              <a:rPr lang="en-US" altLang="de-DE" sz="1400">
                <a:latin typeface="Courier New" pitchFamily="49" charset="0"/>
                <a:cs typeface="Courier New" pitchFamily="49" charset="0"/>
              </a:rPr>
              <a:t>call</a:t>
            </a:r>
            <a:r>
              <a:rPr lang="en-US" altLang="de-DE" sz="1400"/>
              <a:t> method (blocks if needed).</a:t>
            </a:r>
          </a:p>
        </p:txBody>
      </p:sp>
      <p:sp>
        <p:nvSpPr>
          <p:cNvPr id="16390" name="AutoShape 39"/>
          <p:cNvSpPr>
            <a:spLocks noChangeArrowheads="1"/>
          </p:cNvSpPr>
          <p:nvPr/>
        </p:nvSpPr>
        <p:spPr bwMode="auto">
          <a:xfrm>
            <a:off x="5105400" y="2133600"/>
            <a:ext cx="2895600" cy="523875"/>
          </a:xfrm>
          <a:prstGeom prst="wedgeRectCallout">
            <a:avLst>
              <a:gd name="adj1" fmla="val -49176"/>
              <a:gd name="adj2" fmla="val 81333"/>
            </a:avLst>
          </a:prstGeom>
          <a:solidFill>
            <a:srgbClr val="FFFFCC"/>
          </a:solidFill>
          <a:ln w="9525">
            <a:solidFill>
              <a:srgbClr val="808080"/>
            </a:solidFill>
            <a:miter lim="800000"/>
            <a:headEnd/>
            <a:tailEnd/>
          </a:ln>
        </p:spPr>
        <p:txBody>
          <a:bodyPr lIns="91432" tIns="45716" rIns="91432" bIns="45716" anchor="ctr">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lgn="ctr">
              <a:spcBef>
                <a:spcPct val="0"/>
              </a:spcBef>
              <a:buClrTx/>
              <a:buFontTx/>
              <a:buNone/>
            </a:pPr>
            <a:r>
              <a:rPr lang="en-US" altLang="de-DE" sz="1400">
                <a:latin typeface="Courier New" pitchFamily="49" charset="0"/>
                <a:cs typeface="Courier New" pitchFamily="49" charset="0"/>
              </a:rPr>
              <a:t>ExecutorService</a:t>
            </a:r>
            <a:r>
              <a:rPr lang="en-US" altLang="de-DE" sz="1400"/>
              <a:t> controls when the work is done.</a:t>
            </a:r>
          </a:p>
        </p:txBody>
      </p:sp>
      <p:sp>
        <p:nvSpPr>
          <p:cNvPr id="16391" name="AutoShape 39"/>
          <p:cNvSpPr>
            <a:spLocks noChangeArrowheads="1"/>
          </p:cNvSpPr>
          <p:nvPr/>
        </p:nvSpPr>
        <p:spPr bwMode="auto">
          <a:xfrm>
            <a:off x="1828800" y="4935538"/>
            <a:ext cx="1981200" cy="523875"/>
          </a:xfrm>
          <a:prstGeom prst="wedgeRectCallout">
            <a:avLst>
              <a:gd name="adj1" fmla="val 12903"/>
              <a:gd name="adj2" fmla="val -136398"/>
            </a:avLst>
          </a:prstGeom>
          <a:solidFill>
            <a:srgbClr val="FFFFCC"/>
          </a:solidFill>
          <a:ln w="9525">
            <a:solidFill>
              <a:srgbClr val="808080"/>
            </a:solidFill>
            <a:miter lim="800000"/>
            <a:headEnd/>
            <a:tailEnd/>
          </a:ln>
        </p:spPr>
        <p:txBody>
          <a:bodyPr lIns="91432" tIns="45716" rIns="91432" bIns="45716" anchor="ctr">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lgn="ctr">
              <a:spcBef>
                <a:spcPct val="0"/>
              </a:spcBef>
              <a:buClrTx/>
              <a:buFontTx/>
              <a:buNone/>
            </a:pPr>
            <a:r>
              <a:rPr lang="en-US" altLang="de-DE" sz="1400"/>
              <a:t>If the </a:t>
            </a:r>
            <a:r>
              <a:rPr lang="en-US" altLang="de-DE" sz="1400">
                <a:latin typeface="Courier New" pitchFamily="49" charset="0"/>
                <a:cs typeface="Courier New" pitchFamily="49" charset="0"/>
              </a:rPr>
              <a:t>Callable</a:t>
            </a:r>
            <a:r>
              <a:rPr lang="en-US" altLang="de-DE" sz="1400"/>
              <a:t> threw an </a:t>
            </a:r>
            <a:r>
              <a:rPr lang="en-US" altLang="de-DE" sz="1400">
                <a:latin typeface="Courier New" pitchFamily="49" charset="0"/>
                <a:cs typeface="Courier New" pitchFamily="49" charset="0"/>
              </a:rPr>
              <a:t>Exception</a:t>
            </a:r>
          </a:p>
        </p:txBody>
      </p:sp>
    </p:spTree>
    <p:custDataLst>
      <p:tags r:id="rId1"/>
    </p:custData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de-DE" smtClean="0"/>
              <a:t>Example</a:t>
            </a:r>
          </a:p>
        </p:txBody>
      </p:sp>
      <p:sp>
        <p:nvSpPr>
          <p:cNvPr id="17411" name="Rectangle 4"/>
          <p:cNvSpPr>
            <a:spLocks noChangeArrowheads="1"/>
          </p:cNvSpPr>
          <p:nvPr/>
        </p:nvSpPr>
        <p:spPr bwMode="gray">
          <a:xfrm>
            <a:off x="609600" y="1295400"/>
            <a:ext cx="7886700" cy="4495800"/>
          </a:xfrm>
          <a:prstGeom prst="rect">
            <a:avLst/>
          </a:prstGeom>
          <a:solidFill>
            <a:srgbClr val="CCCCCC"/>
          </a:solidFill>
          <a:ln w="28575">
            <a:solidFill>
              <a:srgbClr val="000000"/>
            </a:solidFill>
            <a:miter lim="800000"/>
            <a:headEnd/>
            <a:tailEnd/>
          </a:ln>
        </p:spPr>
        <p:txBody>
          <a:bodyPr lIns="92075" tIns="9144" rIns="92075" bIns="9144"/>
          <a:lstStyle>
            <a:lvl1pPr marL="457200" indent="-457200" defTabSz="400050" eaLnBrk="0" hangingPunct="0">
              <a:spcBef>
                <a:spcPct val="20000"/>
              </a:spcBef>
              <a:buClr>
                <a:srgbClr val="000000"/>
              </a:buClr>
              <a:buFont typeface="Arial" charset="0"/>
              <a:tabLst>
                <a:tab pos="400050" algn="r"/>
                <a:tab pos="673100" algn="l"/>
              </a:tabLst>
              <a:defRPr sz="2200">
                <a:solidFill>
                  <a:schemeClr val="tx1"/>
                </a:solidFill>
                <a:latin typeface="Arial" charset="0"/>
              </a:defRPr>
            </a:lvl1pPr>
            <a:lvl2pPr marL="742950" indent="-285750" defTabSz="400050" eaLnBrk="0" hangingPunct="0">
              <a:spcBef>
                <a:spcPct val="20000"/>
              </a:spcBef>
              <a:buClr>
                <a:srgbClr val="FF0000"/>
              </a:buClr>
              <a:buFont typeface="Arial" charset="0"/>
              <a:buChar char="•"/>
              <a:tabLst>
                <a:tab pos="400050" algn="r"/>
                <a:tab pos="673100" algn="l"/>
              </a:tabLst>
              <a:defRPr sz="2200">
                <a:solidFill>
                  <a:schemeClr val="tx1"/>
                </a:solidFill>
                <a:latin typeface="Arial" charset="0"/>
              </a:defRPr>
            </a:lvl2pPr>
            <a:lvl3pPr marL="1143000" indent="-228600" defTabSz="400050" eaLnBrk="0" hangingPunct="0">
              <a:spcBef>
                <a:spcPct val="20000"/>
              </a:spcBef>
              <a:buClr>
                <a:srgbClr val="FF0000"/>
              </a:buClr>
              <a:buFont typeface="Arial" charset="0"/>
              <a:buChar char="–"/>
              <a:tabLst>
                <a:tab pos="400050" algn="r"/>
                <a:tab pos="673100" algn="l"/>
              </a:tabLst>
              <a:defRPr sz="2000">
                <a:solidFill>
                  <a:schemeClr val="tx1"/>
                </a:solidFill>
                <a:latin typeface="Arial" charset="0"/>
              </a:defRPr>
            </a:lvl3pPr>
            <a:lvl4pPr marL="1600200" indent="-228600" defTabSz="400050" eaLnBrk="0" hangingPunct="0">
              <a:spcBef>
                <a:spcPct val="20000"/>
              </a:spcBef>
              <a:buClr>
                <a:schemeClr val="accent2"/>
              </a:buClr>
              <a:buSzPct val="45000"/>
              <a:buFont typeface="Arial" charset="0"/>
              <a:buChar char="—"/>
              <a:tabLst>
                <a:tab pos="400050" algn="r"/>
                <a:tab pos="673100" algn="l"/>
              </a:tabLst>
              <a:defRPr>
                <a:solidFill>
                  <a:schemeClr val="tx1"/>
                </a:solidFill>
                <a:latin typeface="Arial" charset="0"/>
              </a:defRPr>
            </a:lvl4pPr>
            <a:lvl5pPr marL="2057400" indent="-228600" defTabSz="400050" eaLnBrk="0" hangingPunct="0">
              <a:spcBef>
                <a:spcPct val="20000"/>
              </a:spcBef>
              <a:buClr>
                <a:schemeClr val="accent2"/>
              </a:buClr>
              <a:buSzPct val="55000"/>
              <a:buFont typeface="Arial" charset="0"/>
              <a:buChar char="—"/>
              <a:tabLst>
                <a:tab pos="400050" algn="r"/>
                <a:tab pos="673100" algn="l"/>
              </a:tabLst>
              <a:defRPr sz="1600">
                <a:solidFill>
                  <a:schemeClr val="tx1"/>
                </a:solidFill>
                <a:latin typeface="Arial" charset="0"/>
              </a:defRPr>
            </a:lvl5pPr>
            <a:lvl6pPr marL="2514600" indent="-228600" defTabSz="400050" eaLnBrk="0" fontAlgn="base" hangingPunct="0">
              <a:spcBef>
                <a:spcPct val="20000"/>
              </a:spcBef>
              <a:spcAft>
                <a:spcPct val="0"/>
              </a:spcAft>
              <a:buClr>
                <a:schemeClr val="accent2"/>
              </a:buClr>
              <a:buSzPct val="55000"/>
              <a:buFont typeface="Arial" charset="0"/>
              <a:buChar char="—"/>
              <a:tabLst>
                <a:tab pos="400050" algn="r"/>
                <a:tab pos="673100" algn="l"/>
              </a:tabLst>
              <a:defRPr sz="1600">
                <a:solidFill>
                  <a:schemeClr val="tx1"/>
                </a:solidFill>
                <a:latin typeface="Arial" charset="0"/>
              </a:defRPr>
            </a:lvl6pPr>
            <a:lvl7pPr marL="2971800" indent="-228600" defTabSz="400050" eaLnBrk="0" fontAlgn="base" hangingPunct="0">
              <a:spcBef>
                <a:spcPct val="20000"/>
              </a:spcBef>
              <a:spcAft>
                <a:spcPct val="0"/>
              </a:spcAft>
              <a:buClr>
                <a:schemeClr val="accent2"/>
              </a:buClr>
              <a:buSzPct val="55000"/>
              <a:buFont typeface="Arial" charset="0"/>
              <a:buChar char="—"/>
              <a:tabLst>
                <a:tab pos="400050" algn="r"/>
                <a:tab pos="673100" algn="l"/>
              </a:tabLst>
              <a:defRPr sz="1600">
                <a:solidFill>
                  <a:schemeClr val="tx1"/>
                </a:solidFill>
                <a:latin typeface="Arial" charset="0"/>
              </a:defRPr>
            </a:lvl7pPr>
            <a:lvl8pPr marL="3429000" indent="-228600" defTabSz="400050" eaLnBrk="0" fontAlgn="base" hangingPunct="0">
              <a:spcBef>
                <a:spcPct val="20000"/>
              </a:spcBef>
              <a:spcAft>
                <a:spcPct val="0"/>
              </a:spcAft>
              <a:buClr>
                <a:schemeClr val="accent2"/>
              </a:buClr>
              <a:buSzPct val="55000"/>
              <a:buFont typeface="Arial" charset="0"/>
              <a:buChar char="—"/>
              <a:tabLst>
                <a:tab pos="400050" algn="r"/>
                <a:tab pos="673100" algn="l"/>
              </a:tabLst>
              <a:defRPr sz="1600">
                <a:solidFill>
                  <a:schemeClr val="tx1"/>
                </a:solidFill>
                <a:latin typeface="Arial" charset="0"/>
              </a:defRPr>
            </a:lvl8pPr>
            <a:lvl9pPr marL="3886200" indent="-228600" defTabSz="400050" eaLnBrk="0" fontAlgn="base" hangingPunct="0">
              <a:spcBef>
                <a:spcPct val="20000"/>
              </a:spcBef>
              <a:spcAft>
                <a:spcPct val="0"/>
              </a:spcAft>
              <a:buClr>
                <a:schemeClr val="accent2"/>
              </a:buClr>
              <a:buSzPct val="55000"/>
              <a:buFont typeface="Arial" charset="0"/>
              <a:buChar char="—"/>
              <a:tabLst>
                <a:tab pos="400050" algn="r"/>
                <a:tab pos="673100" algn="l"/>
              </a:tabLst>
              <a:defRPr sz="1600">
                <a:solidFill>
                  <a:schemeClr val="tx1"/>
                </a:solidFill>
                <a:latin typeface="Arial" charset="0"/>
              </a:defRPr>
            </a:lvl9pPr>
          </a:lstStyle>
          <a:p>
            <a:pPr>
              <a:spcBef>
                <a:spcPct val="0"/>
              </a:spcBef>
              <a:buClrTx/>
              <a:buFontTx/>
              <a:buNone/>
            </a:pPr>
            <a:r>
              <a:rPr lang="en-US" altLang="de-DE" sz="1600" b="1">
                <a:latin typeface="Courier New" pitchFamily="49" charset="0"/>
              </a:rPr>
              <a:t>public static void main(String[] args) {</a:t>
            </a:r>
          </a:p>
          <a:p>
            <a:pPr>
              <a:spcBef>
                <a:spcPct val="0"/>
              </a:spcBef>
              <a:buClrTx/>
              <a:buFontTx/>
              <a:buNone/>
            </a:pPr>
            <a:endParaRPr lang="en-US" altLang="de-DE" sz="1600" b="1">
              <a:latin typeface="Courier New" pitchFamily="49" charset="0"/>
            </a:endParaRPr>
          </a:p>
          <a:p>
            <a:pPr>
              <a:spcBef>
                <a:spcPct val="0"/>
              </a:spcBef>
              <a:buClrTx/>
              <a:buFontTx/>
              <a:buNone/>
            </a:pPr>
            <a:r>
              <a:rPr lang="en-US" altLang="de-DE" sz="1600" b="1">
                <a:latin typeface="Courier New" pitchFamily="49" charset="0"/>
              </a:rPr>
              <a:t>  ExecutorService es = Executors.newFixedThreadPool(4);</a:t>
            </a:r>
          </a:p>
          <a:p>
            <a:pPr>
              <a:spcBef>
                <a:spcPct val="0"/>
              </a:spcBef>
              <a:buClrTx/>
              <a:buFontTx/>
              <a:buNone/>
            </a:pPr>
            <a:r>
              <a:rPr lang="en-US" altLang="de-DE" sz="1600" b="1">
                <a:latin typeface="Courier New" pitchFamily="49" charset="0"/>
              </a:rPr>
              <a:t>  Future&lt;String&gt; f1 = es.submit(new ExampleCallable("one",10));</a:t>
            </a:r>
          </a:p>
          <a:p>
            <a:pPr>
              <a:spcBef>
                <a:spcPct val="0"/>
              </a:spcBef>
              <a:buClrTx/>
              <a:buFontTx/>
              <a:buNone/>
            </a:pPr>
            <a:r>
              <a:rPr lang="en-US" altLang="de-DE" sz="1600" b="1">
                <a:latin typeface="Courier New" pitchFamily="49" charset="0"/>
              </a:rPr>
              <a:t>  Future&lt;String&gt; f2 = es.submit(new ExampleCallable("two",20));</a:t>
            </a:r>
          </a:p>
          <a:p>
            <a:pPr>
              <a:spcBef>
                <a:spcPct val="0"/>
              </a:spcBef>
              <a:buClrTx/>
              <a:buFontTx/>
              <a:buNone/>
            </a:pPr>
            <a:endParaRPr lang="en-US" altLang="de-DE" sz="1600" b="1">
              <a:latin typeface="Courier New" pitchFamily="49" charset="0"/>
            </a:endParaRPr>
          </a:p>
          <a:p>
            <a:pPr>
              <a:spcBef>
                <a:spcPct val="0"/>
              </a:spcBef>
              <a:buClrTx/>
              <a:buFontTx/>
              <a:buNone/>
            </a:pPr>
            <a:r>
              <a:rPr lang="en-US" altLang="de-DE" sz="1600" b="1">
                <a:latin typeface="Courier New" pitchFamily="49" charset="0"/>
              </a:rPr>
              <a:t>  try {</a:t>
            </a:r>
          </a:p>
          <a:p>
            <a:pPr>
              <a:spcBef>
                <a:spcPct val="0"/>
              </a:spcBef>
              <a:buClrTx/>
              <a:buFontTx/>
              <a:buNone/>
            </a:pPr>
            <a:r>
              <a:rPr lang="en-US" altLang="de-DE" sz="1600" b="1">
                <a:latin typeface="Courier New" pitchFamily="49" charset="0"/>
              </a:rPr>
              <a:t>    es.shutdown();</a:t>
            </a:r>
          </a:p>
          <a:p>
            <a:pPr>
              <a:spcBef>
                <a:spcPct val="0"/>
              </a:spcBef>
              <a:buClrTx/>
              <a:buFontTx/>
              <a:buNone/>
            </a:pPr>
            <a:r>
              <a:rPr lang="en-US" altLang="de-DE" sz="1600" b="1">
                <a:latin typeface="Courier New" pitchFamily="49" charset="0"/>
              </a:rPr>
              <a:t>    es.awaitTermination(5, TimeUnit.SECONDS);</a:t>
            </a:r>
          </a:p>
          <a:p>
            <a:pPr>
              <a:spcBef>
                <a:spcPct val="0"/>
              </a:spcBef>
              <a:buClrTx/>
              <a:buFontTx/>
              <a:buNone/>
            </a:pPr>
            <a:r>
              <a:rPr lang="en-US" altLang="de-DE" sz="1600" b="1">
                <a:latin typeface="Courier New" pitchFamily="49" charset="0"/>
              </a:rPr>
              <a:t>    String result1 = f1.get();</a:t>
            </a:r>
          </a:p>
          <a:p>
            <a:pPr>
              <a:spcBef>
                <a:spcPct val="0"/>
              </a:spcBef>
              <a:buClrTx/>
              <a:buFontTx/>
              <a:buNone/>
            </a:pPr>
            <a:r>
              <a:rPr lang="en-US" altLang="de-DE" sz="1600" b="1">
                <a:latin typeface="Courier New" pitchFamily="49" charset="0"/>
              </a:rPr>
              <a:t>    System.out.println("Result of one: " + result1);</a:t>
            </a:r>
          </a:p>
          <a:p>
            <a:pPr>
              <a:spcBef>
                <a:spcPct val="0"/>
              </a:spcBef>
              <a:buClrTx/>
              <a:buFontTx/>
              <a:buNone/>
            </a:pPr>
            <a:r>
              <a:rPr lang="en-US" altLang="de-DE" sz="1600" b="1">
                <a:latin typeface="Courier New" pitchFamily="49" charset="0"/>
              </a:rPr>
              <a:t>    String result2 = f2.get();</a:t>
            </a:r>
          </a:p>
          <a:p>
            <a:pPr>
              <a:spcBef>
                <a:spcPct val="0"/>
              </a:spcBef>
              <a:buClrTx/>
              <a:buFontTx/>
              <a:buNone/>
            </a:pPr>
            <a:r>
              <a:rPr lang="en-US" altLang="de-DE" sz="1600" b="1">
                <a:latin typeface="Courier New" pitchFamily="49" charset="0"/>
              </a:rPr>
              <a:t>    System.out.println("Result of two: " + result2);</a:t>
            </a:r>
          </a:p>
          <a:p>
            <a:pPr>
              <a:spcBef>
                <a:spcPct val="0"/>
              </a:spcBef>
              <a:buClrTx/>
              <a:buFontTx/>
              <a:buNone/>
            </a:pPr>
            <a:r>
              <a:rPr lang="en-US" altLang="de-DE" sz="1600" b="1">
                <a:latin typeface="Courier New" pitchFamily="49" charset="0"/>
              </a:rPr>
              <a:t>  } catch (ExecutionException | InterruptedException ex) {</a:t>
            </a:r>
          </a:p>
          <a:p>
            <a:pPr>
              <a:spcBef>
                <a:spcPct val="0"/>
              </a:spcBef>
              <a:buClrTx/>
              <a:buFontTx/>
              <a:buNone/>
            </a:pPr>
            <a:r>
              <a:rPr lang="en-US" altLang="de-DE" sz="1600" b="1">
                <a:latin typeface="Courier New" pitchFamily="49" charset="0"/>
              </a:rPr>
              <a:t>    System.out.println("Exception: " + ex);</a:t>
            </a:r>
          </a:p>
          <a:p>
            <a:pPr>
              <a:spcBef>
                <a:spcPct val="0"/>
              </a:spcBef>
              <a:buClrTx/>
              <a:buFontTx/>
              <a:buNone/>
            </a:pPr>
            <a:r>
              <a:rPr lang="en-US" altLang="de-DE" sz="1600" b="1">
                <a:latin typeface="Courier New" pitchFamily="49" charset="0"/>
              </a:rPr>
              <a:t>  }</a:t>
            </a:r>
          </a:p>
          <a:p>
            <a:pPr>
              <a:spcBef>
                <a:spcPct val="0"/>
              </a:spcBef>
              <a:buClrTx/>
              <a:buFontTx/>
              <a:buNone/>
            </a:pPr>
            <a:endParaRPr lang="en-US" altLang="de-DE" sz="1600" b="1">
              <a:latin typeface="Courier New" pitchFamily="49" charset="0"/>
            </a:endParaRPr>
          </a:p>
          <a:p>
            <a:pPr>
              <a:spcBef>
                <a:spcPct val="0"/>
              </a:spcBef>
              <a:buClrTx/>
              <a:buFontTx/>
              <a:buNone/>
            </a:pPr>
            <a:r>
              <a:rPr lang="en-US" altLang="de-DE" sz="1600" b="1">
                <a:latin typeface="Courier New" pitchFamily="49" charset="0"/>
              </a:rPr>
              <a:t>}</a:t>
            </a:r>
          </a:p>
        </p:txBody>
      </p:sp>
      <p:sp>
        <p:nvSpPr>
          <p:cNvPr id="17412" name="AutoShape 39"/>
          <p:cNvSpPr>
            <a:spLocks noChangeArrowheads="1"/>
          </p:cNvSpPr>
          <p:nvPr/>
        </p:nvSpPr>
        <p:spPr bwMode="auto">
          <a:xfrm>
            <a:off x="7162800" y="3276600"/>
            <a:ext cx="1371600" cy="738188"/>
          </a:xfrm>
          <a:prstGeom prst="wedgeRectCallout">
            <a:avLst>
              <a:gd name="adj1" fmla="val -206009"/>
              <a:gd name="adj2" fmla="val -9611"/>
            </a:avLst>
          </a:prstGeom>
          <a:solidFill>
            <a:srgbClr val="FFFFCC"/>
          </a:solidFill>
          <a:ln w="9525">
            <a:solidFill>
              <a:srgbClr val="808080"/>
            </a:solidFill>
            <a:miter lim="800000"/>
            <a:headEnd/>
            <a:tailEnd/>
          </a:ln>
        </p:spPr>
        <p:txBody>
          <a:bodyPr lIns="91432" tIns="45716" rIns="91432" bIns="45716" anchor="ctr">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lgn="ctr">
              <a:spcBef>
                <a:spcPct val="0"/>
              </a:spcBef>
              <a:buClrTx/>
              <a:buFontTx/>
              <a:buNone/>
            </a:pPr>
            <a:r>
              <a:rPr lang="en-US" altLang="de-DE" sz="1400"/>
              <a:t>Get the results of tasks f1 and f2</a:t>
            </a:r>
          </a:p>
        </p:txBody>
      </p:sp>
      <p:sp>
        <p:nvSpPr>
          <p:cNvPr id="17413" name="AutoShape 39"/>
          <p:cNvSpPr>
            <a:spLocks noChangeArrowheads="1"/>
          </p:cNvSpPr>
          <p:nvPr/>
        </p:nvSpPr>
        <p:spPr bwMode="auto">
          <a:xfrm>
            <a:off x="6324600" y="2514600"/>
            <a:ext cx="2057400" cy="523875"/>
          </a:xfrm>
          <a:prstGeom prst="wedgeRectCallout">
            <a:avLst>
              <a:gd name="adj1" fmla="val -54750"/>
              <a:gd name="adj2" fmla="val 87894"/>
            </a:avLst>
          </a:prstGeom>
          <a:solidFill>
            <a:srgbClr val="FFFFCC"/>
          </a:solidFill>
          <a:ln w="9525">
            <a:solidFill>
              <a:srgbClr val="808080"/>
            </a:solidFill>
            <a:miter lim="800000"/>
            <a:headEnd/>
            <a:tailEnd/>
          </a:ln>
        </p:spPr>
        <p:txBody>
          <a:bodyPr lIns="91432" tIns="45716" rIns="91432" bIns="45716" anchor="ctr">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lgn="ctr">
              <a:spcBef>
                <a:spcPct val="0"/>
              </a:spcBef>
              <a:buClrTx/>
              <a:buFontTx/>
              <a:buNone/>
            </a:pPr>
            <a:r>
              <a:rPr lang="en-US" altLang="de-DE" sz="1400"/>
              <a:t>Wait 5 seconds for the tasks to complete</a:t>
            </a: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ltLang="de-DE" smtClean="0"/>
              <a:t>Threading Concerns</a:t>
            </a:r>
          </a:p>
        </p:txBody>
      </p:sp>
      <p:sp>
        <p:nvSpPr>
          <p:cNvPr id="18435" name="Content Placeholder 2"/>
          <p:cNvSpPr>
            <a:spLocks noGrp="1"/>
          </p:cNvSpPr>
          <p:nvPr>
            <p:ph idx="1"/>
          </p:nvPr>
        </p:nvSpPr>
        <p:spPr>
          <a:xfrm>
            <a:off x="609600" y="1447800"/>
            <a:ext cx="7918450" cy="2740025"/>
          </a:xfrm>
        </p:spPr>
        <p:txBody>
          <a:bodyPr/>
          <a:lstStyle/>
          <a:p>
            <a:pPr lvl="1" eaLnBrk="1" hangingPunct="1"/>
            <a:r>
              <a:rPr lang="en-US" altLang="de-DE" smtClean="0"/>
              <a:t>Thread Safety</a:t>
            </a:r>
          </a:p>
          <a:p>
            <a:pPr lvl="2" eaLnBrk="1" hangingPunct="1"/>
            <a:r>
              <a:rPr lang="en-US" altLang="de-DE" smtClean="0"/>
              <a:t>Classes should continue to behave correctly when accessed from multiple threads.</a:t>
            </a:r>
          </a:p>
          <a:p>
            <a:pPr lvl="1" eaLnBrk="1" hangingPunct="1"/>
            <a:r>
              <a:rPr lang="en-US" altLang="de-DE" smtClean="0"/>
              <a:t>Performance: Deadlock and livelock</a:t>
            </a:r>
          </a:p>
          <a:p>
            <a:pPr lvl="2" eaLnBrk="1" hangingPunct="1"/>
            <a:r>
              <a:rPr lang="en-US" altLang="de-DE" smtClean="0"/>
              <a:t>Threads typically interact with other threads. As more threads are introduced into an application, the possibility exists that threads will reach a point where they cannot continue. </a:t>
            </a: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050"/>
          <p:cNvSpPr>
            <a:spLocks noChangeArrowheads="1"/>
          </p:cNvSpPr>
          <p:nvPr/>
        </p:nvSpPr>
        <p:spPr bwMode="auto">
          <a:xfrm>
            <a:off x="609600" y="2057400"/>
            <a:ext cx="7924800" cy="2743200"/>
          </a:xfrm>
          <a:prstGeom prst="rect">
            <a:avLst/>
          </a:prstGeom>
          <a:solidFill>
            <a:srgbClr val="DDDDDD"/>
          </a:solidFill>
          <a:ln w="28575">
            <a:solidFill>
              <a:schemeClr val="tx1"/>
            </a:solidFill>
            <a:miter lim="800000"/>
            <a:headEnd type="none" w="sm" len="sm"/>
            <a:tailEnd type="none" w="sm" len="sm"/>
          </a:ln>
        </p:spPr>
        <p:txBody>
          <a:bodyPr wrap="none" anchor="ct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endParaRPr lang="de-DE" altLang="de-DE" sz="1800"/>
          </a:p>
        </p:txBody>
      </p:sp>
      <p:sp>
        <p:nvSpPr>
          <p:cNvPr id="19459" name="Rectangle 30"/>
          <p:cNvSpPr>
            <a:spLocks noGrp="1" noChangeArrowheads="1"/>
          </p:cNvSpPr>
          <p:nvPr>
            <p:ph type="title"/>
          </p:nvPr>
        </p:nvSpPr>
        <p:spPr/>
        <p:txBody>
          <a:bodyPr/>
          <a:lstStyle/>
          <a:p>
            <a:pPr eaLnBrk="1" hangingPunct="1"/>
            <a:r>
              <a:rPr lang="en-US" altLang="de-DE" smtClean="0"/>
              <a:t>Shared Data</a:t>
            </a:r>
          </a:p>
        </p:txBody>
      </p:sp>
      <p:sp>
        <p:nvSpPr>
          <p:cNvPr id="19460" name="Rectangle 31"/>
          <p:cNvSpPr>
            <a:spLocks noGrp="1" noChangeArrowheads="1"/>
          </p:cNvSpPr>
          <p:nvPr>
            <p:ph idx="1"/>
          </p:nvPr>
        </p:nvSpPr>
        <p:spPr>
          <a:xfrm>
            <a:off x="609600" y="1447800"/>
            <a:ext cx="7918450" cy="3355975"/>
          </a:xfrm>
        </p:spPr>
        <p:txBody>
          <a:bodyPr/>
          <a:lstStyle/>
          <a:p>
            <a:pPr eaLnBrk="1" hangingPunct="1"/>
            <a:r>
              <a:rPr lang="en-US" altLang="de-DE" smtClean="0">
                <a:latin typeface="Arial" charset="0"/>
              </a:rPr>
              <a:t>Static and instance fields are potentially shared by threads.</a:t>
            </a:r>
          </a:p>
          <a:p>
            <a:pPr eaLnBrk="1" hangingPunct="1"/>
            <a:endParaRPr lang="en-US" altLang="de-DE" sz="1800" smtClean="0">
              <a:latin typeface="Courier New" pitchFamily="49" charset="0"/>
              <a:cs typeface="Courier New" pitchFamily="49" charset="0"/>
            </a:endParaRPr>
          </a:p>
          <a:p>
            <a:pPr eaLnBrk="1" hangingPunct="1"/>
            <a:r>
              <a:rPr lang="en-US" altLang="de-DE" sz="1800" smtClean="0">
                <a:latin typeface="Courier New" pitchFamily="49" charset="0"/>
                <a:cs typeface="Courier New" pitchFamily="49" charset="0"/>
              </a:rPr>
              <a:t>public class SharedValue {   </a:t>
            </a:r>
          </a:p>
          <a:p>
            <a:pPr eaLnBrk="1" hangingPunct="1"/>
            <a:r>
              <a:rPr lang="en-US" altLang="de-DE" sz="1800" smtClean="0">
                <a:latin typeface="Courier New" pitchFamily="49" charset="0"/>
                <a:cs typeface="Courier New" pitchFamily="49" charset="0"/>
              </a:rPr>
              <a:t>    private int i;</a:t>
            </a:r>
          </a:p>
          <a:p>
            <a:pPr eaLnBrk="1" hangingPunct="1"/>
            <a:r>
              <a:rPr lang="en-US" altLang="de-DE" sz="1800" smtClean="0">
                <a:latin typeface="Courier New" pitchFamily="49" charset="0"/>
                <a:cs typeface="Courier New" pitchFamily="49" charset="0"/>
              </a:rPr>
              <a:t>    </a:t>
            </a:r>
          </a:p>
          <a:p>
            <a:pPr eaLnBrk="1" hangingPunct="1"/>
            <a:r>
              <a:rPr lang="en-US" altLang="de-DE" sz="1800" smtClean="0">
                <a:latin typeface="Courier New" pitchFamily="49" charset="0"/>
                <a:cs typeface="Courier New" pitchFamily="49" charset="0"/>
              </a:rPr>
              <a:t>    // Return a unique value</a:t>
            </a:r>
          </a:p>
          <a:p>
            <a:pPr eaLnBrk="1" hangingPunct="1"/>
            <a:r>
              <a:rPr lang="en-US" altLang="de-DE" sz="1800" smtClean="0">
                <a:latin typeface="Courier New" pitchFamily="49" charset="0"/>
                <a:cs typeface="Courier New" pitchFamily="49" charset="0"/>
              </a:rPr>
              <a:t>    public int getNext() {</a:t>
            </a:r>
          </a:p>
          <a:p>
            <a:pPr eaLnBrk="1" hangingPunct="1"/>
            <a:r>
              <a:rPr lang="en-US" altLang="de-DE" sz="1800" smtClean="0">
                <a:latin typeface="Courier New" pitchFamily="49" charset="0"/>
                <a:cs typeface="Courier New" pitchFamily="49" charset="0"/>
              </a:rPr>
              <a:t>        return i++;</a:t>
            </a:r>
          </a:p>
          <a:p>
            <a:pPr eaLnBrk="1" hangingPunct="1"/>
            <a:r>
              <a:rPr lang="en-US" altLang="de-DE" sz="1800" smtClean="0">
                <a:latin typeface="Courier New" pitchFamily="49" charset="0"/>
                <a:cs typeface="Courier New" pitchFamily="49" charset="0"/>
              </a:rPr>
              <a:t>    }</a:t>
            </a:r>
          </a:p>
          <a:p>
            <a:pPr eaLnBrk="1" hangingPunct="1"/>
            <a:r>
              <a:rPr lang="en-US" altLang="de-DE" sz="1800" smtClean="0">
                <a:latin typeface="Courier New" pitchFamily="49" charset="0"/>
                <a:cs typeface="Courier New" pitchFamily="49" charset="0"/>
              </a:rPr>
              <a:t>}</a:t>
            </a:r>
          </a:p>
        </p:txBody>
      </p:sp>
      <p:sp>
        <p:nvSpPr>
          <p:cNvPr id="19461" name="AutoShape 39"/>
          <p:cNvSpPr>
            <a:spLocks noChangeArrowheads="1"/>
          </p:cNvSpPr>
          <p:nvPr/>
        </p:nvSpPr>
        <p:spPr bwMode="auto">
          <a:xfrm>
            <a:off x="4038600" y="2590800"/>
            <a:ext cx="1930400" cy="523875"/>
          </a:xfrm>
          <a:prstGeom prst="wedgeRectCallout">
            <a:avLst>
              <a:gd name="adj1" fmla="val -96306"/>
              <a:gd name="adj2" fmla="val -34671"/>
            </a:avLst>
          </a:prstGeom>
          <a:solidFill>
            <a:srgbClr val="FFFFCC"/>
          </a:solidFill>
          <a:ln w="9525">
            <a:solidFill>
              <a:srgbClr val="808080"/>
            </a:solidFill>
            <a:miter lim="800000"/>
            <a:headEnd/>
            <a:tailEnd/>
          </a:ln>
        </p:spPr>
        <p:txBody>
          <a:bodyPr lIns="91432" tIns="45716" rIns="91432" bIns="45716" anchor="ctr">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lgn="ctr">
              <a:spcBef>
                <a:spcPct val="0"/>
              </a:spcBef>
              <a:buClrTx/>
              <a:buFontTx/>
              <a:buNone/>
            </a:pPr>
            <a:r>
              <a:rPr lang="en-US" altLang="de-DE" sz="1400"/>
              <a:t>Potentially shared variable</a:t>
            </a:r>
          </a:p>
        </p:txBody>
      </p:sp>
    </p:spTree>
    <p:custDataLst>
      <p:tags r:id="rId1"/>
    </p:custData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0"/>
          <p:cNvSpPr>
            <a:spLocks noGrp="1" noChangeArrowheads="1"/>
          </p:cNvSpPr>
          <p:nvPr>
            <p:ph type="title"/>
          </p:nvPr>
        </p:nvSpPr>
        <p:spPr/>
        <p:txBody>
          <a:bodyPr/>
          <a:lstStyle/>
          <a:p>
            <a:pPr eaLnBrk="1" hangingPunct="1"/>
            <a:r>
              <a:rPr lang="en-US" altLang="de-DE" smtClean="0"/>
              <a:t>Problems with Shared Data</a:t>
            </a:r>
          </a:p>
        </p:txBody>
      </p:sp>
      <p:sp>
        <p:nvSpPr>
          <p:cNvPr id="6147" name="Rectangle 31"/>
          <p:cNvSpPr>
            <a:spLocks noGrp="1" noChangeArrowheads="1"/>
          </p:cNvSpPr>
          <p:nvPr>
            <p:ph idx="1"/>
          </p:nvPr>
        </p:nvSpPr>
        <p:spPr>
          <a:xfrm>
            <a:off x="609600" y="1447800"/>
            <a:ext cx="7918450" cy="4106863"/>
          </a:xfrm>
        </p:spPr>
        <p:txBody>
          <a:bodyPr/>
          <a:lstStyle/>
          <a:p>
            <a:pPr eaLnBrk="1" hangingPunct="1">
              <a:buFont typeface="Arial" pitchFamily="34" charset="0"/>
              <a:buNone/>
              <a:defRPr/>
            </a:pPr>
            <a:r>
              <a:rPr lang="en-US" dirty="0" smtClean="0"/>
              <a:t>Shared data must be accessed cautiously. Instance and static fields:</a:t>
            </a:r>
          </a:p>
          <a:p>
            <a:pPr lvl="1" eaLnBrk="1" hangingPunct="1">
              <a:buFont typeface="Arial" pitchFamily="34" charset="0"/>
              <a:buChar char="•"/>
              <a:defRPr/>
            </a:pPr>
            <a:r>
              <a:rPr lang="en-US" dirty="0" smtClean="0"/>
              <a:t>Are created in an area of memory known as heap space</a:t>
            </a:r>
          </a:p>
          <a:p>
            <a:pPr lvl="1" eaLnBrk="1" hangingPunct="1">
              <a:buFont typeface="Arial" pitchFamily="34" charset="0"/>
              <a:buChar char="•"/>
              <a:defRPr/>
            </a:pPr>
            <a:r>
              <a:rPr lang="en-US" dirty="0" smtClean="0"/>
              <a:t>Can potentially be shared by any thread</a:t>
            </a:r>
          </a:p>
          <a:p>
            <a:pPr lvl="1" eaLnBrk="1" hangingPunct="1">
              <a:buFont typeface="Arial" pitchFamily="34" charset="0"/>
              <a:buChar char="•"/>
              <a:defRPr/>
            </a:pPr>
            <a:r>
              <a:rPr lang="en-US" dirty="0" smtClean="0"/>
              <a:t>Might be changed concurrently by multiple threads</a:t>
            </a:r>
          </a:p>
          <a:p>
            <a:pPr lvl="2" eaLnBrk="1" hangingPunct="1">
              <a:buFont typeface="Arial" pitchFamily="34" charset="0"/>
              <a:buChar char="–"/>
              <a:defRPr/>
            </a:pPr>
            <a:r>
              <a:rPr lang="en-US" dirty="0" smtClean="0"/>
              <a:t>There are no compiler or IDE warnings.</a:t>
            </a:r>
          </a:p>
          <a:p>
            <a:pPr lvl="2" eaLnBrk="1" hangingPunct="1">
              <a:buFont typeface="Arial" pitchFamily="34" charset="0"/>
              <a:buChar char="–"/>
              <a:defRPr/>
            </a:pPr>
            <a:r>
              <a:rPr lang="en-US" dirty="0" smtClean="0"/>
              <a:t>“Safely” accessing shared fields is your responsibility.</a:t>
            </a:r>
          </a:p>
          <a:p>
            <a:pPr eaLnBrk="1" hangingPunct="1">
              <a:buFont typeface="Arial" pitchFamily="34" charset="0"/>
              <a:buNone/>
              <a:defRPr/>
            </a:pPr>
            <a:endParaRPr lang="en-US" dirty="0" smtClean="0"/>
          </a:p>
          <a:p>
            <a:pPr eaLnBrk="1" hangingPunct="1">
              <a:buFont typeface="Arial" pitchFamily="34" charset="0"/>
              <a:buNone/>
              <a:defRPr/>
            </a:pPr>
            <a:r>
              <a:rPr lang="en-US" dirty="0" smtClean="0"/>
              <a:t>Two threads accessing an instance of the </a:t>
            </a:r>
            <a:r>
              <a:rPr lang="en-US" dirty="0" err="1" smtClean="0">
                <a:latin typeface="Courier New" pitchFamily="49" charset="0"/>
                <a:cs typeface="Courier New" pitchFamily="49" charset="0"/>
              </a:rPr>
              <a:t>SharedValue</a:t>
            </a:r>
            <a:r>
              <a:rPr lang="en-US" dirty="0" smtClean="0"/>
              <a:t> class might produce the following:</a:t>
            </a:r>
          </a:p>
          <a:p>
            <a:pPr marL="7938" lvl="1" indent="7938" eaLnBrk="1" hangingPunct="1">
              <a:buClr>
                <a:srgbClr val="000000"/>
              </a:buClr>
              <a:buFont typeface="Arial" pitchFamily="34" charset="0"/>
              <a:buNone/>
              <a:defRPr/>
            </a:pPr>
            <a:r>
              <a:rPr lang="nn-NO" sz="1600" dirty="0" smtClean="0">
                <a:latin typeface="Courier New" pitchFamily="49" charset="0"/>
                <a:cs typeface="Courier New" pitchFamily="49" charset="0"/>
              </a:rPr>
              <a:t>i:0,i:0,i:1,i:2,i:3,i:4,i:5,i:6,i:7,i:8,i:9,i:10,i:12,i:11 ...</a:t>
            </a:r>
          </a:p>
        </p:txBody>
      </p:sp>
      <p:sp>
        <p:nvSpPr>
          <p:cNvPr id="20484" name="AutoShape 39"/>
          <p:cNvSpPr>
            <a:spLocks noChangeArrowheads="1"/>
          </p:cNvSpPr>
          <p:nvPr/>
        </p:nvSpPr>
        <p:spPr bwMode="auto">
          <a:xfrm>
            <a:off x="5181600" y="5940425"/>
            <a:ext cx="1930400" cy="307975"/>
          </a:xfrm>
          <a:prstGeom prst="wedgeRectCallout">
            <a:avLst>
              <a:gd name="adj1" fmla="val 39333"/>
              <a:gd name="adj2" fmla="val -191111"/>
            </a:avLst>
          </a:prstGeom>
          <a:solidFill>
            <a:srgbClr val="FFFFCC"/>
          </a:solidFill>
          <a:ln w="9525">
            <a:solidFill>
              <a:srgbClr val="808080"/>
            </a:solidFill>
            <a:miter lim="800000"/>
            <a:headEnd/>
            <a:tailEnd/>
          </a:ln>
        </p:spPr>
        <p:txBody>
          <a:bodyPr lIns="91432" tIns="45716" rIns="91432" bIns="45716" anchor="ctr">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lgn="ctr">
              <a:spcBef>
                <a:spcPct val="0"/>
              </a:spcBef>
              <a:buClrTx/>
              <a:buFontTx/>
              <a:buNone/>
            </a:pPr>
            <a:r>
              <a:rPr lang="en-US" altLang="de-DE" sz="1400"/>
              <a:t>Out of sequence</a:t>
            </a:r>
          </a:p>
        </p:txBody>
      </p:sp>
      <p:sp>
        <p:nvSpPr>
          <p:cNvPr id="20485" name="AutoShape 39"/>
          <p:cNvSpPr>
            <a:spLocks noChangeArrowheads="1"/>
          </p:cNvSpPr>
          <p:nvPr/>
        </p:nvSpPr>
        <p:spPr bwMode="auto">
          <a:xfrm>
            <a:off x="1219200" y="5864225"/>
            <a:ext cx="1930400" cy="307975"/>
          </a:xfrm>
          <a:prstGeom prst="wedgeRectCallout">
            <a:avLst>
              <a:gd name="adj1" fmla="val -43208"/>
              <a:gd name="adj2" fmla="val -172940"/>
            </a:avLst>
          </a:prstGeom>
          <a:solidFill>
            <a:srgbClr val="FFFFCC"/>
          </a:solidFill>
          <a:ln w="9525">
            <a:solidFill>
              <a:srgbClr val="808080"/>
            </a:solidFill>
            <a:miter lim="800000"/>
            <a:headEnd/>
            <a:tailEnd/>
          </a:ln>
        </p:spPr>
        <p:txBody>
          <a:bodyPr lIns="91432" tIns="45716" rIns="91432" bIns="45716" anchor="ctr">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lgn="ctr">
              <a:spcBef>
                <a:spcPct val="0"/>
              </a:spcBef>
              <a:buClrTx/>
              <a:buFontTx/>
              <a:buNone/>
            </a:pPr>
            <a:r>
              <a:rPr lang="en-US" altLang="de-DE" sz="1400"/>
              <a:t>Zero produced twice</a:t>
            </a:r>
          </a:p>
        </p:txBody>
      </p:sp>
    </p:spTree>
    <p:custDataLst>
      <p:tags r:id="rId1"/>
    </p:custData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0"/>
          <p:cNvSpPr>
            <a:spLocks noGrp="1" noChangeArrowheads="1"/>
          </p:cNvSpPr>
          <p:nvPr>
            <p:ph type="title"/>
          </p:nvPr>
        </p:nvSpPr>
        <p:spPr/>
        <p:txBody>
          <a:bodyPr/>
          <a:lstStyle/>
          <a:p>
            <a:pPr eaLnBrk="1" hangingPunct="1"/>
            <a:r>
              <a:rPr lang="en-US" altLang="de-DE" smtClean="0"/>
              <a:t>Nonshared Data</a:t>
            </a:r>
          </a:p>
        </p:txBody>
      </p:sp>
      <p:sp>
        <p:nvSpPr>
          <p:cNvPr id="21507" name="Rectangle 31"/>
          <p:cNvSpPr>
            <a:spLocks noGrp="1" noChangeArrowheads="1"/>
          </p:cNvSpPr>
          <p:nvPr>
            <p:ph idx="1"/>
          </p:nvPr>
        </p:nvSpPr>
        <p:spPr>
          <a:xfrm>
            <a:off x="609600" y="1447800"/>
            <a:ext cx="7918450" cy="2327275"/>
          </a:xfrm>
        </p:spPr>
        <p:txBody>
          <a:bodyPr/>
          <a:lstStyle/>
          <a:p>
            <a:pPr eaLnBrk="1" hangingPunct="1"/>
            <a:r>
              <a:rPr lang="en-US" altLang="de-DE" smtClean="0">
                <a:latin typeface="Arial" charset="0"/>
              </a:rPr>
              <a:t>Some variable types are never shared. The following types are always thread-safe:</a:t>
            </a:r>
          </a:p>
          <a:p>
            <a:pPr lvl="1" eaLnBrk="1" hangingPunct="1"/>
            <a:r>
              <a:rPr lang="en-US" altLang="de-DE" smtClean="0"/>
              <a:t>Local variables</a:t>
            </a:r>
          </a:p>
          <a:p>
            <a:pPr lvl="1" eaLnBrk="1" hangingPunct="1"/>
            <a:r>
              <a:rPr lang="en-US" altLang="de-DE" smtClean="0"/>
              <a:t>Method parameters</a:t>
            </a:r>
          </a:p>
          <a:p>
            <a:pPr lvl="1" eaLnBrk="1" hangingPunct="1"/>
            <a:r>
              <a:rPr lang="en-US" altLang="de-DE" smtClean="0"/>
              <a:t>Exception handler parameters</a:t>
            </a:r>
          </a:p>
          <a:p>
            <a:pPr lvl="1" eaLnBrk="1" hangingPunct="1"/>
            <a:r>
              <a:rPr lang="en-US" altLang="de-DE" smtClean="0"/>
              <a:t>Immutable data</a:t>
            </a:r>
          </a:p>
        </p:txBody>
      </p:sp>
    </p:spTree>
    <p:custDataLst>
      <p:tags r:id="rId1"/>
    </p:custData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descr="Duke-with-Dart.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37225" y="5181600"/>
            <a:ext cx="2968625"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5"/>
          <p:cNvSpPr>
            <a:spLocks noGrp="1" noChangeArrowheads="1"/>
          </p:cNvSpPr>
          <p:nvPr>
            <p:ph type="title"/>
          </p:nvPr>
        </p:nvSpPr>
        <p:spPr/>
        <p:txBody>
          <a:bodyPr/>
          <a:lstStyle/>
          <a:p>
            <a:pPr eaLnBrk="1" hangingPunct="1"/>
            <a:r>
              <a:rPr lang="en-US" altLang="de-DE" smtClean="0"/>
              <a:t>Objectives</a:t>
            </a:r>
          </a:p>
        </p:txBody>
      </p:sp>
      <p:sp>
        <p:nvSpPr>
          <p:cNvPr id="4100" name="Rectangle 26"/>
          <p:cNvSpPr>
            <a:spLocks noGrp="1" noChangeArrowheads="1"/>
          </p:cNvSpPr>
          <p:nvPr>
            <p:ph idx="1"/>
          </p:nvPr>
        </p:nvSpPr>
        <p:spPr>
          <a:xfrm>
            <a:off x="609600" y="1447800"/>
            <a:ext cx="7918450" cy="3546475"/>
          </a:xfrm>
        </p:spPr>
        <p:txBody>
          <a:bodyPr/>
          <a:lstStyle/>
          <a:p>
            <a:pPr eaLnBrk="1" hangingPunct="1"/>
            <a:r>
              <a:rPr lang="en-US" altLang="de-DE" smtClean="0">
                <a:latin typeface="Arial" charset="0"/>
              </a:rPr>
              <a:t>After completing this lesson, you should be able to:</a:t>
            </a:r>
          </a:p>
          <a:p>
            <a:pPr lvl="1" eaLnBrk="1" hangingPunct="1"/>
            <a:r>
              <a:rPr lang="en-US" altLang="de-DE" smtClean="0"/>
              <a:t>Describe operating system task scheduling</a:t>
            </a:r>
          </a:p>
          <a:p>
            <a:pPr lvl="1" eaLnBrk="1" hangingPunct="1"/>
            <a:r>
              <a:rPr lang="en-US" altLang="de-DE" smtClean="0"/>
              <a:t>Create worker threads using </a:t>
            </a:r>
            <a:r>
              <a:rPr lang="en-US" altLang="de-DE" smtClean="0">
                <a:latin typeface="Courier New" pitchFamily="49" charset="0"/>
                <a:cs typeface="Courier New" pitchFamily="49" charset="0"/>
              </a:rPr>
              <a:t>Runnable</a:t>
            </a:r>
            <a:r>
              <a:rPr lang="en-US" altLang="de-DE" smtClean="0"/>
              <a:t> and </a:t>
            </a:r>
            <a:r>
              <a:rPr lang="en-US" altLang="de-DE" smtClean="0">
                <a:latin typeface="Courier New" pitchFamily="49" charset="0"/>
                <a:cs typeface="Courier New" pitchFamily="49" charset="0"/>
              </a:rPr>
              <a:t>Callable</a:t>
            </a:r>
          </a:p>
          <a:p>
            <a:pPr lvl="1" eaLnBrk="1" hangingPunct="1"/>
            <a:r>
              <a:rPr lang="en-US" altLang="de-DE" smtClean="0"/>
              <a:t>Use an </a:t>
            </a:r>
            <a:r>
              <a:rPr lang="en-US" altLang="de-DE" smtClean="0">
                <a:latin typeface="Courier New" pitchFamily="49" charset="0"/>
                <a:cs typeface="Courier New" pitchFamily="49" charset="0"/>
              </a:rPr>
              <a:t>ExecutorService</a:t>
            </a:r>
            <a:r>
              <a:rPr lang="en-US" altLang="de-DE" smtClean="0"/>
              <a:t> to concurrently execute tasks</a:t>
            </a:r>
          </a:p>
          <a:p>
            <a:pPr lvl="1" eaLnBrk="1" hangingPunct="1"/>
            <a:r>
              <a:rPr lang="en-US" altLang="de-DE" smtClean="0"/>
              <a:t>Identify potential threading problems</a:t>
            </a:r>
          </a:p>
          <a:p>
            <a:pPr lvl="1" eaLnBrk="1" hangingPunct="1"/>
            <a:r>
              <a:rPr lang="en-US" altLang="de-DE" smtClean="0"/>
              <a:t>Use </a:t>
            </a:r>
            <a:r>
              <a:rPr lang="en-US" altLang="de-DE" smtClean="0">
                <a:latin typeface="Courier New" pitchFamily="49" charset="0"/>
                <a:cs typeface="Courier New" pitchFamily="49" charset="0"/>
              </a:rPr>
              <a:t>synchronized</a:t>
            </a:r>
            <a:r>
              <a:rPr lang="en-US" altLang="de-DE" smtClean="0"/>
              <a:t> and concurrent atomic to manage atomicity</a:t>
            </a:r>
          </a:p>
          <a:p>
            <a:pPr lvl="1" eaLnBrk="1" hangingPunct="1"/>
            <a:r>
              <a:rPr lang="en-US" altLang="de-DE" smtClean="0"/>
              <a:t>Use monitor locks to control the order of thread execution</a:t>
            </a:r>
            <a:endParaRPr lang="en-US" altLang="de-DE" smtClean="0">
              <a:cs typeface="Courier New" pitchFamily="49" charset="0"/>
            </a:endParaRPr>
          </a:p>
          <a:p>
            <a:pPr lvl="1" eaLnBrk="1" hangingPunct="1"/>
            <a:r>
              <a:rPr lang="en-US" altLang="de-DE" smtClean="0"/>
              <a:t>Use the </a:t>
            </a:r>
            <a:r>
              <a:rPr lang="en-US" altLang="de-DE" smtClean="0">
                <a:latin typeface="Courier New" pitchFamily="49" charset="0"/>
                <a:cs typeface="Courier New" pitchFamily="49" charset="0"/>
              </a:rPr>
              <a:t>java.util.concurrent</a:t>
            </a:r>
            <a:r>
              <a:rPr lang="en-US" altLang="de-DE" smtClean="0"/>
              <a:t> collections</a:t>
            </a:r>
          </a:p>
        </p:txBody>
      </p:sp>
    </p:spTree>
    <p:custDataLst>
      <p:tags r:id="rId1"/>
    </p:custData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0"/>
          <p:cNvSpPr>
            <a:spLocks noGrp="1" noChangeArrowheads="1"/>
          </p:cNvSpPr>
          <p:nvPr>
            <p:ph type="title"/>
          </p:nvPr>
        </p:nvSpPr>
        <p:spPr/>
        <p:txBody>
          <a:bodyPr/>
          <a:lstStyle/>
          <a:p>
            <a:pPr eaLnBrk="1" hangingPunct="1"/>
            <a:r>
              <a:rPr lang="en-US" altLang="de-DE" smtClean="0"/>
              <a:t>Atomic Operations</a:t>
            </a:r>
          </a:p>
        </p:txBody>
      </p:sp>
      <p:sp>
        <p:nvSpPr>
          <p:cNvPr id="22531" name="Rectangle 31"/>
          <p:cNvSpPr>
            <a:spLocks noGrp="1" noChangeArrowheads="1"/>
          </p:cNvSpPr>
          <p:nvPr>
            <p:ph idx="1"/>
          </p:nvPr>
        </p:nvSpPr>
        <p:spPr>
          <a:xfrm>
            <a:off x="609600" y="1447800"/>
            <a:ext cx="7918450" cy="4451350"/>
          </a:xfrm>
        </p:spPr>
        <p:txBody>
          <a:bodyPr/>
          <a:lstStyle/>
          <a:p>
            <a:pPr eaLnBrk="1" hangingPunct="1"/>
            <a:r>
              <a:rPr lang="en-US" altLang="de-DE" smtClean="0">
                <a:latin typeface="Arial" charset="0"/>
              </a:rPr>
              <a:t>Atomic operations function as a single operation. A single statement in the Java language is not always atomic.</a:t>
            </a:r>
          </a:p>
          <a:p>
            <a:pPr lvl="1" eaLnBrk="1" hangingPunct="1"/>
            <a:r>
              <a:rPr lang="en-US" altLang="de-DE" smtClean="0">
                <a:latin typeface="Courier New" pitchFamily="49" charset="0"/>
                <a:cs typeface="Courier New" pitchFamily="49" charset="0"/>
              </a:rPr>
              <a:t>i++;</a:t>
            </a:r>
          </a:p>
          <a:p>
            <a:pPr lvl="2" eaLnBrk="1" hangingPunct="1"/>
            <a:r>
              <a:rPr lang="en-US" altLang="de-DE" smtClean="0"/>
              <a:t>Creates a temporary copy of the value in </a:t>
            </a:r>
            <a:r>
              <a:rPr lang="en-US" altLang="de-DE" smtClean="0">
                <a:latin typeface="Courier New" pitchFamily="49" charset="0"/>
                <a:cs typeface="Courier New" pitchFamily="49" charset="0"/>
              </a:rPr>
              <a:t>i</a:t>
            </a:r>
          </a:p>
          <a:p>
            <a:pPr lvl="2" eaLnBrk="1" hangingPunct="1"/>
            <a:r>
              <a:rPr lang="en-US" altLang="de-DE" smtClean="0"/>
              <a:t>Increments the temporary copy</a:t>
            </a:r>
          </a:p>
          <a:p>
            <a:pPr lvl="2" eaLnBrk="1" hangingPunct="1"/>
            <a:r>
              <a:rPr lang="en-US" altLang="de-DE" smtClean="0"/>
              <a:t>Writes the new value back to </a:t>
            </a:r>
            <a:r>
              <a:rPr lang="en-US" altLang="de-DE" smtClean="0">
                <a:latin typeface="Courier New" pitchFamily="49" charset="0"/>
                <a:cs typeface="Courier New" pitchFamily="49" charset="0"/>
              </a:rPr>
              <a:t>i</a:t>
            </a:r>
          </a:p>
          <a:p>
            <a:pPr lvl="1" eaLnBrk="1" hangingPunct="1"/>
            <a:r>
              <a:rPr lang="en-US" altLang="de-DE" smtClean="0">
                <a:latin typeface="Courier New" pitchFamily="49" charset="0"/>
                <a:cs typeface="Courier New" pitchFamily="49" charset="0"/>
              </a:rPr>
              <a:t>l = 0xffff_ffff_ffff_ffff;</a:t>
            </a:r>
          </a:p>
          <a:p>
            <a:pPr lvl="2" eaLnBrk="1" hangingPunct="1"/>
            <a:r>
              <a:rPr lang="en-US" altLang="de-DE" smtClean="0">
                <a:cs typeface="Arial" charset="0"/>
              </a:rPr>
              <a:t>64-bit variables might be accessed using two separate 32-bit operations.</a:t>
            </a:r>
          </a:p>
          <a:p>
            <a:pPr eaLnBrk="1" hangingPunct="1"/>
            <a:r>
              <a:rPr lang="en-US" altLang="de-DE" smtClean="0">
                <a:latin typeface="Arial" charset="0"/>
              </a:rPr>
              <a:t>What inconsistencies might two threads incrementing the same field encounter?</a:t>
            </a:r>
          </a:p>
          <a:p>
            <a:pPr eaLnBrk="1" hangingPunct="1"/>
            <a:r>
              <a:rPr lang="en-US" altLang="de-DE" smtClean="0">
                <a:latin typeface="Arial" charset="0"/>
              </a:rPr>
              <a:t>What if that field is long?</a:t>
            </a:r>
          </a:p>
        </p:txBody>
      </p:sp>
    </p:spTree>
    <p:custDataLst>
      <p:tags r:id="rId1"/>
    </p:custData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0"/>
          <p:cNvSpPr>
            <a:spLocks noGrp="1" noChangeArrowheads="1"/>
          </p:cNvSpPr>
          <p:nvPr>
            <p:ph type="title"/>
          </p:nvPr>
        </p:nvSpPr>
        <p:spPr/>
        <p:txBody>
          <a:bodyPr/>
          <a:lstStyle/>
          <a:p>
            <a:pPr eaLnBrk="1" hangingPunct="1"/>
            <a:r>
              <a:rPr lang="en-US" altLang="de-DE" smtClean="0"/>
              <a:t>Out-of-Order Execution</a:t>
            </a:r>
          </a:p>
        </p:txBody>
      </p:sp>
      <p:sp>
        <p:nvSpPr>
          <p:cNvPr id="23555" name="Rectangle 31"/>
          <p:cNvSpPr>
            <a:spLocks noGrp="1" noChangeArrowheads="1"/>
          </p:cNvSpPr>
          <p:nvPr>
            <p:ph idx="1"/>
          </p:nvPr>
        </p:nvSpPr>
        <p:spPr>
          <a:xfrm>
            <a:off x="609600" y="1447800"/>
            <a:ext cx="7918450" cy="3878263"/>
          </a:xfrm>
        </p:spPr>
        <p:txBody>
          <a:bodyPr/>
          <a:lstStyle/>
          <a:p>
            <a:pPr lvl="1" eaLnBrk="1" hangingPunct="1"/>
            <a:r>
              <a:rPr lang="en-US" altLang="de-DE" smtClean="0"/>
              <a:t>Operations performed in one thread may not appear to execute in order if you observe the results from another thread.</a:t>
            </a:r>
          </a:p>
          <a:p>
            <a:pPr lvl="2" eaLnBrk="1" hangingPunct="1"/>
            <a:r>
              <a:rPr lang="en-US" altLang="de-DE" smtClean="0"/>
              <a:t>Code optimization may result in out-of-order operation.</a:t>
            </a:r>
          </a:p>
          <a:p>
            <a:pPr lvl="2" eaLnBrk="1" hangingPunct="1"/>
            <a:r>
              <a:rPr lang="en-US" altLang="de-DE" smtClean="0"/>
              <a:t>Threads operate on cached copies of shared variables. </a:t>
            </a:r>
          </a:p>
          <a:p>
            <a:pPr lvl="1" eaLnBrk="1" hangingPunct="1"/>
            <a:r>
              <a:rPr lang="en-US" altLang="de-DE" smtClean="0"/>
              <a:t>To ensure consistent behavior in your threads, you must synchronize their actions.</a:t>
            </a:r>
          </a:p>
          <a:p>
            <a:pPr lvl="2" eaLnBrk="1" hangingPunct="1"/>
            <a:r>
              <a:rPr lang="en-US" altLang="de-DE" smtClean="0"/>
              <a:t>You need a way to state that an action happens before another.</a:t>
            </a:r>
          </a:p>
          <a:p>
            <a:pPr lvl="2" eaLnBrk="1" hangingPunct="1"/>
            <a:r>
              <a:rPr lang="en-US" altLang="de-DE" smtClean="0"/>
              <a:t>You need a way to flush changes to shared variables back to main memory.</a:t>
            </a:r>
          </a:p>
        </p:txBody>
      </p:sp>
    </p:spTree>
    <p:custDataLst>
      <p:tags r:id="rId1"/>
    </p:custData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0"/>
          <p:cNvSpPr>
            <a:spLocks noGrp="1" noChangeArrowheads="1"/>
          </p:cNvSpPr>
          <p:nvPr>
            <p:ph type="title"/>
          </p:nvPr>
        </p:nvSpPr>
        <p:spPr/>
        <p:txBody>
          <a:bodyPr/>
          <a:lstStyle/>
          <a:p>
            <a:pPr eaLnBrk="1" hangingPunct="1"/>
            <a:r>
              <a:rPr lang="en-US" altLang="de-DE" smtClean="0"/>
              <a:t>The </a:t>
            </a:r>
            <a:r>
              <a:rPr lang="en-US" altLang="de-DE" smtClean="0">
                <a:latin typeface="Courier New" pitchFamily="49" charset="0"/>
                <a:cs typeface="Courier New" pitchFamily="49" charset="0"/>
              </a:rPr>
              <a:t>synchronized</a:t>
            </a:r>
            <a:r>
              <a:rPr lang="en-US" altLang="de-DE" smtClean="0"/>
              <a:t> Keyword</a:t>
            </a:r>
          </a:p>
        </p:txBody>
      </p:sp>
      <p:sp>
        <p:nvSpPr>
          <p:cNvPr id="24579" name="Rectangle 31"/>
          <p:cNvSpPr>
            <a:spLocks noGrp="1" noChangeArrowheads="1"/>
          </p:cNvSpPr>
          <p:nvPr>
            <p:ph idx="1"/>
          </p:nvPr>
        </p:nvSpPr>
        <p:spPr>
          <a:xfrm>
            <a:off x="609600" y="1447800"/>
            <a:ext cx="7918450" cy="2592388"/>
          </a:xfrm>
        </p:spPr>
        <p:txBody>
          <a:bodyPr/>
          <a:lstStyle/>
          <a:p>
            <a:pPr eaLnBrk="1" hangingPunct="1"/>
            <a:r>
              <a:rPr lang="en-US" altLang="de-DE" smtClean="0">
                <a:latin typeface="Arial" charset="0"/>
              </a:rPr>
              <a:t>The </a:t>
            </a:r>
            <a:r>
              <a:rPr lang="en-US" altLang="de-DE" smtClean="0">
                <a:latin typeface="Courier New" pitchFamily="49" charset="0"/>
                <a:cs typeface="Courier New" pitchFamily="49" charset="0"/>
              </a:rPr>
              <a:t>synchronized</a:t>
            </a:r>
            <a:r>
              <a:rPr lang="en-US" altLang="de-DE" smtClean="0">
                <a:latin typeface="Arial" charset="0"/>
              </a:rPr>
              <a:t> keyword is used to create thread-safe code blocks. A </a:t>
            </a:r>
            <a:r>
              <a:rPr lang="en-US" altLang="de-DE" smtClean="0">
                <a:latin typeface="Courier New" pitchFamily="49" charset="0"/>
                <a:cs typeface="Courier New" pitchFamily="49" charset="0"/>
              </a:rPr>
              <a:t>synchronized</a:t>
            </a:r>
            <a:r>
              <a:rPr lang="en-US" altLang="de-DE" smtClean="0">
                <a:latin typeface="Arial" charset="0"/>
              </a:rPr>
              <a:t> code block:</a:t>
            </a:r>
          </a:p>
          <a:p>
            <a:pPr lvl="1" eaLnBrk="1" hangingPunct="1"/>
            <a:r>
              <a:rPr lang="en-US" altLang="de-DE" smtClean="0"/>
              <a:t>Causes a thread to write all of its changes to main memory when the end of the block is reached</a:t>
            </a:r>
          </a:p>
          <a:p>
            <a:pPr lvl="1" eaLnBrk="1" hangingPunct="1"/>
            <a:r>
              <a:rPr lang="en-US" altLang="de-DE" smtClean="0"/>
              <a:t>Is used to group blocks of code for exclusive execution</a:t>
            </a:r>
          </a:p>
          <a:p>
            <a:pPr lvl="2" eaLnBrk="1" hangingPunct="1"/>
            <a:r>
              <a:rPr lang="en-US" altLang="de-DE" smtClean="0"/>
              <a:t>Threads block until they can get exclusive access</a:t>
            </a:r>
          </a:p>
          <a:p>
            <a:pPr lvl="2" eaLnBrk="1" hangingPunct="1"/>
            <a:r>
              <a:rPr lang="en-US" altLang="de-DE" smtClean="0"/>
              <a:t>Solves the atomic problem</a:t>
            </a:r>
          </a:p>
        </p:txBody>
      </p:sp>
    </p:spTree>
    <p:custDataLst>
      <p:tags r:id="rId1"/>
    </p:custData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050"/>
          <p:cNvSpPr>
            <a:spLocks noChangeArrowheads="1"/>
          </p:cNvSpPr>
          <p:nvPr/>
        </p:nvSpPr>
        <p:spPr bwMode="auto">
          <a:xfrm>
            <a:off x="609600" y="1371600"/>
            <a:ext cx="7924800" cy="4876800"/>
          </a:xfrm>
          <a:prstGeom prst="rect">
            <a:avLst/>
          </a:prstGeom>
          <a:solidFill>
            <a:srgbClr val="DDDDDD"/>
          </a:solidFill>
          <a:ln w="28575">
            <a:solidFill>
              <a:schemeClr val="tx1"/>
            </a:solidFill>
            <a:miter lim="800000"/>
            <a:headEnd type="none" w="sm" len="sm"/>
            <a:tailEnd type="none" w="sm" len="sm"/>
          </a:ln>
        </p:spPr>
        <p:txBody>
          <a:bodyPr wrap="none" anchor="ct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endParaRPr lang="de-DE" altLang="de-DE" sz="1800"/>
          </a:p>
        </p:txBody>
      </p:sp>
      <p:sp>
        <p:nvSpPr>
          <p:cNvPr id="25603" name="Rectangle 30"/>
          <p:cNvSpPr>
            <a:spLocks noGrp="1" noChangeArrowheads="1"/>
          </p:cNvSpPr>
          <p:nvPr>
            <p:ph type="title"/>
          </p:nvPr>
        </p:nvSpPr>
        <p:spPr/>
        <p:txBody>
          <a:bodyPr/>
          <a:lstStyle/>
          <a:p>
            <a:pPr eaLnBrk="1" hangingPunct="1"/>
            <a:r>
              <a:rPr lang="en-US" altLang="de-DE" smtClean="0">
                <a:latin typeface="Courier New" pitchFamily="49" charset="0"/>
                <a:cs typeface="Courier New" pitchFamily="49" charset="0"/>
              </a:rPr>
              <a:t>synchronized</a:t>
            </a:r>
            <a:r>
              <a:rPr lang="en-US" altLang="de-DE" smtClean="0"/>
              <a:t> Methods</a:t>
            </a:r>
          </a:p>
        </p:txBody>
      </p:sp>
      <p:sp>
        <p:nvSpPr>
          <p:cNvPr id="25604" name="Rectangle 31"/>
          <p:cNvSpPr>
            <a:spLocks noGrp="1" noChangeArrowheads="1"/>
          </p:cNvSpPr>
          <p:nvPr>
            <p:ph idx="1"/>
          </p:nvPr>
        </p:nvSpPr>
        <p:spPr>
          <a:xfrm>
            <a:off x="609600" y="1447800"/>
            <a:ext cx="7918450" cy="4408488"/>
          </a:xfrm>
        </p:spPr>
        <p:txBody>
          <a:bodyPr/>
          <a:lstStyle/>
          <a:p>
            <a:pPr eaLnBrk="1" hangingPunct="1"/>
            <a:r>
              <a:rPr lang="en-US" altLang="de-DE" sz="1600" smtClean="0">
                <a:latin typeface="Courier New" pitchFamily="49" charset="0"/>
                <a:cs typeface="Courier New" pitchFamily="49" charset="0"/>
              </a:rPr>
              <a:t> 3 public class SynchronizedCounter {</a:t>
            </a:r>
          </a:p>
          <a:p>
            <a:pPr eaLnBrk="1" hangingPunct="1"/>
            <a:r>
              <a:rPr lang="en-US" altLang="de-DE" sz="1600" smtClean="0">
                <a:latin typeface="Courier New" pitchFamily="49" charset="0"/>
                <a:cs typeface="Courier New" pitchFamily="49" charset="0"/>
              </a:rPr>
              <a:t> 4   private static int i = 0;</a:t>
            </a:r>
          </a:p>
          <a:p>
            <a:pPr eaLnBrk="1" hangingPunct="1"/>
            <a:r>
              <a:rPr lang="en-US" altLang="de-DE" sz="1600" smtClean="0">
                <a:latin typeface="Courier New" pitchFamily="49" charset="0"/>
                <a:cs typeface="Courier New" pitchFamily="49" charset="0"/>
              </a:rPr>
              <a:t> 5   </a:t>
            </a:r>
          </a:p>
          <a:p>
            <a:pPr eaLnBrk="1" hangingPunct="1"/>
            <a:r>
              <a:rPr lang="en-US" altLang="de-DE" sz="1600" smtClean="0">
                <a:latin typeface="Courier New" pitchFamily="49" charset="0"/>
                <a:cs typeface="Courier New" pitchFamily="49" charset="0"/>
              </a:rPr>
              <a:t> 6   public synchronized void increment(){</a:t>
            </a:r>
          </a:p>
          <a:p>
            <a:pPr eaLnBrk="1" hangingPunct="1"/>
            <a:r>
              <a:rPr lang="en-US" altLang="de-DE" sz="1600" smtClean="0">
                <a:latin typeface="Courier New" pitchFamily="49" charset="0"/>
                <a:cs typeface="Courier New" pitchFamily="49" charset="0"/>
              </a:rPr>
              <a:t> 7     i++;</a:t>
            </a:r>
          </a:p>
          <a:p>
            <a:pPr eaLnBrk="1" hangingPunct="1"/>
            <a:r>
              <a:rPr lang="en-US" altLang="de-DE" sz="1600" smtClean="0">
                <a:latin typeface="Courier New" pitchFamily="49" charset="0"/>
                <a:cs typeface="Courier New" pitchFamily="49" charset="0"/>
              </a:rPr>
              <a:t> 8   }</a:t>
            </a:r>
          </a:p>
          <a:p>
            <a:pPr eaLnBrk="1" hangingPunct="1"/>
            <a:r>
              <a:rPr lang="en-US" altLang="de-DE" sz="1600" smtClean="0">
                <a:latin typeface="Courier New" pitchFamily="49" charset="0"/>
                <a:cs typeface="Courier New" pitchFamily="49" charset="0"/>
              </a:rPr>
              <a:t> 9   </a:t>
            </a:r>
          </a:p>
          <a:p>
            <a:pPr eaLnBrk="1" hangingPunct="1"/>
            <a:r>
              <a:rPr lang="en-US" altLang="de-DE" sz="1600" smtClean="0">
                <a:latin typeface="Courier New" pitchFamily="49" charset="0"/>
                <a:cs typeface="Courier New" pitchFamily="49" charset="0"/>
              </a:rPr>
              <a:t>10   public synchronized void decrement(){</a:t>
            </a:r>
          </a:p>
          <a:p>
            <a:pPr eaLnBrk="1" hangingPunct="1"/>
            <a:r>
              <a:rPr lang="en-US" altLang="de-DE" sz="1600" smtClean="0">
                <a:latin typeface="Courier New" pitchFamily="49" charset="0"/>
                <a:cs typeface="Courier New" pitchFamily="49" charset="0"/>
              </a:rPr>
              <a:t>11     i--;</a:t>
            </a:r>
          </a:p>
          <a:p>
            <a:pPr eaLnBrk="1" hangingPunct="1"/>
            <a:r>
              <a:rPr lang="en-US" altLang="de-DE" sz="1600" smtClean="0">
                <a:latin typeface="Courier New" pitchFamily="49" charset="0"/>
                <a:cs typeface="Courier New" pitchFamily="49" charset="0"/>
              </a:rPr>
              <a:t>12   }</a:t>
            </a:r>
          </a:p>
          <a:p>
            <a:pPr eaLnBrk="1" hangingPunct="1"/>
            <a:r>
              <a:rPr lang="en-US" altLang="de-DE" sz="1600" smtClean="0">
                <a:latin typeface="Courier New" pitchFamily="49" charset="0"/>
                <a:cs typeface="Courier New" pitchFamily="49" charset="0"/>
              </a:rPr>
              <a:t>13   </a:t>
            </a:r>
          </a:p>
          <a:p>
            <a:pPr eaLnBrk="1" hangingPunct="1"/>
            <a:r>
              <a:rPr lang="en-US" altLang="de-DE" sz="1600" smtClean="0">
                <a:latin typeface="Courier New" pitchFamily="49" charset="0"/>
                <a:cs typeface="Courier New" pitchFamily="49" charset="0"/>
              </a:rPr>
              <a:t>14   public synchronized int getValue(){</a:t>
            </a:r>
          </a:p>
          <a:p>
            <a:pPr eaLnBrk="1" hangingPunct="1"/>
            <a:r>
              <a:rPr lang="en-US" altLang="de-DE" sz="1600" smtClean="0">
                <a:latin typeface="Courier New" pitchFamily="49" charset="0"/>
                <a:cs typeface="Courier New" pitchFamily="49" charset="0"/>
              </a:rPr>
              <a:t>15     return i;</a:t>
            </a:r>
          </a:p>
          <a:p>
            <a:pPr eaLnBrk="1" hangingPunct="1"/>
            <a:r>
              <a:rPr lang="en-US" altLang="de-DE" sz="1600" smtClean="0">
                <a:latin typeface="Courier New" pitchFamily="49" charset="0"/>
                <a:cs typeface="Courier New" pitchFamily="49" charset="0"/>
              </a:rPr>
              <a:t>16   }  </a:t>
            </a:r>
          </a:p>
          <a:p>
            <a:pPr eaLnBrk="1" hangingPunct="1"/>
            <a:r>
              <a:rPr lang="en-US" altLang="de-DE" sz="1600" smtClean="0">
                <a:latin typeface="Courier New" pitchFamily="49" charset="0"/>
                <a:cs typeface="Courier New" pitchFamily="49" charset="0"/>
              </a:rPr>
              <a:t>17 }</a:t>
            </a:r>
          </a:p>
        </p:txBody>
      </p:sp>
      <p:sp>
        <p:nvSpPr>
          <p:cNvPr id="25605" name="Rectangle 10"/>
          <p:cNvSpPr>
            <a:spLocks noChangeArrowheads="1"/>
          </p:cNvSpPr>
          <p:nvPr/>
        </p:nvSpPr>
        <p:spPr bwMode="gray">
          <a:xfrm>
            <a:off x="2057400" y="2362200"/>
            <a:ext cx="1600200" cy="2286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822325" eaLnBrk="0" hangingPunct="0">
              <a:spcBef>
                <a:spcPct val="20000"/>
              </a:spcBef>
              <a:buClr>
                <a:srgbClr val="000000"/>
              </a:buClr>
              <a:buFont typeface="Arial" charset="0"/>
              <a:defRPr sz="2200">
                <a:solidFill>
                  <a:schemeClr val="tx1"/>
                </a:solidFill>
                <a:latin typeface="Arial" charset="0"/>
              </a:defRPr>
            </a:lvl1pPr>
            <a:lvl2pPr marL="742950" indent="-285750" defTabSz="822325" eaLnBrk="0" hangingPunct="0">
              <a:spcBef>
                <a:spcPct val="20000"/>
              </a:spcBef>
              <a:buClr>
                <a:srgbClr val="FF0000"/>
              </a:buClr>
              <a:buFont typeface="Arial" charset="0"/>
              <a:buChar char="•"/>
              <a:defRPr sz="2200">
                <a:solidFill>
                  <a:schemeClr val="tx1"/>
                </a:solidFill>
                <a:latin typeface="Arial" charset="0"/>
              </a:defRPr>
            </a:lvl2pPr>
            <a:lvl3pPr marL="1143000" indent="-228600" defTabSz="822325" eaLnBrk="0" hangingPunct="0">
              <a:spcBef>
                <a:spcPct val="20000"/>
              </a:spcBef>
              <a:buClr>
                <a:srgbClr val="FF0000"/>
              </a:buClr>
              <a:buFont typeface="Arial" charset="0"/>
              <a:buChar char="–"/>
              <a:defRPr sz="2000">
                <a:solidFill>
                  <a:schemeClr val="tx1"/>
                </a:solidFill>
                <a:latin typeface="Arial" charset="0"/>
              </a:defRPr>
            </a:lvl3pPr>
            <a:lvl4pPr marL="1600200" indent="-228600" defTabSz="822325"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defTabSz="822325"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defTabSz="822325"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822325"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822325"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822325"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spcBef>
                <a:spcPct val="50000"/>
              </a:spcBef>
              <a:buClrTx/>
              <a:buFontTx/>
              <a:buNone/>
            </a:pPr>
            <a:endParaRPr lang="de-DE" altLang="de-DE" sz="1800" b="1">
              <a:solidFill>
                <a:schemeClr val="folHlink"/>
              </a:solidFill>
            </a:endParaRPr>
          </a:p>
        </p:txBody>
      </p:sp>
      <p:sp>
        <p:nvSpPr>
          <p:cNvPr id="25606" name="Rectangle 10"/>
          <p:cNvSpPr>
            <a:spLocks noChangeArrowheads="1"/>
          </p:cNvSpPr>
          <p:nvPr/>
        </p:nvSpPr>
        <p:spPr bwMode="gray">
          <a:xfrm>
            <a:off x="2057400" y="3505200"/>
            <a:ext cx="1600200" cy="2286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822325" eaLnBrk="0" hangingPunct="0">
              <a:spcBef>
                <a:spcPct val="20000"/>
              </a:spcBef>
              <a:buClr>
                <a:srgbClr val="000000"/>
              </a:buClr>
              <a:buFont typeface="Arial" charset="0"/>
              <a:defRPr sz="2200">
                <a:solidFill>
                  <a:schemeClr val="tx1"/>
                </a:solidFill>
                <a:latin typeface="Arial" charset="0"/>
              </a:defRPr>
            </a:lvl1pPr>
            <a:lvl2pPr marL="742950" indent="-285750" defTabSz="822325" eaLnBrk="0" hangingPunct="0">
              <a:spcBef>
                <a:spcPct val="20000"/>
              </a:spcBef>
              <a:buClr>
                <a:srgbClr val="FF0000"/>
              </a:buClr>
              <a:buFont typeface="Arial" charset="0"/>
              <a:buChar char="•"/>
              <a:defRPr sz="2200">
                <a:solidFill>
                  <a:schemeClr val="tx1"/>
                </a:solidFill>
                <a:latin typeface="Arial" charset="0"/>
              </a:defRPr>
            </a:lvl2pPr>
            <a:lvl3pPr marL="1143000" indent="-228600" defTabSz="822325" eaLnBrk="0" hangingPunct="0">
              <a:spcBef>
                <a:spcPct val="20000"/>
              </a:spcBef>
              <a:buClr>
                <a:srgbClr val="FF0000"/>
              </a:buClr>
              <a:buFont typeface="Arial" charset="0"/>
              <a:buChar char="–"/>
              <a:defRPr sz="2000">
                <a:solidFill>
                  <a:schemeClr val="tx1"/>
                </a:solidFill>
                <a:latin typeface="Arial" charset="0"/>
              </a:defRPr>
            </a:lvl3pPr>
            <a:lvl4pPr marL="1600200" indent="-228600" defTabSz="822325"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defTabSz="822325"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defTabSz="822325"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822325"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822325"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822325"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spcBef>
                <a:spcPct val="50000"/>
              </a:spcBef>
              <a:buClrTx/>
              <a:buFontTx/>
              <a:buNone/>
            </a:pPr>
            <a:endParaRPr lang="de-DE" altLang="de-DE" sz="1800" b="1">
              <a:solidFill>
                <a:schemeClr val="folHlink"/>
              </a:solidFill>
            </a:endParaRPr>
          </a:p>
        </p:txBody>
      </p:sp>
      <p:sp>
        <p:nvSpPr>
          <p:cNvPr id="25607" name="Rectangle 10"/>
          <p:cNvSpPr>
            <a:spLocks noChangeArrowheads="1"/>
          </p:cNvSpPr>
          <p:nvPr/>
        </p:nvSpPr>
        <p:spPr bwMode="gray">
          <a:xfrm>
            <a:off x="2057400" y="4648200"/>
            <a:ext cx="1600200" cy="2286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822325" eaLnBrk="0" hangingPunct="0">
              <a:spcBef>
                <a:spcPct val="20000"/>
              </a:spcBef>
              <a:buClr>
                <a:srgbClr val="000000"/>
              </a:buClr>
              <a:buFont typeface="Arial" charset="0"/>
              <a:defRPr sz="2200">
                <a:solidFill>
                  <a:schemeClr val="tx1"/>
                </a:solidFill>
                <a:latin typeface="Arial" charset="0"/>
              </a:defRPr>
            </a:lvl1pPr>
            <a:lvl2pPr marL="742950" indent="-285750" defTabSz="822325" eaLnBrk="0" hangingPunct="0">
              <a:spcBef>
                <a:spcPct val="20000"/>
              </a:spcBef>
              <a:buClr>
                <a:srgbClr val="FF0000"/>
              </a:buClr>
              <a:buFont typeface="Arial" charset="0"/>
              <a:buChar char="•"/>
              <a:defRPr sz="2200">
                <a:solidFill>
                  <a:schemeClr val="tx1"/>
                </a:solidFill>
                <a:latin typeface="Arial" charset="0"/>
              </a:defRPr>
            </a:lvl2pPr>
            <a:lvl3pPr marL="1143000" indent="-228600" defTabSz="822325" eaLnBrk="0" hangingPunct="0">
              <a:spcBef>
                <a:spcPct val="20000"/>
              </a:spcBef>
              <a:buClr>
                <a:srgbClr val="FF0000"/>
              </a:buClr>
              <a:buFont typeface="Arial" charset="0"/>
              <a:buChar char="–"/>
              <a:defRPr sz="2000">
                <a:solidFill>
                  <a:schemeClr val="tx1"/>
                </a:solidFill>
                <a:latin typeface="Arial" charset="0"/>
              </a:defRPr>
            </a:lvl3pPr>
            <a:lvl4pPr marL="1600200" indent="-228600" defTabSz="822325"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defTabSz="822325"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defTabSz="822325"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822325"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822325"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822325"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spcBef>
                <a:spcPct val="50000"/>
              </a:spcBef>
              <a:buClrTx/>
              <a:buFontTx/>
              <a:buNone/>
            </a:pPr>
            <a:endParaRPr lang="de-DE" altLang="de-DE" sz="1800" b="1">
              <a:solidFill>
                <a:schemeClr val="folHlink"/>
              </a:solidFill>
            </a:endParaRPr>
          </a:p>
        </p:txBody>
      </p:sp>
    </p:spTree>
    <p:custDataLst>
      <p:tags r:id="rId1"/>
    </p:custData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050"/>
          <p:cNvSpPr>
            <a:spLocks noChangeArrowheads="1"/>
          </p:cNvSpPr>
          <p:nvPr/>
        </p:nvSpPr>
        <p:spPr bwMode="auto">
          <a:xfrm>
            <a:off x="609600" y="1371600"/>
            <a:ext cx="7924800" cy="4419600"/>
          </a:xfrm>
          <a:prstGeom prst="rect">
            <a:avLst/>
          </a:prstGeom>
          <a:solidFill>
            <a:srgbClr val="DDDDDD"/>
          </a:solidFill>
          <a:ln w="28575">
            <a:solidFill>
              <a:schemeClr val="tx1"/>
            </a:solidFill>
            <a:miter lim="800000"/>
            <a:headEnd type="none" w="sm" len="sm"/>
            <a:tailEnd type="none" w="sm" len="sm"/>
          </a:ln>
        </p:spPr>
        <p:txBody>
          <a:bodyPr wrap="none" anchor="ct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endParaRPr lang="de-DE" altLang="de-DE" sz="1800"/>
          </a:p>
        </p:txBody>
      </p:sp>
      <p:sp>
        <p:nvSpPr>
          <p:cNvPr id="26627" name="Rectangle 30"/>
          <p:cNvSpPr>
            <a:spLocks noGrp="1" noChangeArrowheads="1"/>
          </p:cNvSpPr>
          <p:nvPr>
            <p:ph type="title"/>
          </p:nvPr>
        </p:nvSpPr>
        <p:spPr/>
        <p:txBody>
          <a:bodyPr/>
          <a:lstStyle/>
          <a:p>
            <a:pPr eaLnBrk="1" hangingPunct="1"/>
            <a:r>
              <a:rPr lang="en-US" altLang="de-DE" smtClean="0">
                <a:latin typeface="Courier New" pitchFamily="49" charset="0"/>
                <a:cs typeface="Courier New" pitchFamily="49" charset="0"/>
              </a:rPr>
              <a:t>synchronized</a:t>
            </a:r>
            <a:r>
              <a:rPr lang="en-US" altLang="de-DE" smtClean="0"/>
              <a:t> Blocks</a:t>
            </a:r>
          </a:p>
        </p:txBody>
      </p:sp>
      <p:sp>
        <p:nvSpPr>
          <p:cNvPr id="26628" name="Rectangle 31"/>
          <p:cNvSpPr>
            <a:spLocks noGrp="1" noChangeArrowheads="1"/>
          </p:cNvSpPr>
          <p:nvPr>
            <p:ph idx="1"/>
          </p:nvPr>
        </p:nvSpPr>
        <p:spPr>
          <a:xfrm>
            <a:off x="609600" y="1447800"/>
            <a:ext cx="7918450" cy="2962275"/>
          </a:xfrm>
        </p:spPr>
        <p:txBody>
          <a:bodyPr/>
          <a:lstStyle/>
          <a:p>
            <a:pPr eaLnBrk="1" hangingPunct="1"/>
            <a:r>
              <a:rPr lang="en-US" altLang="de-DE" sz="1800" smtClean="0">
                <a:latin typeface="Courier New" pitchFamily="49" charset="0"/>
                <a:cs typeface="Courier New" pitchFamily="49" charset="0"/>
              </a:rPr>
              <a:t>18   public void run(){</a:t>
            </a:r>
          </a:p>
          <a:p>
            <a:pPr eaLnBrk="1" hangingPunct="1"/>
            <a:r>
              <a:rPr lang="en-US" altLang="de-DE" sz="1800" smtClean="0">
                <a:latin typeface="Courier New" pitchFamily="49" charset="0"/>
                <a:cs typeface="Courier New" pitchFamily="49" charset="0"/>
              </a:rPr>
              <a:t>19     for (int i = 0; i &lt; countSize; i++){</a:t>
            </a:r>
          </a:p>
          <a:p>
            <a:pPr eaLnBrk="1" hangingPunct="1"/>
            <a:r>
              <a:rPr lang="en-US" altLang="de-DE" sz="1800" smtClean="0">
                <a:latin typeface="Courier New" pitchFamily="49" charset="0"/>
                <a:cs typeface="Courier New" pitchFamily="49" charset="0"/>
              </a:rPr>
              <a:t>20       synchronized(this){</a:t>
            </a:r>
          </a:p>
          <a:p>
            <a:pPr eaLnBrk="1" hangingPunct="1"/>
            <a:r>
              <a:rPr lang="en-US" altLang="de-DE" sz="1800" smtClean="0">
                <a:latin typeface="Courier New" pitchFamily="49" charset="0"/>
                <a:cs typeface="Courier New" pitchFamily="49" charset="0"/>
              </a:rPr>
              <a:t>21         count.increment();</a:t>
            </a:r>
          </a:p>
          <a:p>
            <a:pPr eaLnBrk="1" hangingPunct="1"/>
            <a:r>
              <a:rPr lang="en-US" altLang="de-DE" sz="1800" smtClean="0">
                <a:latin typeface="Courier New" pitchFamily="49" charset="0"/>
                <a:cs typeface="Courier New" pitchFamily="49" charset="0"/>
              </a:rPr>
              <a:t>22         System.out.println(threadName </a:t>
            </a:r>
          </a:p>
          <a:p>
            <a:pPr eaLnBrk="1" hangingPunct="1"/>
            <a:r>
              <a:rPr lang="en-US" altLang="de-DE" sz="1800" smtClean="0">
                <a:latin typeface="Courier New" pitchFamily="49" charset="0"/>
                <a:cs typeface="Courier New" pitchFamily="49" charset="0"/>
              </a:rPr>
              <a:t>23              + " Current Count: " + count.getValue());</a:t>
            </a:r>
          </a:p>
          <a:p>
            <a:pPr eaLnBrk="1" hangingPunct="1"/>
            <a:r>
              <a:rPr lang="en-US" altLang="de-DE" sz="1800" smtClean="0">
                <a:latin typeface="Courier New" pitchFamily="49" charset="0"/>
                <a:cs typeface="Courier New" pitchFamily="49" charset="0"/>
              </a:rPr>
              <a:t>24       }</a:t>
            </a:r>
          </a:p>
          <a:p>
            <a:pPr eaLnBrk="1" hangingPunct="1"/>
            <a:r>
              <a:rPr lang="en-US" altLang="de-DE" sz="1800" smtClean="0">
                <a:latin typeface="Courier New" pitchFamily="49" charset="0"/>
                <a:cs typeface="Courier New" pitchFamily="49" charset="0"/>
              </a:rPr>
              <a:t>25     }</a:t>
            </a:r>
          </a:p>
          <a:p>
            <a:pPr eaLnBrk="1" hangingPunct="1"/>
            <a:r>
              <a:rPr lang="en-US" altLang="de-DE" sz="1800" smtClean="0">
                <a:latin typeface="Courier New" pitchFamily="49" charset="0"/>
                <a:cs typeface="Courier New" pitchFamily="49" charset="0"/>
              </a:rPr>
              <a:t>26   }</a:t>
            </a:r>
          </a:p>
        </p:txBody>
      </p:sp>
      <p:sp>
        <p:nvSpPr>
          <p:cNvPr id="26629" name="Rectangle 10"/>
          <p:cNvSpPr>
            <a:spLocks noChangeArrowheads="1"/>
          </p:cNvSpPr>
          <p:nvPr/>
        </p:nvSpPr>
        <p:spPr bwMode="gray">
          <a:xfrm>
            <a:off x="1676400" y="2133600"/>
            <a:ext cx="2971800" cy="3048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822325" eaLnBrk="0" hangingPunct="0">
              <a:spcBef>
                <a:spcPct val="20000"/>
              </a:spcBef>
              <a:buClr>
                <a:srgbClr val="000000"/>
              </a:buClr>
              <a:buFont typeface="Arial" charset="0"/>
              <a:defRPr sz="2200">
                <a:solidFill>
                  <a:schemeClr val="tx1"/>
                </a:solidFill>
                <a:latin typeface="Arial" charset="0"/>
              </a:defRPr>
            </a:lvl1pPr>
            <a:lvl2pPr marL="742950" indent="-285750" defTabSz="822325" eaLnBrk="0" hangingPunct="0">
              <a:spcBef>
                <a:spcPct val="20000"/>
              </a:spcBef>
              <a:buClr>
                <a:srgbClr val="FF0000"/>
              </a:buClr>
              <a:buFont typeface="Arial" charset="0"/>
              <a:buChar char="•"/>
              <a:defRPr sz="2200">
                <a:solidFill>
                  <a:schemeClr val="tx1"/>
                </a:solidFill>
                <a:latin typeface="Arial" charset="0"/>
              </a:defRPr>
            </a:lvl2pPr>
            <a:lvl3pPr marL="1143000" indent="-228600" defTabSz="822325" eaLnBrk="0" hangingPunct="0">
              <a:spcBef>
                <a:spcPct val="20000"/>
              </a:spcBef>
              <a:buClr>
                <a:srgbClr val="FF0000"/>
              </a:buClr>
              <a:buFont typeface="Arial" charset="0"/>
              <a:buChar char="–"/>
              <a:defRPr sz="2000">
                <a:solidFill>
                  <a:schemeClr val="tx1"/>
                </a:solidFill>
                <a:latin typeface="Arial" charset="0"/>
              </a:defRPr>
            </a:lvl3pPr>
            <a:lvl4pPr marL="1600200" indent="-228600" defTabSz="822325"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defTabSz="822325"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defTabSz="822325"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822325"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822325"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822325"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spcBef>
                <a:spcPct val="50000"/>
              </a:spcBef>
              <a:buClrTx/>
              <a:buFontTx/>
              <a:buNone/>
            </a:pPr>
            <a:endParaRPr lang="de-DE" altLang="de-DE" sz="1800" b="1">
              <a:solidFill>
                <a:schemeClr val="folHlink"/>
              </a:solidFill>
            </a:endParaRPr>
          </a:p>
        </p:txBody>
      </p:sp>
    </p:spTree>
    <p:custDataLst>
      <p:tags r:id="rId1"/>
    </p:custData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050"/>
          <p:cNvSpPr>
            <a:spLocks noChangeArrowheads="1"/>
          </p:cNvSpPr>
          <p:nvPr/>
        </p:nvSpPr>
        <p:spPr bwMode="auto">
          <a:xfrm>
            <a:off x="609600" y="4572000"/>
            <a:ext cx="7924800" cy="609600"/>
          </a:xfrm>
          <a:prstGeom prst="rect">
            <a:avLst/>
          </a:prstGeom>
          <a:solidFill>
            <a:srgbClr val="DDDDDD"/>
          </a:solidFill>
          <a:ln w="28575">
            <a:solidFill>
              <a:schemeClr val="tx1"/>
            </a:solidFill>
            <a:miter lim="800000"/>
            <a:headEnd type="none" w="sm" len="sm"/>
            <a:tailEnd type="none" w="sm" len="sm"/>
          </a:ln>
        </p:spPr>
        <p:txBody>
          <a:bodyPr wrap="none" anchor="ct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endParaRPr lang="de-DE" altLang="de-DE" sz="1800"/>
          </a:p>
        </p:txBody>
      </p:sp>
      <p:sp>
        <p:nvSpPr>
          <p:cNvPr id="27651" name="Rectangle 30"/>
          <p:cNvSpPr>
            <a:spLocks noGrp="1" noChangeArrowheads="1"/>
          </p:cNvSpPr>
          <p:nvPr>
            <p:ph type="title"/>
          </p:nvPr>
        </p:nvSpPr>
        <p:spPr/>
        <p:txBody>
          <a:bodyPr/>
          <a:lstStyle/>
          <a:p>
            <a:pPr eaLnBrk="1" hangingPunct="1"/>
            <a:r>
              <a:rPr lang="en-US" altLang="de-DE" smtClean="0"/>
              <a:t>Object Monitor Locking</a:t>
            </a:r>
          </a:p>
        </p:txBody>
      </p:sp>
      <p:sp>
        <p:nvSpPr>
          <p:cNvPr id="27652" name="Rectangle 31"/>
          <p:cNvSpPr>
            <a:spLocks noGrp="1" noChangeArrowheads="1"/>
          </p:cNvSpPr>
          <p:nvPr>
            <p:ph idx="1"/>
          </p:nvPr>
        </p:nvSpPr>
        <p:spPr>
          <a:xfrm>
            <a:off x="609600" y="1447800"/>
            <a:ext cx="7918450" cy="4340225"/>
          </a:xfrm>
        </p:spPr>
        <p:txBody>
          <a:bodyPr/>
          <a:lstStyle/>
          <a:p>
            <a:pPr eaLnBrk="1" hangingPunct="1"/>
            <a:r>
              <a:rPr lang="en-US" altLang="de-DE" smtClean="0">
                <a:latin typeface="Arial" charset="0"/>
              </a:rPr>
              <a:t>Each object in Java is associated with a monitor, which a thread can lock or unlock.</a:t>
            </a:r>
          </a:p>
          <a:p>
            <a:pPr lvl="1" eaLnBrk="1" hangingPunct="1"/>
            <a:r>
              <a:rPr lang="en-US" altLang="de-DE" smtClean="0">
                <a:latin typeface="Courier New" pitchFamily="49" charset="0"/>
                <a:cs typeface="Courier New" pitchFamily="49" charset="0"/>
              </a:rPr>
              <a:t>synchronized</a:t>
            </a:r>
            <a:r>
              <a:rPr lang="en-US" altLang="de-DE" smtClean="0"/>
              <a:t> methods use the monitor for the </a:t>
            </a:r>
            <a:r>
              <a:rPr lang="en-US" altLang="de-DE" smtClean="0">
                <a:latin typeface="Courier New" pitchFamily="49" charset="0"/>
                <a:cs typeface="Courier New" pitchFamily="49" charset="0"/>
              </a:rPr>
              <a:t>this</a:t>
            </a:r>
            <a:r>
              <a:rPr lang="en-US" altLang="de-DE" smtClean="0"/>
              <a:t> object.</a:t>
            </a:r>
          </a:p>
          <a:p>
            <a:pPr lvl="1" eaLnBrk="1" hangingPunct="1"/>
            <a:r>
              <a:rPr lang="en-US" altLang="de-DE" smtClean="0">
                <a:latin typeface="Courier New" pitchFamily="49" charset="0"/>
                <a:cs typeface="Courier New" pitchFamily="49" charset="0"/>
              </a:rPr>
              <a:t>static synchronized</a:t>
            </a:r>
            <a:r>
              <a:rPr lang="en-US" altLang="de-DE" smtClean="0"/>
              <a:t> methods use the classes’ monitor.</a:t>
            </a:r>
          </a:p>
          <a:p>
            <a:pPr lvl="1" eaLnBrk="1" hangingPunct="1"/>
            <a:r>
              <a:rPr lang="en-US" altLang="de-DE" smtClean="0">
                <a:latin typeface="Courier New" pitchFamily="49" charset="0"/>
                <a:cs typeface="Courier New" pitchFamily="49" charset="0"/>
              </a:rPr>
              <a:t>synchronized</a:t>
            </a:r>
            <a:r>
              <a:rPr lang="en-US" altLang="de-DE" smtClean="0"/>
              <a:t> blocks must specify which object’s monitor to lock or unlock.</a:t>
            </a:r>
          </a:p>
          <a:p>
            <a:pPr lvl="1" eaLnBrk="1" hangingPunct="1">
              <a:buFont typeface="Arial" charset="0"/>
              <a:buNone/>
            </a:pPr>
            <a:endParaRPr lang="en-US" altLang="de-DE" sz="1800" smtClean="0">
              <a:latin typeface="Courier New" pitchFamily="49" charset="0"/>
              <a:cs typeface="Courier New" pitchFamily="49" charset="0"/>
            </a:endParaRPr>
          </a:p>
          <a:p>
            <a:pPr lvl="1" eaLnBrk="1" hangingPunct="1">
              <a:buFont typeface="Arial" charset="0"/>
              <a:buNone/>
            </a:pPr>
            <a:r>
              <a:rPr lang="en-US" altLang="de-DE" sz="1800" smtClean="0">
                <a:latin typeface="Courier New" pitchFamily="49" charset="0"/>
                <a:cs typeface="Courier New" pitchFamily="49" charset="0"/>
              </a:rPr>
              <a:t>synchronized ( this ) { }</a:t>
            </a:r>
          </a:p>
          <a:p>
            <a:pPr lvl="1" eaLnBrk="1" hangingPunct="1">
              <a:buFont typeface="Arial" charset="0"/>
              <a:buNone/>
            </a:pPr>
            <a:endParaRPr lang="en-US" altLang="de-DE" sz="1800" smtClean="0">
              <a:latin typeface="Courier New" pitchFamily="49" charset="0"/>
              <a:cs typeface="Courier New" pitchFamily="49" charset="0"/>
            </a:endParaRPr>
          </a:p>
          <a:p>
            <a:pPr lvl="1" eaLnBrk="1" hangingPunct="1"/>
            <a:r>
              <a:rPr lang="en-US" altLang="de-DE" smtClean="0">
                <a:latin typeface="Courier New" pitchFamily="49" charset="0"/>
                <a:cs typeface="Courier New" pitchFamily="49" charset="0"/>
              </a:rPr>
              <a:t>synchronized</a:t>
            </a:r>
            <a:r>
              <a:rPr lang="en-US" altLang="de-DE" smtClean="0"/>
              <a:t> blocks can be nested.</a:t>
            </a:r>
          </a:p>
        </p:txBody>
      </p:sp>
      <p:sp>
        <p:nvSpPr>
          <p:cNvPr id="27653" name="Rectangle 10"/>
          <p:cNvSpPr>
            <a:spLocks noChangeArrowheads="1"/>
          </p:cNvSpPr>
          <p:nvPr/>
        </p:nvSpPr>
        <p:spPr bwMode="gray">
          <a:xfrm>
            <a:off x="2667000" y="4724400"/>
            <a:ext cx="762000" cy="3048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822325" eaLnBrk="0" hangingPunct="0">
              <a:spcBef>
                <a:spcPct val="20000"/>
              </a:spcBef>
              <a:buClr>
                <a:srgbClr val="000000"/>
              </a:buClr>
              <a:buFont typeface="Arial" charset="0"/>
              <a:defRPr sz="2200">
                <a:solidFill>
                  <a:schemeClr val="tx1"/>
                </a:solidFill>
                <a:latin typeface="Arial" charset="0"/>
              </a:defRPr>
            </a:lvl1pPr>
            <a:lvl2pPr marL="742950" indent="-285750" defTabSz="822325" eaLnBrk="0" hangingPunct="0">
              <a:spcBef>
                <a:spcPct val="20000"/>
              </a:spcBef>
              <a:buClr>
                <a:srgbClr val="FF0000"/>
              </a:buClr>
              <a:buFont typeface="Arial" charset="0"/>
              <a:buChar char="•"/>
              <a:defRPr sz="2200">
                <a:solidFill>
                  <a:schemeClr val="tx1"/>
                </a:solidFill>
                <a:latin typeface="Arial" charset="0"/>
              </a:defRPr>
            </a:lvl2pPr>
            <a:lvl3pPr marL="1143000" indent="-228600" defTabSz="822325" eaLnBrk="0" hangingPunct="0">
              <a:spcBef>
                <a:spcPct val="20000"/>
              </a:spcBef>
              <a:buClr>
                <a:srgbClr val="FF0000"/>
              </a:buClr>
              <a:buFont typeface="Arial" charset="0"/>
              <a:buChar char="–"/>
              <a:defRPr sz="2000">
                <a:solidFill>
                  <a:schemeClr val="tx1"/>
                </a:solidFill>
                <a:latin typeface="Arial" charset="0"/>
              </a:defRPr>
            </a:lvl3pPr>
            <a:lvl4pPr marL="1600200" indent="-228600" defTabSz="822325"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defTabSz="822325"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defTabSz="822325"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822325"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822325"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822325"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spcBef>
                <a:spcPct val="50000"/>
              </a:spcBef>
              <a:buClrTx/>
              <a:buFontTx/>
              <a:buNone/>
            </a:pPr>
            <a:endParaRPr lang="de-DE" altLang="de-DE" sz="1800" b="1">
              <a:solidFill>
                <a:schemeClr val="folHlink"/>
              </a:solidFill>
            </a:endParaRPr>
          </a:p>
        </p:txBody>
      </p:sp>
    </p:spTree>
    <p:custDataLst>
      <p:tags r:id="rId1"/>
    </p:custData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0"/>
          <p:cNvSpPr>
            <a:spLocks noGrp="1" noChangeArrowheads="1"/>
          </p:cNvSpPr>
          <p:nvPr>
            <p:ph type="title"/>
          </p:nvPr>
        </p:nvSpPr>
        <p:spPr/>
        <p:txBody>
          <a:bodyPr/>
          <a:lstStyle/>
          <a:p>
            <a:pPr eaLnBrk="1" hangingPunct="1"/>
            <a:r>
              <a:rPr lang="en-US" altLang="de-DE" smtClean="0"/>
              <a:t>Threading Performance</a:t>
            </a:r>
          </a:p>
        </p:txBody>
      </p:sp>
      <p:sp>
        <p:nvSpPr>
          <p:cNvPr id="28675" name="Rectangle 31"/>
          <p:cNvSpPr>
            <a:spLocks noGrp="1" noChangeArrowheads="1"/>
          </p:cNvSpPr>
          <p:nvPr>
            <p:ph idx="1"/>
          </p:nvPr>
        </p:nvSpPr>
        <p:spPr>
          <a:xfrm>
            <a:off x="609600" y="1447800"/>
            <a:ext cx="7918450" cy="2936875"/>
          </a:xfrm>
        </p:spPr>
        <p:txBody>
          <a:bodyPr/>
          <a:lstStyle/>
          <a:p>
            <a:pPr eaLnBrk="1" hangingPunct="1"/>
            <a:r>
              <a:rPr lang="en-US" altLang="de-DE" smtClean="0">
                <a:latin typeface="Arial" charset="0"/>
              </a:rPr>
              <a:t>To execute a program as quickly as possible, you must avoid performance bottlenecks. Some of these bottlenecks are:</a:t>
            </a:r>
          </a:p>
          <a:p>
            <a:pPr lvl="1" eaLnBrk="1" hangingPunct="1"/>
            <a:r>
              <a:rPr lang="en-US" altLang="de-DE" smtClean="0"/>
              <a:t>Resource Contention: Two or more tasks waiting for exclusive use of a resource</a:t>
            </a:r>
          </a:p>
          <a:p>
            <a:pPr lvl="1" eaLnBrk="1" hangingPunct="1"/>
            <a:r>
              <a:rPr lang="en-US" altLang="de-DE" smtClean="0"/>
              <a:t>Blocking I/O operations: Doing nothing while waiting for disk or network data transfers</a:t>
            </a:r>
          </a:p>
          <a:p>
            <a:pPr lvl="1" eaLnBrk="1" hangingPunct="1"/>
            <a:r>
              <a:rPr lang="en-US" altLang="de-DE" smtClean="0"/>
              <a:t>Underutilization of CPUs: A single-threaded application uses only a single CPU</a:t>
            </a:r>
          </a:p>
        </p:txBody>
      </p:sp>
    </p:spTree>
    <p:custDataLst>
      <p:tags r:id="rId1"/>
    </p:custData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050"/>
          <p:cNvSpPr>
            <a:spLocks noChangeArrowheads="1"/>
          </p:cNvSpPr>
          <p:nvPr/>
        </p:nvSpPr>
        <p:spPr bwMode="auto">
          <a:xfrm>
            <a:off x="609600" y="2438400"/>
            <a:ext cx="7924800" cy="1447800"/>
          </a:xfrm>
          <a:prstGeom prst="rect">
            <a:avLst/>
          </a:prstGeom>
          <a:solidFill>
            <a:srgbClr val="DDDDDD"/>
          </a:solidFill>
          <a:ln w="28575">
            <a:solidFill>
              <a:schemeClr val="tx1"/>
            </a:solidFill>
            <a:miter lim="800000"/>
            <a:headEnd type="none" w="sm" len="sm"/>
            <a:tailEnd type="none" w="sm" len="sm"/>
          </a:ln>
        </p:spPr>
        <p:txBody>
          <a:bodyPr wrap="none" anchor="ct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endParaRPr lang="de-DE" altLang="de-DE" sz="1800"/>
          </a:p>
        </p:txBody>
      </p:sp>
      <p:sp>
        <p:nvSpPr>
          <p:cNvPr id="29699" name="Rectangle 2050"/>
          <p:cNvSpPr>
            <a:spLocks noChangeArrowheads="1"/>
          </p:cNvSpPr>
          <p:nvPr/>
        </p:nvSpPr>
        <p:spPr bwMode="auto">
          <a:xfrm>
            <a:off x="609600" y="4114800"/>
            <a:ext cx="7924800" cy="1447800"/>
          </a:xfrm>
          <a:prstGeom prst="rect">
            <a:avLst/>
          </a:prstGeom>
          <a:solidFill>
            <a:srgbClr val="DDDDDD"/>
          </a:solidFill>
          <a:ln w="28575">
            <a:solidFill>
              <a:schemeClr val="tx1"/>
            </a:solidFill>
            <a:miter lim="800000"/>
            <a:headEnd type="none" w="sm" len="sm"/>
            <a:tailEnd type="none" w="sm" len="sm"/>
          </a:ln>
        </p:spPr>
        <p:txBody>
          <a:bodyPr wrap="none" anchor="ct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endParaRPr lang="de-DE" altLang="de-DE" sz="1800"/>
          </a:p>
        </p:txBody>
      </p:sp>
      <p:sp>
        <p:nvSpPr>
          <p:cNvPr id="29700" name="Rectangle 30"/>
          <p:cNvSpPr>
            <a:spLocks noGrp="1" noChangeArrowheads="1"/>
          </p:cNvSpPr>
          <p:nvPr>
            <p:ph type="title"/>
          </p:nvPr>
        </p:nvSpPr>
        <p:spPr/>
        <p:txBody>
          <a:bodyPr/>
          <a:lstStyle/>
          <a:p>
            <a:pPr eaLnBrk="1" hangingPunct="1"/>
            <a:r>
              <a:rPr lang="en-US" altLang="de-DE" smtClean="0"/>
              <a:t>Performance Issue: Examples</a:t>
            </a:r>
          </a:p>
        </p:txBody>
      </p:sp>
      <p:sp>
        <p:nvSpPr>
          <p:cNvPr id="29701" name="Rectangle 31"/>
          <p:cNvSpPr>
            <a:spLocks noGrp="1" noChangeArrowheads="1"/>
          </p:cNvSpPr>
          <p:nvPr>
            <p:ph idx="1"/>
          </p:nvPr>
        </p:nvSpPr>
        <p:spPr>
          <a:xfrm>
            <a:off x="609600" y="1447800"/>
            <a:ext cx="7918450" cy="4765675"/>
          </a:xfrm>
        </p:spPr>
        <p:txBody>
          <a:bodyPr/>
          <a:lstStyle/>
          <a:p>
            <a:pPr lvl="1" eaLnBrk="1" hangingPunct="1"/>
            <a:r>
              <a:rPr lang="en-US" altLang="de-DE" b="1" smtClean="0"/>
              <a:t>Deadlock</a:t>
            </a:r>
            <a:r>
              <a:rPr lang="en-US" altLang="de-DE" smtClean="0"/>
              <a:t> results when two or more threads are blocked forever, waiting for each other.</a:t>
            </a:r>
          </a:p>
          <a:p>
            <a:pPr eaLnBrk="1" hangingPunct="1"/>
            <a:endParaRPr lang="en-US" altLang="de-DE" sz="1800" smtClean="0">
              <a:latin typeface="Courier New" pitchFamily="49" charset="0"/>
              <a:cs typeface="Courier New" pitchFamily="49" charset="0"/>
            </a:endParaRPr>
          </a:p>
          <a:p>
            <a:pPr eaLnBrk="1" hangingPunct="1"/>
            <a:r>
              <a:rPr lang="en-US" altLang="de-DE" sz="1800" smtClean="0">
                <a:latin typeface="Courier New" pitchFamily="49" charset="0"/>
                <a:cs typeface="Courier New" pitchFamily="49" charset="0"/>
              </a:rPr>
              <a:t>synchronized(obj1) {</a:t>
            </a:r>
          </a:p>
          <a:p>
            <a:pPr eaLnBrk="1" hangingPunct="1"/>
            <a:r>
              <a:rPr lang="en-US" altLang="de-DE" sz="1800" smtClean="0">
                <a:latin typeface="Courier New" pitchFamily="49" charset="0"/>
                <a:cs typeface="Courier New" pitchFamily="49" charset="0"/>
              </a:rPr>
              <a:t>	synchronized(obj2) {</a:t>
            </a:r>
          </a:p>
          <a:p>
            <a:pPr eaLnBrk="1" hangingPunct="1"/>
            <a:r>
              <a:rPr lang="en-US" altLang="de-DE" sz="1800" smtClean="0">
                <a:latin typeface="Courier New" pitchFamily="49" charset="0"/>
                <a:cs typeface="Courier New" pitchFamily="49" charset="0"/>
              </a:rPr>
              <a:t>	}</a:t>
            </a:r>
          </a:p>
          <a:p>
            <a:pPr eaLnBrk="1" hangingPunct="1"/>
            <a:r>
              <a:rPr lang="en-US" altLang="de-DE" sz="1800" smtClean="0">
                <a:latin typeface="Courier New" pitchFamily="49" charset="0"/>
                <a:cs typeface="Courier New" pitchFamily="49" charset="0"/>
              </a:rPr>
              <a:t>}</a:t>
            </a:r>
          </a:p>
          <a:p>
            <a:pPr eaLnBrk="1" hangingPunct="1"/>
            <a:endParaRPr lang="en-US" altLang="de-DE" sz="1800" smtClean="0">
              <a:latin typeface="Courier New" pitchFamily="49" charset="0"/>
              <a:cs typeface="Courier New" pitchFamily="49" charset="0"/>
            </a:endParaRPr>
          </a:p>
          <a:p>
            <a:pPr eaLnBrk="1" hangingPunct="1"/>
            <a:r>
              <a:rPr lang="en-US" altLang="de-DE" sz="1800" smtClean="0">
                <a:latin typeface="Courier New" pitchFamily="49" charset="0"/>
                <a:cs typeface="Courier New" pitchFamily="49" charset="0"/>
              </a:rPr>
              <a:t>synchronized(obj2) {</a:t>
            </a:r>
          </a:p>
          <a:p>
            <a:pPr eaLnBrk="1" hangingPunct="1"/>
            <a:r>
              <a:rPr lang="en-US" altLang="de-DE" sz="1800" smtClean="0">
                <a:latin typeface="Courier New" pitchFamily="49" charset="0"/>
                <a:cs typeface="Courier New" pitchFamily="49" charset="0"/>
              </a:rPr>
              <a:t>	synchronized(obj1) {</a:t>
            </a:r>
          </a:p>
          <a:p>
            <a:pPr eaLnBrk="1" hangingPunct="1"/>
            <a:r>
              <a:rPr lang="en-US" altLang="de-DE" sz="1800" smtClean="0">
                <a:latin typeface="Courier New" pitchFamily="49" charset="0"/>
                <a:cs typeface="Courier New" pitchFamily="49" charset="0"/>
              </a:rPr>
              <a:t>	}</a:t>
            </a:r>
          </a:p>
          <a:p>
            <a:pPr eaLnBrk="1" hangingPunct="1"/>
            <a:r>
              <a:rPr lang="en-US" altLang="de-DE" sz="1800" smtClean="0">
                <a:latin typeface="Courier New" pitchFamily="49" charset="0"/>
                <a:cs typeface="Courier New" pitchFamily="49" charset="0"/>
              </a:rPr>
              <a:t>}</a:t>
            </a:r>
          </a:p>
          <a:p>
            <a:pPr eaLnBrk="1" hangingPunct="1"/>
            <a:endParaRPr lang="en-US" altLang="de-DE" sz="1800" smtClean="0">
              <a:latin typeface="Courier New" pitchFamily="49" charset="0"/>
              <a:cs typeface="Courier New" pitchFamily="49" charset="0"/>
            </a:endParaRPr>
          </a:p>
          <a:p>
            <a:pPr lvl="1" eaLnBrk="1" hangingPunct="1"/>
            <a:r>
              <a:rPr lang="en-US" altLang="de-DE" b="1" smtClean="0"/>
              <a:t>Starvation</a:t>
            </a:r>
            <a:r>
              <a:rPr lang="en-US" altLang="de-DE" smtClean="0"/>
              <a:t> and </a:t>
            </a:r>
            <a:r>
              <a:rPr lang="en-US" altLang="de-DE" b="1" smtClean="0"/>
              <a:t>Livelock</a:t>
            </a:r>
          </a:p>
        </p:txBody>
      </p:sp>
      <p:sp>
        <p:nvSpPr>
          <p:cNvPr id="29702" name="AutoShape 39"/>
          <p:cNvSpPr>
            <a:spLocks noChangeArrowheads="1"/>
          </p:cNvSpPr>
          <p:nvPr/>
        </p:nvSpPr>
        <p:spPr bwMode="auto">
          <a:xfrm>
            <a:off x="4038600" y="2514600"/>
            <a:ext cx="2895600" cy="523875"/>
          </a:xfrm>
          <a:prstGeom prst="wedgeRectCallout">
            <a:avLst>
              <a:gd name="adj1" fmla="val -72625"/>
              <a:gd name="adj2" fmla="val 1653"/>
            </a:avLst>
          </a:prstGeom>
          <a:solidFill>
            <a:srgbClr val="FFFFCC"/>
          </a:solidFill>
          <a:ln w="9525">
            <a:solidFill>
              <a:srgbClr val="808080"/>
            </a:solidFill>
            <a:miter lim="800000"/>
            <a:headEnd/>
            <a:tailEnd/>
          </a:ln>
        </p:spPr>
        <p:txBody>
          <a:bodyPr lIns="91432" tIns="45716" rIns="91432" bIns="45716" anchor="ctr">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lgn="ctr">
              <a:spcBef>
                <a:spcPct val="0"/>
              </a:spcBef>
              <a:buClrTx/>
              <a:buFontTx/>
              <a:buNone/>
            </a:pPr>
            <a:r>
              <a:rPr lang="en-US" altLang="de-DE" sz="1400"/>
              <a:t>Thread 1 pauses after locking obj1’s monitor.</a:t>
            </a:r>
          </a:p>
        </p:txBody>
      </p:sp>
      <p:sp>
        <p:nvSpPr>
          <p:cNvPr id="29703" name="AutoShape 39"/>
          <p:cNvSpPr>
            <a:spLocks noChangeArrowheads="1"/>
          </p:cNvSpPr>
          <p:nvPr/>
        </p:nvSpPr>
        <p:spPr bwMode="auto">
          <a:xfrm>
            <a:off x="3962400" y="4191000"/>
            <a:ext cx="2895600" cy="523875"/>
          </a:xfrm>
          <a:prstGeom prst="wedgeRectCallout">
            <a:avLst>
              <a:gd name="adj1" fmla="val -72625"/>
              <a:gd name="adj2" fmla="val 1653"/>
            </a:avLst>
          </a:prstGeom>
          <a:solidFill>
            <a:srgbClr val="FFFFCC"/>
          </a:solidFill>
          <a:ln w="9525">
            <a:solidFill>
              <a:srgbClr val="808080"/>
            </a:solidFill>
            <a:miter lim="800000"/>
            <a:headEnd/>
            <a:tailEnd/>
          </a:ln>
        </p:spPr>
        <p:txBody>
          <a:bodyPr lIns="91432" tIns="45716" rIns="91432" bIns="45716" anchor="ctr">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lgn="ctr">
              <a:spcBef>
                <a:spcPct val="0"/>
              </a:spcBef>
              <a:buClrTx/>
              <a:buFontTx/>
              <a:buNone/>
            </a:pPr>
            <a:r>
              <a:rPr lang="en-US" altLang="de-DE" sz="1400"/>
              <a:t>Thread 2 pauses after locking obj2’s monitor.</a:t>
            </a:r>
          </a:p>
        </p:txBody>
      </p:sp>
    </p:spTree>
    <p:custDataLst>
      <p:tags r:id="rId1"/>
    </p:custDataLst>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de-DE" smtClean="0">
                <a:latin typeface="Courier New" pitchFamily="49" charset="0"/>
                <a:cs typeface="Courier New" pitchFamily="49" charset="0"/>
              </a:rPr>
              <a:t>java.util.concurrent</a:t>
            </a:r>
            <a:r>
              <a:rPr lang="en-US" altLang="de-DE" smtClean="0"/>
              <a:t> Classes and Packages</a:t>
            </a:r>
          </a:p>
        </p:txBody>
      </p:sp>
      <p:sp>
        <p:nvSpPr>
          <p:cNvPr id="30723" name="Content Placeholder 3"/>
          <p:cNvSpPr>
            <a:spLocks noGrp="1"/>
          </p:cNvSpPr>
          <p:nvPr>
            <p:ph idx="1"/>
          </p:nvPr>
        </p:nvSpPr>
        <p:spPr>
          <a:xfrm>
            <a:off x="609600" y="1447800"/>
            <a:ext cx="7918450" cy="4821238"/>
          </a:xfrm>
        </p:spPr>
        <p:txBody>
          <a:bodyPr/>
          <a:lstStyle/>
          <a:p>
            <a:r>
              <a:rPr lang="en-US" altLang="de-DE" smtClean="0">
                <a:latin typeface="Arial" charset="0"/>
              </a:rPr>
              <a:t>The </a:t>
            </a:r>
            <a:r>
              <a:rPr lang="en-US" altLang="de-DE" smtClean="0">
                <a:latin typeface="Courier New" pitchFamily="49" charset="0"/>
                <a:cs typeface="Courier New" pitchFamily="49" charset="0"/>
              </a:rPr>
              <a:t>java.util.concurrent</a:t>
            </a:r>
            <a:r>
              <a:rPr lang="en-US" altLang="de-DE" smtClean="0">
                <a:latin typeface="Arial" charset="0"/>
              </a:rPr>
              <a:t> package contains a number of classes that help with your concurrent applications. Here are just a few examples.</a:t>
            </a:r>
          </a:p>
          <a:p>
            <a:pPr lvl="1"/>
            <a:r>
              <a:rPr lang="en-US" altLang="de-DE" smtClean="0">
                <a:latin typeface="Courier New" pitchFamily="49" charset="0"/>
                <a:cs typeface="Courier New" pitchFamily="49" charset="0"/>
              </a:rPr>
              <a:t>java.util.concurrent.atomic</a:t>
            </a:r>
            <a:r>
              <a:rPr lang="en-US" altLang="de-DE" smtClean="0"/>
              <a:t> package</a:t>
            </a:r>
          </a:p>
          <a:p>
            <a:pPr lvl="2">
              <a:buFont typeface="Arial" charset="0"/>
              <a:buChar char="•"/>
            </a:pPr>
            <a:r>
              <a:rPr lang="en-US" altLang="de-DE" smtClean="0"/>
              <a:t>Lock free thread-safe variables</a:t>
            </a:r>
          </a:p>
          <a:p>
            <a:pPr lvl="1"/>
            <a:r>
              <a:rPr lang="en-US" altLang="de-DE" smtClean="0">
                <a:latin typeface="Courier New" pitchFamily="49" charset="0"/>
                <a:cs typeface="Courier New" pitchFamily="49" charset="0"/>
              </a:rPr>
              <a:t>CyclicBarrier</a:t>
            </a:r>
          </a:p>
          <a:p>
            <a:pPr lvl="2">
              <a:buFont typeface="Arial" charset="0"/>
              <a:buChar char="•"/>
            </a:pPr>
            <a:r>
              <a:rPr lang="en-US" altLang="de-DE" smtClean="0"/>
              <a:t>A class that blocks until a specified number of threads are waiting for the thread to complete.</a:t>
            </a:r>
          </a:p>
          <a:p>
            <a:pPr lvl="1"/>
            <a:r>
              <a:rPr lang="en-US" altLang="de-DE" smtClean="0"/>
              <a:t>Concurrency collections</a:t>
            </a:r>
          </a:p>
          <a:p>
            <a:pPr lvl="1"/>
            <a:endParaRPr lang="en-US" altLang="de-DE" smtClean="0"/>
          </a:p>
          <a:p>
            <a:pPr lvl="1"/>
            <a:endParaRPr lang="en-US" altLang="de-DE" smtClean="0"/>
          </a:p>
          <a:p>
            <a:pPr lvl="2">
              <a:buFont typeface="Arial" charset="0"/>
              <a:buChar char="•"/>
            </a:pPr>
            <a:endParaRPr lang="en-US" altLang="de-DE" smtClean="0"/>
          </a:p>
          <a:p>
            <a:pPr lvl="2">
              <a:buFont typeface="Arial" charset="0"/>
              <a:buChar char="•"/>
            </a:pPr>
            <a:endParaRPr lang="en-US" altLang="de-DE"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050"/>
          <p:cNvSpPr>
            <a:spLocks noChangeArrowheads="1"/>
          </p:cNvSpPr>
          <p:nvPr/>
        </p:nvSpPr>
        <p:spPr bwMode="auto">
          <a:xfrm>
            <a:off x="457200" y="2819400"/>
            <a:ext cx="8077200" cy="3429000"/>
          </a:xfrm>
          <a:prstGeom prst="rect">
            <a:avLst/>
          </a:prstGeom>
          <a:solidFill>
            <a:srgbClr val="DDDDDD"/>
          </a:solidFill>
          <a:ln w="28575">
            <a:solidFill>
              <a:schemeClr val="tx1"/>
            </a:solidFill>
            <a:miter lim="800000"/>
            <a:headEnd type="none" w="sm" len="sm"/>
            <a:tailEnd type="none" w="sm" len="sm"/>
          </a:ln>
        </p:spPr>
        <p:txBody>
          <a:bodyPr wrap="none" anchor="ct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endParaRPr lang="de-DE" altLang="de-DE" sz="1800"/>
          </a:p>
        </p:txBody>
      </p:sp>
      <p:sp>
        <p:nvSpPr>
          <p:cNvPr id="31747" name="Rectangle 30"/>
          <p:cNvSpPr>
            <a:spLocks noGrp="1" noChangeArrowheads="1"/>
          </p:cNvSpPr>
          <p:nvPr>
            <p:ph type="title"/>
          </p:nvPr>
        </p:nvSpPr>
        <p:spPr/>
        <p:txBody>
          <a:bodyPr/>
          <a:lstStyle/>
          <a:p>
            <a:pPr eaLnBrk="1" hangingPunct="1"/>
            <a:r>
              <a:rPr lang="en-US" altLang="de-DE" smtClean="0"/>
              <a:t>The </a:t>
            </a:r>
            <a:r>
              <a:rPr lang="en-US" altLang="de-DE" smtClean="0">
                <a:latin typeface="Courier New" pitchFamily="49" charset="0"/>
                <a:cs typeface="Courier New" pitchFamily="49" charset="0"/>
              </a:rPr>
              <a:t>java.util.concurrent.atomic</a:t>
            </a:r>
            <a:r>
              <a:rPr lang="en-US" altLang="de-DE" smtClean="0"/>
              <a:t> Package</a:t>
            </a:r>
          </a:p>
        </p:txBody>
      </p:sp>
      <p:sp>
        <p:nvSpPr>
          <p:cNvPr id="31748" name="Rectangle 31"/>
          <p:cNvSpPr>
            <a:spLocks noGrp="1" noChangeArrowheads="1"/>
          </p:cNvSpPr>
          <p:nvPr>
            <p:ph idx="1"/>
          </p:nvPr>
        </p:nvSpPr>
        <p:spPr>
          <a:xfrm>
            <a:off x="609600" y="1447800"/>
            <a:ext cx="7918450" cy="4772025"/>
          </a:xfrm>
        </p:spPr>
        <p:txBody>
          <a:bodyPr/>
          <a:lstStyle/>
          <a:p>
            <a:pPr eaLnBrk="1" hangingPunct="1"/>
            <a:r>
              <a:rPr lang="en-US" altLang="de-DE" smtClean="0">
                <a:latin typeface="Arial" charset="0"/>
              </a:rPr>
              <a:t>The </a:t>
            </a:r>
            <a:r>
              <a:rPr lang="en-US" altLang="de-DE" smtClean="0">
                <a:latin typeface="Courier New" pitchFamily="49" charset="0"/>
                <a:cs typeface="Courier New" pitchFamily="49" charset="0"/>
              </a:rPr>
              <a:t>java.util.concurrent.atomic</a:t>
            </a:r>
            <a:r>
              <a:rPr lang="en-US" altLang="de-DE" smtClean="0">
                <a:latin typeface="Arial" charset="0"/>
              </a:rPr>
              <a:t> package contains classes that support lock-free thread-safe programming on single variables.</a:t>
            </a:r>
          </a:p>
          <a:p>
            <a:pPr eaLnBrk="1" hangingPunct="1"/>
            <a:endParaRPr lang="en-US" altLang="de-DE" smtClean="0">
              <a:latin typeface="Arial" charset="0"/>
            </a:endParaRPr>
          </a:p>
          <a:p>
            <a:pPr eaLnBrk="1" hangingPunct="1"/>
            <a:r>
              <a:rPr lang="en-US" altLang="de-DE" sz="1800" smtClean="0">
                <a:latin typeface="Courier New" pitchFamily="49" charset="0"/>
                <a:cs typeface="Courier New" pitchFamily="49" charset="0"/>
              </a:rPr>
              <a:t> 7     public static void main(String[] args) {</a:t>
            </a:r>
          </a:p>
          <a:p>
            <a:pPr eaLnBrk="1" hangingPunct="1"/>
            <a:r>
              <a:rPr lang="en-US" altLang="de-DE" sz="1800" smtClean="0">
                <a:latin typeface="Courier New" pitchFamily="49" charset="0"/>
                <a:cs typeface="Courier New" pitchFamily="49" charset="0"/>
              </a:rPr>
              <a:t> 8         AtomicInteger ai = new AtomicInteger(5);</a:t>
            </a:r>
          </a:p>
          <a:p>
            <a:pPr eaLnBrk="1" hangingPunct="1"/>
            <a:r>
              <a:rPr lang="en-US" altLang="de-DE" sz="1800" smtClean="0">
                <a:latin typeface="Courier New" pitchFamily="49" charset="0"/>
                <a:cs typeface="Courier New" pitchFamily="49" charset="0"/>
              </a:rPr>
              <a:t> 9         System.out.println("New value: " </a:t>
            </a:r>
          </a:p>
          <a:p>
            <a:pPr eaLnBrk="1" hangingPunct="1"/>
            <a:r>
              <a:rPr lang="en-US" altLang="de-DE" sz="1800" smtClean="0">
                <a:latin typeface="Courier New" pitchFamily="49" charset="0"/>
                <a:cs typeface="Courier New" pitchFamily="49" charset="0"/>
              </a:rPr>
              <a:t>10           + ai.incrementAndGet());</a:t>
            </a:r>
          </a:p>
          <a:p>
            <a:pPr eaLnBrk="1" hangingPunct="1"/>
            <a:r>
              <a:rPr lang="en-US" altLang="de-DE" sz="1800" smtClean="0">
                <a:latin typeface="Courier New" pitchFamily="49" charset="0"/>
                <a:cs typeface="Courier New" pitchFamily="49" charset="0"/>
              </a:rPr>
              <a:t>11         System.out.println("New value: " </a:t>
            </a:r>
          </a:p>
          <a:p>
            <a:pPr eaLnBrk="1" hangingPunct="1"/>
            <a:r>
              <a:rPr lang="en-US" altLang="de-DE" sz="1800" smtClean="0">
                <a:latin typeface="Courier New" pitchFamily="49" charset="0"/>
                <a:cs typeface="Courier New" pitchFamily="49" charset="0"/>
              </a:rPr>
              <a:t>12           + ai.getAndIncrement());</a:t>
            </a:r>
          </a:p>
          <a:p>
            <a:pPr eaLnBrk="1" hangingPunct="1"/>
            <a:r>
              <a:rPr lang="en-US" altLang="de-DE" sz="1800" smtClean="0">
                <a:latin typeface="Courier New" pitchFamily="49" charset="0"/>
                <a:cs typeface="Courier New" pitchFamily="49" charset="0"/>
              </a:rPr>
              <a:t>13         System.out.println("New value: " </a:t>
            </a:r>
          </a:p>
          <a:p>
            <a:pPr eaLnBrk="1" hangingPunct="1"/>
            <a:r>
              <a:rPr lang="en-US" altLang="de-DE" sz="1800" smtClean="0">
                <a:latin typeface="Courier New" pitchFamily="49" charset="0"/>
                <a:cs typeface="Courier New" pitchFamily="49" charset="0"/>
              </a:rPr>
              <a:t>14           + ai.getAndIncrement());</a:t>
            </a:r>
          </a:p>
          <a:p>
            <a:pPr eaLnBrk="1" hangingPunct="1"/>
            <a:r>
              <a:rPr lang="en-US" altLang="de-DE" sz="1800" smtClean="0">
                <a:latin typeface="Courier New" pitchFamily="49" charset="0"/>
                <a:cs typeface="Courier New" pitchFamily="49" charset="0"/>
              </a:rPr>
              <a:t>15 </a:t>
            </a:r>
          </a:p>
          <a:p>
            <a:pPr eaLnBrk="1" hangingPunct="1"/>
            <a:r>
              <a:rPr lang="en-US" altLang="de-DE" sz="1800" smtClean="0">
                <a:latin typeface="Courier New" pitchFamily="49" charset="0"/>
                <a:cs typeface="Courier New" pitchFamily="49" charset="0"/>
              </a:rPr>
              <a:t>16     }</a:t>
            </a:r>
          </a:p>
        </p:txBody>
      </p:sp>
      <p:sp>
        <p:nvSpPr>
          <p:cNvPr id="31749" name="AutoShape 39"/>
          <p:cNvSpPr>
            <a:spLocks noChangeArrowheads="1"/>
          </p:cNvSpPr>
          <p:nvPr/>
        </p:nvSpPr>
        <p:spPr bwMode="auto">
          <a:xfrm>
            <a:off x="5867400" y="5410200"/>
            <a:ext cx="2895600" cy="523875"/>
          </a:xfrm>
          <a:prstGeom prst="wedgeRectCallout">
            <a:avLst>
              <a:gd name="adj1" fmla="val -69227"/>
              <a:gd name="adj2" fmla="val -297704"/>
            </a:avLst>
          </a:prstGeom>
          <a:solidFill>
            <a:srgbClr val="FFFFCC"/>
          </a:solidFill>
          <a:ln w="9525">
            <a:solidFill>
              <a:srgbClr val="808080"/>
            </a:solidFill>
            <a:miter lim="800000"/>
            <a:headEnd/>
            <a:tailEnd/>
          </a:ln>
        </p:spPr>
        <p:txBody>
          <a:bodyPr lIns="91432" tIns="45716" rIns="91432" bIns="45716" anchor="ctr">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lgn="ctr">
              <a:spcBef>
                <a:spcPct val="0"/>
              </a:spcBef>
              <a:buClrTx/>
              <a:buFontTx/>
              <a:buNone/>
            </a:pPr>
            <a:r>
              <a:rPr lang="en-US" altLang="de-DE" sz="1400"/>
              <a:t>An atomic operation increments value to 6  and returns the value.</a:t>
            </a:r>
          </a:p>
        </p:txBody>
      </p:sp>
    </p:spTree>
    <p:custDataLst>
      <p:tags r:id="rId1"/>
    </p:custData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0"/>
          <p:cNvSpPr>
            <a:spLocks noGrp="1" noChangeArrowheads="1"/>
          </p:cNvSpPr>
          <p:nvPr>
            <p:ph type="title"/>
          </p:nvPr>
        </p:nvSpPr>
        <p:spPr/>
        <p:txBody>
          <a:bodyPr/>
          <a:lstStyle/>
          <a:p>
            <a:pPr eaLnBrk="1" hangingPunct="1"/>
            <a:r>
              <a:rPr lang="en-US" altLang="de-DE" smtClean="0"/>
              <a:t>Task Scheduling</a:t>
            </a:r>
          </a:p>
        </p:txBody>
      </p:sp>
      <p:sp>
        <p:nvSpPr>
          <p:cNvPr id="5123" name="Rectangle 31"/>
          <p:cNvSpPr>
            <a:spLocks noGrp="1" noChangeArrowheads="1"/>
          </p:cNvSpPr>
          <p:nvPr>
            <p:ph idx="1"/>
          </p:nvPr>
        </p:nvSpPr>
        <p:spPr>
          <a:xfrm>
            <a:off x="609600" y="1447800"/>
            <a:ext cx="7918450" cy="3546475"/>
          </a:xfrm>
        </p:spPr>
        <p:txBody>
          <a:bodyPr/>
          <a:lstStyle/>
          <a:p>
            <a:pPr eaLnBrk="1" hangingPunct="1"/>
            <a:r>
              <a:rPr lang="en-US" altLang="de-DE" smtClean="0">
                <a:latin typeface="Arial" charset="0"/>
              </a:rPr>
              <a:t>Modern operating systems use preemptive multitasking to allocate CPU time to applications. There are two types of tasks that can be scheduled for execution:</a:t>
            </a:r>
          </a:p>
          <a:p>
            <a:pPr lvl="1" eaLnBrk="1" hangingPunct="1"/>
            <a:r>
              <a:rPr lang="en-US" altLang="de-DE" b="1" smtClean="0"/>
              <a:t>Processes:</a:t>
            </a:r>
            <a:r>
              <a:rPr lang="en-US" altLang="de-DE" smtClean="0"/>
              <a:t> A process is an area of memory that contains both code and data. A process has a thread of execution that is scheduled to receive CPU time slices.</a:t>
            </a:r>
          </a:p>
          <a:p>
            <a:pPr lvl="1" eaLnBrk="1" hangingPunct="1"/>
            <a:r>
              <a:rPr lang="en-US" altLang="de-DE" b="1" smtClean="0"/>
              <a:t>Thread:</a:t>
            </a:r>
            <a:r>
              <a:rPr lang="en-US" altLang="de-DE" smtClean="0"/>
              <a:t> A thread is a scheduled execution of a process. Concurrent threads are possible. All threads for a process share the same data memory but may be following different paths through a code section.</a:t>
            </a:r>
          </a:p>
        </p:txBody>
      </p:sp>
    </p:spTree>
    <p:custDataLst>
      <p:tags r:id="rId1"/>
    </p:custData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050"/>
          <p:cNvSpPr>
            <a:spLocks noChangeArrowheads="1"/>
          </p:cNvSpPr>
          <p:nvPr/>
        </p:nvSpPr>
        <p:spPr bwMode="auto">
          <a:xfrm>
            <a:off x="381000" y="2362200"/>
            <a:ext cx="8153400" cy="3886200"/>
          </a:xfrm>
          <a:prstGeom prst="rect">
            <a:avLst/>
          </a:prstGeom>
          <a:solidFill>
            <a:srgbClr val="DDDDDD"/>
          </a:solidFill>
          <a:ln w="28575">
            <a:solidFill>
              <a:schemeClr val="tx1"/>
            </a:solidFill>
            <a:miter lim="800000"/>
            <a:headEnd type="none" w="sm" len="sm"/>
            <a:tailEnd type="none" w="sm" len="sm"/>
          </a:ln>
        </p:spPr>
        <p:txBody>
          <a:bodyPr wrap="none" anchor="ct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endParaRPr lang="de-DE" altLang="de-DE" sz="1800"/>
          </a:p>
        </p:txBody>
      </p:sp>
      <p:sp>
        <p:nvSpPr>
          <p:cNvPr id="32771" name="Rectangle 30"/>
          <p:cNvSpPr>
            <a:spLocks noGrp="1" noChangeArrowheads="1"/>
          </p:cNvSpPr>
          <p:nvPr>
            <p:ph type="title"/>
          </p:nvPr>
        </p:nvSpPr>
        <p:spPr/>
        <p:txBody>
          <a:bodyPr/>
          <a:lstStyle/>
          <a:p>
            <a:pPr eaLnBrk="1" hangingPunct="1"/>
            <a:r>
              <a:rPr lang="en-US" altLang="de-DE" smtClean="0">
                <a:latin typeface="Courier New" pitchFamily="49" charset="0"/>
                <a:cs typeface="Courier New" pitchFamily="49" charset="0"/>
              </a:rPr>
              <a:t>java.util.concurrent.CyclicBarrier</a:t>
            </a:r>
          </a:p>
        </p:txBody>
      </p:sp>
      <p:sp>
        <p:nvSpPr>
          <p:cNvPr id="32772" name="Rectangle 31"/>
          <p:cNvSpPr>
            <a:spLocks noGrp="1" noChangeArrowheads="1"/>
          </p:cNvSpPr>
          <p:nvPr>
            <p:ph idx="1"/>
          </p:nvPr>
        </p:nvSpPr>
        <p:spPr>
          <a:xfrm>
            <a:off x="609600" y="1447800"/>
            <a:ext cx="7918450" cy="4827588"/>
          </a:xfrm>
        </p:spPr>
        <p:txBody>
          <a:bodyPr/>
          <a:lstStyle/>
          <a:p>
            <a:pPr eaLnBrk="1" hangingPunct="1"/>
            <a:r>
              <a:rPr lang="en-US" altLang="de-DE" smtClean="0">
                <a:latin typeface="Arial" charset="0"/>
              </a:rPr>
              <a:t>The </a:t>
            </a:r>
            <a:r>
              <a:rPr lang="en-US" altLang="de-DE" smtClean="0">
                <a:latin typeface="Courier New" pitchFamily="49" charset="0"/>
                <a:cs typeface="Courier New" pitchFamily="49" charset="0"/>
              </a:rPr>
              <a:t>CyclicBarrier</a:t>
            </a:r>
            <a:r>
              <a:rPr lang="en-US" altLang="de-DE" smtClean="0">
                <a:latin typeface="Arial" charset="0"/>
              </a:rPr>
              <a:t> is an example of the synchronizer category of classes provided by </a:t>
            </a:r>
            <a:r>
              <a:rPr lang="en-US" altLang="de-DE" smtClean="0">
                <a:latin typeface="Courier New" pitchFamily="49" charset="0"/>
                <a:cs typeface="Courier New" pitchFamily="49" charset="0"/>
              </a:rPr>
              <a:t>java.util.concurrent</a:t>
            </a:r>
            <a:r>
              <a:rPr lang="en-US" altLang="de-DE" smtClean="0">
                <a:latin typeface="Arial" charset="0"/>
              </a:rPr>
              <a:t>.</a:t>
            </a:r>
            <a:endParaRPr lang="en-US" altLang="de-DE" sz="1800" smtClean="0">
              <a:latin typeface="Courier New" pitchFamily="49" charset="0"/>
              <a:cs typeface="Courier New" pitchFamily="49" charset="0"/>
            </a:endParaRPr>
          </a:p>
          <a:p>
            <a:pPr eaLnBrk="1" hangingPunct="1"/>
            <a:endParaRPr lang="en-US" altLang="de-DE" sz="1800" smtClean="0">
              <a:latin typeface="Courier New" pitchFamily="49" charset="0"/>
              <a:cs typeface="Courier New" pitchFamily="49" charset="0"/>
            </a:endParaRPr>
          </a:p>
          <a:p>
            <a:pPr eaLnBrk="1" hangingPunct="1"/>
            <a:r>
              <a:rPr lang="en-US" altLang="de-DE" sz="1600" smtClean="0">
                <a:latin typeface="Courier New" pitchFamily="49" charset="0"/>
                <a:cs typeface="Courier New" pitchFamily="49" charset="0"/>
              </a:rPr>
              <a:t>10 final CyclicBarrier barrier = new CyclicBarrier(2);</a:t>
            </a:r>
          </a:p>
          <a:p>
            <a:pPr eaLnBrk="1" hangingPunct="1"/>
            <a:r>
              <a:rPr lang="en-US" altLang="de-DE" sz="1600" smtClean="0">
                <a:latin typeface="Courier New" pitchFamily="49" charset="0"/>
                <a:cs typeface="Courier New" pitchFamily="49" charset="0"/>
              </a:rPr>
              <a:t>// lines omitted</a:t>
            </a:r>
          </a:p>
          <a:p>
            <a:pPr eaLnBrk="1" hangingPunct="1"/>
            <a:r>
              <a:rPr lang="en-US" altLang="de-DE" sz="1600" smtClean="0">
                <a:latin typeface="Courier New" pitchFamily="49" charset="0"/>
                <a:cs typeface="Courier New" pitchFamily="49" charset="0"/>
              </a:rPr>
              <a:t>24     public void run() {</a:t>
            </a:r>
          </a:p>
          <a:p>
            <a:pPr eaLnBrk="1" hangingPunct="1"/>
            <a:r>
              <a:rPr lang="en-US" altLang="de-DE" sz="1600" smtClean="0">
                <a:latin typeface="Courier New" pitchFamily="49" charset="0"/>
                <a:cs typeface="Courier New" pitchFamily="49" charset="0"/>
              </a:rPr>
              <a:t>25       try {</a:t>
            </a:r>
          </a:p>
          <a:p>
            <a:pPr eaLnBrk="1" hangingPunct="1"/>
            <a:r>
              <a:rPr lang="en-US" altLang="de-DE" sz="1600" smtClean="0">
                <a:latin typeface="Courier New" pitchFamily="49" charset="0"/>
                <a:cs typeface="Courier New" pitchFamily="49" charset="0"/>
              </a:rPr>
              <a:t>26         System.out.println("before await - " </a:t>
            </a:r>
          </a:p>
          <a:p>
            <a:pPr eaLnBrk="1" hangingPunct="1"/>
            <a:r>
              <a:rPr lang="en-US" altLang="de-DE" sz="1600" smtClean="0">
                <a:latin typeface="Courier New" pitchFamily="49" charset="0"/>
                <a:cs typeface="Courier New" pitchFamily="49" charset="0"/>
              </a:rPr>
              <a:t>27           + threadCount.incrementAndGet());</a:t>
            </a:r>
          </a:p>
          <a:p>
            <a:pPr eaLnBrk="1" hangingPunct="1"/>
            <a:r>
              <a:rPr lang="en-US" altLang="de-DE" sz="1600" smtClean="0">
                <a:latin typeface="Courier New" pitchFamily="49" charset="0"/>
                <a:cs typeface="Courier New" pitchFamily="49" charset="0"/>
              </a:rPr>
              <a:t>28         barrier.await();</a:t>
            </a:r>
          </a:p>
          <a:p>
            <a:pPr eaLnBrk="1" hangingPunct="1"/>
            <a:r>
              <a:rPr lang="en-US" altLang="de-DE" sz="1600" smtClean="0">
                <a:latin typeface="Courier New" pitchFamily="49" charset="0"/>
                <a:cs typeface="Courier New" pitchFamily="49" charset="0"/>
              </a:rPr>
              <a:t>29         System.out.println("after await - " </a:t>
            </a:r>
          </a:p>
          <a:p>
            <a:pPr eaLnBrk="1" hangingPunct="1"/>
            <a:r>
              <a:rPr lang="en-US" altLang="de-DE" sz="1600" smtClean="0">
                <a:latin typeface="Courier New" pitchFamily="49" charset="0"/>
                <a:cs typeface="Courier New" pitchFamily="49" charset="0"/>
              </a:rPr>
              <a:t>30           + threadCount.get());</a:t>
            </a:r>
          </a:p>
          <a:p>
            <a:pPr eaLnBrk="1" hangingPunct="1"/>
            <a:r>
              <a:rPr lang="en-US" altLang="de-DE" sz="1600" smtClean="0">
                <a:latin typeface="Courier New" pitchFamily="49" charset="0"/>
                <a:cs typeface="Courier New" pitchFamily="49" charset="0"/>
              </a:rPr>
              <a:t>31       } catch (BrokenBarrierException|InterruptedException ex) {</a:t>
            </a:r>
          </a:p>
          <a:p>
            <a:pPr eaLnBrk="1" hangingPunct="1"/>
            <a:r>
              <a:rPr lang="en-US" altLang="de-DE" sz="1600" smtClean="0">
                <a:latin typeface="Courier New" pitchFamily="49" charset="0"/>
                <a:cs typeface="Courier New" pitchFamily="49" charset="0"/>
              </a:rPr>
              <a:t>32 </a:t>
            </a:r>
          </a:p>
          <a:p>
            <a:pPr eaLnBrk="1" hangingPunct="1"/>
            <a:r>
              <a:rPr lang="en-US" altLang="de-DE" sz="1600" smtClean="0">
                <a:latin typeface="Courier New" pitchFamily="49" charset="0"/>
                <a:cs typeface="Courier New" pitchFamily="49" charset="0"/>
              </a:rPr>
              <a:t>33       }</a:t>
            </a:r>
          </a:p>
        </p:txBody>
      </p:sp>
      <p:sp>
        <p:nvSpPr>
          <p:cNvPr id="32773" name="AutoShape 39"/>
          <p:cNvSpPr>
            <a:spLocks noChangeArrowheads="1"/>
          </p:cNvSpPr>
          <p:nvPr/>
        </p:nvSpPr>
        <p:spPr bwMode="auto">
          <a:xfrm>
            <a:off x="4716463" y="2971800"/>
            <a:ext cx="2674937" cy="523875"/>
          </a:xfrm>
          <a:prstGeom prst="wedgeRectCallout">
            <a:avLst>
              <a:gd name="adj1" fmla="val -2912"/>
              <a:gd name="adj2" fmla="val -113519"/>
            </a:avLst>
          </a:prstGeom>
          <a:solidFill>
            <a:srgbClr val="FFFFCC"/>
          </a:solidFill>
          <a:ln w="9525">
            <a:solidFill>
              <a:srgbClr val="808080"/>
            </a:solidFill>
            <a:miter lim="800000"/>
            <a:headEnd/>
            <a:tailEnd/>
          </a:ln>
        </p:spPr>
        <p:txBody>
          <a:bodyPr lIns="91432" tIns="45716" rIns="91432" bIns="45716" anchor="ctr">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lgn="ctr">
              <a:spcBef>
                <a:spcPct val="0"/>
              </a:spcBef>
              <a:buClrTx/>
              <a:buFontTx/>
              <a:buNone/>
            </a:pPr>
            <a:r>
              <a:rPr lang="en-US" altLang="de-DE" sz="1400"/>
              <a:t>Two threads must await before they can unblock.</a:t>
            </a:r>
          </a:p>
        </p:txBody>
      </p:sp>
      <p:sp>
        <p:nvSpPr>
          <p:cNvPr id="32774" name="AutoShape 39"/>
          <p:cNvSpPr>
            <a:spLocks noChangeArrowheads="1"/>
          </p:cNvSpPr>
          <p:nvPr/>
        </p:nvSpPr>
        <p:spPr bwMode="auto">
          <a:xfrm>
            <a:off x="7204075" y="3657600"/>
            <a:ext cx="1101725" cy="523875"/>
          </a:xfrm>
          <a:prstGeom prst="wedgeRectCallout">
            <a:avLst>
              <a:gd name="adj1" fmla="val -104000"/>
              <a:gd name="adj2" fmla="val 132056"/>
            </a:avLst>
          </a:prstGeom>
          <a:solidFill>
            <a:srgbClr val="FFFFCC"/>
          </a:solidFill>
          <a:ln w="9525">
            <a:solidFill>
              <a:srgbClr val="808080"/>
            </a:solidFill>
            <a:miter lim="800000"/>
            <a:headEnd/>
            <a:tailEnd/>
          </a:ln>
        </p:spPr>
        <p:txBody>
          <a:bodyPr lIns="91432" tIns="45716" rIns="91432" bIns="45716" anchor="ctr">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lgn="ctr">
              <a:spcBef>
                <a:spcPct val="0"/>
              </a:spcBef>
              <a:buClrTx/>
              <a:buFontTx/>
              <a:buNone/>
            </a:pPr>
            <a:r>
              <a:rPr lang="en-US" altLang="de-DE" sz="1400"/>
              <a:t>May not be reached</a:t>
            </a:r>
          </a:p>
        </p:txBody>
      </p:sp>
      <p:sp>
        <p:nvSpPr>
          <p:cNvPr id="32775" name="Rectangle 7"/>
          <p:cNvSpPr>
            <a:spLocks noChangeArrowheads="1"/>
          </p:cNvSpPr>
          <p:nvPr/>
        </p:nvSpPr>
        <p:spPr bwMode="gray">
          <a:xfrm>
            <a:off x="1905000" y="4191000"/>
            <a:ext cx="1676400" cy="3048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822325" eaLnBrk="0" hangingPunct="0">
              <a:spcBef>
                <a:spcPct val="20000"/>
              </a:spcBef>
              <a:buClr>
                <a:srgbClr val="000000"/>
              </a:buClr>
              <a:buFont typeface="Arial" charset="0"/>
              <a:defRPr sz="2200">
                <a:solidFill>
                  <a:schemeClr val="tx1"/>
                </a:solidFill>
                <a:latin typeface="Arial" charset="0"/>
              </a:defRPr>
            </a:lvl1pPr>
            <a:lvl2pPr marL="742950" indent="-285750" defTabSz="822325" eaLnBrk="0" hangingPunct="0">
              <a:spcBef>
                <a:spcPct val="20000"/>
              </a:spcBef>
              <a:buClr>
                <a:srgbClr val="FF0000"/>
              </a:buClr>
              <a:buFont typeface="Arial" charset="0"/>
              <a:buChar char="•"/>
              <a:defRPr sz="2200">
                <a:solidFill>
                  <a:schemeClr val="tx1"/>
                </a:solidFill>
                <a:latin typeface="Arial" charset="0"/>
              </a:defRPr>
            </a:lvl2pPr>
            <a:lvl3pPr marL="1143000" indent="-228600" defTabSz="822325" eaLnBrk="0" hangingPunct="0">
              <a:spcBef>
                <a:spcPct val="20000"/>
              </a:spcBef>
              <a:buClr>
                <a:srgbClr val="FF0000"/>
              </a:buClr>
              <a:buFont typeface="Arial" charset="0"/>
              <a:buChar char="–"/>
              <a:defRPr sz="2000">
                <a:solidFill>
                  <a:schemeClr val="tx1"/>
                </a:solidFill>
                <a:latin typeface="Arial" charset="0"/>
              </a:defRPr>
            </a:lvl3pPr>
            <a:lvl4pPr marL="1600200" indent="-228600" defTabSz="822325"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defTabSz="822325"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defTabSz="822325"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822325"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822325"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822325"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spcBef>
                <a:spcPct val="50000"/>
              </a:spcBef>
              <a:buClrTx/>
              <a:buFontTx/>
              <a:buNone/>
            </a:pPr>
            <a:endParaRPr lang="de-DE" altLang="de-DE" sz="1800" b="1">
              <a:solidFill>
                <a:schemeClr val="folHlink"/>
              </a:solidFill>
            </a:endParaRPr>
          </a:p>
        </p:txBody>
      </p:sp>
    </p:spTree>
    <p:custDataLst>
      <p:tags r:id="rId1"/>
    </p:custData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050"/>
          <p:cNvSpPr>
            <a:spLocks noChangeArrowheads="1"/>
          </p:cNvSpPr>
          <p:nvPr/>
        </p:nvSpPr>
        <p:spPr bwMode="auto">
          <a:xfrm>
            <a:off x="381000" y="1828800"/>
            <a:ext cx="8153400" cy="4343400"/>
          </a:xfrm>
          <a:prstGeom prst="rect">
            <a:avLst/>
          </a:prstGeom>
          <a:solidFill>
            <a:srgbClr val="DDDDDD"/>
          </a:solidFill>
          <a:ln w="28575">
            <a:solidFill>
              <a:schemeClr val="tx1"/>
            </a:solidFill>
            <a:miter lim="800000"/>
            <a:headEnd type="none" w="sm" len="sm"/>
            <a:tailEnd type="none" w="sm" len="sm"/>
          </a:ln>
        </p:spPr>
        <p:txBody>
          <a:bodyPr wrap="none" anchor="ct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endParaRPr lang="de-DE" altLang="de-DE" sz="1800"/>
          </a:p>
        </p:txBody>
      </p:sp>
      <p:sp>
        <p:nvSpPr>
          <p:cNvPr id="33795" name="Title 1"/>
          <p:cNvSpPr>
            <a:spLocks noGrp="1"/>
          </p:cNvSpPr>
          <p:nvPr>
            <p:ph type="title"/>
          </p:nvPr>
        </p:nvSpPr>
        <p:spPr/>
        <p:txBody>
          <a:bodyPr/>
          <a:lstStyle/>
          <a:p>
            <a:r>
              <a:rPr lang="en-US" altLang="de-DE" smtClean="0">
                <a:latin typeface="Courier New" pitchFamily="49" charset="0"/>
                <a:cs typeface="Courier New" pitchFamily="49" charset="0"/>
              </a:rPr>
              <a:t>java.util.concurrent.CyclicBarrier</a:t>
            </a:r>
            <a:endParaRPr lang="en-US" altLang="de-DE" smtClean="0"/>
          </a:p>
        </p:txBody>
      </p:sp>
      <p:sp>
        <p:nvSpPr>
          <p:cNvPr id="33796" name="Content Placeholder 2"/>
          <p:cNvSpPr>
            <a:spLocks noGrp="1"/>
          </p:cNvSpPr>
          <p:nvPr>
            <p:ph idx="1"/>
          </p:nvPr>
        </p:nvSpPr>
        <p:spPr>
          <a:xfrm>
            <a:off x="609600" y="1447800"/>
            <a:ext cx="7918450" cy="4906963"/>
          </a:xfrm>
        </p:spPr>
        <p:txBody>
          <a:bodyPr/>
          <a:lstStyle/>
          <a:p>
            <a:pPr lvl="1"/>
            <a:r>
              <a:rPr lang="en-US" altLang="de-DE" smtClean="0"/>
              <a:t>If line 18 is uncommented, the program will exit</a:t>
            </a:r>
          </a:p>
          <a:p>
            <a:r>
              <a:rPr lang="en-US" altLang="de-DE" smtClean="0">
                <a:latin typeface="Arial" charset="0"/>
              </a:rPr>
              <a:t> </a:t>
            </a:r>
            <a:r>
              <a:rPr lang="en-US" altLang="de-DE" sz="1600" smtClean="0">
                <a:latin typeface="Courier New" pitchFamily="49" charset="0"/>
                <a:cs typeface="Courier New" pitchFamily="49" charset="0"/>
              </a:rPr>
              <a:t>9 public class CyclicBarrierExample implements Runnable{</a:t>
            </a:r>
          </a:p>
          <a:p>
            <a:r>
              <a:rPr lang="en-US" altLang="de-DE" sz="1600" b="1" smtClean="0">
                <a:latin typeface="Courier New" pitchFamily="49" charset="0"/>
                <a:cs typeface="Courier New" pitchFamily="49" charset="0"/>
              </a:rPr>
              <a:t>10     final CyclicBarrier barrier = new CyclicBarrier(2);</a:t>
            </a:r>
          </a:p>
          <a:p>
            <a:r>
              <a:rPr lang="en-US" altLang="de-DE" sz="1600" smtClean="0">
                <a:latin typeface="Courier New" pitchFamily="49" charset="0"/>
                <a:cs typeface="Courier New" pitchFamily="49" charset="0"/>
              </a:rPr>
              <a:t>11     AtomicInteger threadCount = new AtomicInteger(0);</a:t>
            </a:r>
          </a:p>
          <a:p>
            <a:r>
              <a:rPr lang="en-US" altLang="de-DE" sz="1600" smtClean="0">
                <a:latin typeface="Courier New" pitchFamily="49" charset="0"/>
                <a:cs typeface="Courier New" pitchFamily="49" charset="0"/>
              </a:rPr>
              <a:t>12 </a:t>
            </a:r>
          </a:p>
          <a:p>
            <a:r>
              <a:rPr lang="en-US" altLang="de-DE" sz="1600" smtClean="0">
                <a:latin typeface="Courier New" pitchFamily="49" charset="0"/>
                <a:cs typeface="Courier New" pitchFamily="49" charset="0"/>
              </a:rPr>
              <a:t>13   </a:t>
            </a:r>
          </a:p>
          <a:p>
            <a:r>
              <a:rPr lang="en-US" altLang="de-DE" sz="1600" smtClean="0">
                <a:latin typeface="Courier New" pitchFamily="49" charset="0"/>
                <a:cs typeface="Courier New" pitchFamily="49" charset="0"/>
              </a:rPr>
              <a:t>14     public static void main(String[] args) {</a:t>
            </a:r>
          </a:p>
          <a:p>
            <a:r>
              <a:rPr lang="en-US" altLang="de-DE" sz="1600" smtClean="0">
                <a:latin typeface="Courier New" pitchFamily="49" charset="0"/>
                <a:cs typeface="Courier New" pitchFamily="49" charset="0"/>
              </a:rPr>
              <a:t>15       ExecutorService es = Executors.newFixedThreadPool(4);</a:t>
            </a:r>
          </a:p>
          <a:p>
            <a:r>
              <a:rPr lang="en-US" altLang="de-DE" sz="1600" smtClean="0">
                <a:latin typeface="Courier New" pitchFamily="49" charset="0"/>
                <a:cs typeface="Courier New" pitchFamily="49" charset="0"/>
              </a:rPr>
              <a:t>16       </a:t>
            </a:r>
          </a:p>
          <a:p>
            <a:r>
              <a:rPr lang="en-US" altLang="de-DE" sz="1600" b="1" smtClean="0">
                <a:latin typeface="Courier New" pitchFamily="49" charset="0"/>
                <a:cs typeface="Courier New" pitchFamily="49" charset="0"/>
              </a:rPr>
              <a:t>17       CyclicBarrierExample ex = new CyclicBarrierExample();</a:t>
            </a:r>
          </a:p>
          <a:p>
            <a:r>
              <a:rPr lang="en-US" altLang="de-DE" sz="1600" b="1" smtClean="0">
                <a:latin typeface="Courier New" pitchFamily="49" charset="0"/>
                <a:cs typeface="Courier New" pitchFamily="49" charset="0"/>
              </a:rPr>
              <a:t>18       es.submit(ex);</a:t>
            </a:r>
          </a:p>
          <a:p>
            <a:r>
              <a:rPr lang="en-US" altLang="de-DE" sz="1600" b="1" smtClean="0">
                <a:latin typeface="Courier New" pitchFamily="49" charset="0"/>
                <a:cs typeface="Courier New" pitchFamily="49" charset="0"/>
              </a:rPr>
              <a:t>19       //es.submit(ex);</a:t>
            </a:r>
          </a:p>
          <a:p>
            <a:r>
              <a:rPr lang="en-US" altLang="de-DE" sz="1600" smtClean="0">
                <a:latin typeface="Courier New" pitchFamily="49" charset="0"/>
                <a:cs typeface="Courier New" pitchFamily="49" charset="0"/>
              </a:rPr>
              <a:t>20       </a:t>
            </a:r>
          </a:p>
          <a:p>
            <a:r>
              <a:rPr lang="en-US" altLang="de-DE" sz="1600" smtClean="0">
                <a:latin typeface="Courier New" pitchFamily="49" charset="0"/>
                <a:cs typeface="Courier New" pitchFamily="49" charset="0"/>
              </a:rPr>
              <a:t>21       es.shutdown();</a:t>
            </a:r>
          </a:p>
          <a:p>
            <a:r>
              <a:rPr lang="en-US" altLang="de-DE" sz="1600" smtClean="0">
                <a:latin typeface="Courier New" pitchFamily="49" charset="0"/>
                <a:cs typeface="Courier New" pitchFamily="49" charset="0"/>
              </a:rPr>
              <a:t>22     }</a:t>
            </a:r>
          </a:p>
          <a:p>
            <a:endParaRPr lang="en-US" altLang="de-DE" sz="1600" smtClean="0">
              <a:latin typeface="Courier New" pitchFamily="49" charset="0"/>
              <a:cs typeface="Courier New" pitchFamily="49"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0"/>
          <p:cNvSpPr>
            <a:spLocks noGrp="1" noChangeArrowheads="1"/>
          </p:cNvSpPr>
          <p:nvPr>
            <p:ph type="title"/>
          </p:nvPr>
        </p:nvSpPr>
        <p:spPr/>
        <p:txBody>
          <a:bodyPr/>
          <a:lstStyle/>
          <a:p>
            <a:pPr eaLnBrk="1" hangingPunct="1"/>
            <a:r>
              <a:rPr lang="en-US" altLang="de-DE" smtClean="0"/>
              <a:t>Thread-Safe Collections</a:t>
            </a:r>
          </a:p>
        </p:txBody>
      </p:sp>
      <p:sp>
        <p:nvSpPr>
          <p:cNvPr id="34819" name="Rectangle 31"/>
          <p:cNvSpPr>
            <a:spLocks noGrp="1" noChangeArrowheads="1"/>
          </p:cNvSpPr>
          <p:nvPr>
            <p:ph idx="1"/>
          </p:nvPr>
        </p:nvSpPr>
        <p:spPr>
          <a:xfrm>
            <a:off x="609600" y="1447800"/>
            <a:ext cx="7918450" cy="3651250"/>
          </a:xfrm>
        </p:spPr>
        <p:txBody>
          <a:bodyPr/>
          <a:lstStyle/>
          <a:p>
            <a:pPr eaLnBrk="1" hangingPunct="1"/>
            <a:r>
              <a:rPr lang="en-US" altLang="de-DE" smtClean="0">
                <a:latin typeface="Arial" charset="0"/>
              </a:rPr>
              <a:t>The </a:t>
            </a:r>
            <a:r>
              <a:rPr lang="en-US" altLang="de-DE" smtClean="0">
                <a:latin typeface="Courier New" pitchFamily="49" charset="0"/>
                <a:cs typeface="Courier New" pitchFamily="49" charset="0"/>
              </a:rPr>
              <a:t>java.util</a:t>
            </a:r>
            <a:r>
              <a:rPr lang="en-US" altLang="de-DE" smtClean="0">
                <a:latin typeface="Arial" charset="0"/>
              </a:rPr>
              <a:t> collections are not thread-safe. To use collections in a thread-safe fashion:</a:t>
            </a:r>
          </a:p>
          <a:p>
            <a:pPr lvl="1" eaLnBrk="1" hangingPunct="1"/>
            <a:r>
              <a:rPr lang="en-US" altLang="de-DE" smtClean="0"/>
              <a:t>Use synchronized code blocks for all access to a collection if writes are performed</a:t>
            </a:r>
          </a:p>
          <a:p>
            <a:pPr lvl="1" eaLnBrk="1" hangingPunct="1"/>
            <a:r>
              <a:rPr lang="en-US" altLang="de-DE" smtClean="0"/>
              <a:t>Create a synchronized wrapper using library methods, such as </a:t>
            </a:r>
            <a:r>
              <a:rPr lang="en-US" altLang="de-DE" sz="2000" smtClean="0">
                <a:latin typeface="Courier New" pitchFamily="49" charset="0"/>
                <a:cs typeface="Courier New" pitchFamily="49" charset="0"/>
              </a:rPr>
              <a:t>java.util.Collections.synchronizedList(List&lt;T&gt;)</a:t>
            </a:r>
          </a:p>
          <a:p>
            <a:pPr lvl="1" eaLnBrk="1" hangingPunct="1"/>
            <a:r>
              <a:rPr lang="en-US" altLang="de-DE" smtClean="0"/>
              <a:t>Use the </a:t>
            </a:r>
            <a:r>
              <a:rPr lang="en-US" altLang="de-DE" smtClean="0">
                <a:latin typeface="Courier New" pitchFamily="49" charset="0"/>
                <a:cs typeface="Courier New" pitchFamily="49" charset="0"/>
              </a:rPr>
              <a:t>java.util.concurrent</a:t>
            </a:r>
            <a:r>
              <a:rPr lang="en-US" altLang="de-DE" smtClean="0"/>
              <a:t> collections</a:t>
            </a:r>
          </a:p>
          <a:p>
            <a:pPr eaLnBrk="1" hangingPunct="1"/>
            <a:r>
              <a:rPr lang="en-US" altLang="de-DE" b="1" smtClean="0">
                <a:latin typeface="Arial" charset="0"/>
              </a:rPr>
              <a:t>Note: </a:t>
            </a:r>
            <a:r>
              <a:rPr lang="en-US" altLang="de-DE" smtClean="0">
                <a:latin typeface="Arial" charset="0"/>
              </a:rPr>
              <a:t>Just because a </a:t>
            </a:r>
            <a:r>
              <a:rPr lang="en-US" altLang="de-DE" smtClean="0">
                <a:latin typeface="Courier New" pitchFamily="49" charset="0"/>
                <a:cs typeface="Courier New" pitchFamily="49" charset="0"/>
              </a:rPr>
              <a:t>Collection</a:t>
            </a:r>
            <a:r>
              <a:rPr lang="en-US" altLang="de-DE" smtClean="0">
                <a:latin typeface="Arial" charset="0"/>
              </a:rPr>
              <a:t> is made thread-safe, this does not make its elements thread-safe.</a:t>
            </a:r>
          </a:p>
        </p:txBody>
      </p:sp>
    </p:spTree>
    <p:custDataLst>
      <p:tags r:id="rId1"/>
    </p:custData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050"/>
          <p:cNvSpPr>
            <a:spLocks noChangeArrowheads="1"/>
          </p:cNvSpPr>
          <p:nvPr/>
        </p:nvSpPr>
        <p:spPr bwMode="auto">
          <a:xfrm>
            <a:off x="304800" y="1447800"/>
            <a:ext cx="8229600" cy="4724400"/>
          </a:xfrm>
          <a:prstGeom prst="rect">
            <a:avLst/>
          </a:prstGeom>
          <a:solidFill>
            <a:srgbClr val="DDDDDD"/>
          </a:solidFill>
          <a:ln w="28575">
            <a:solidFill>
              <a:schemeClr val="tx1"/>
            </a:solidFill>
            <a:miter lim="800000"/>
            <a:headEnd type="none" w="sm" len="sm"/>
            <a:tailEnd type="none" w="sm" len="sm"/>
          </a:ln>
        </p:spPr>
        <p:txBody>
          <a:bodyPr wrap="none" anchor="ct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endParaRPr lang="de-DE" altLang="de-DE" sz="1800"/>
          </a:p>
        </p:txBody>
      </p:sp>
      <p:sp>
        <p:nvSpPr>
          <p:cNvPr id="35843" name="Title 1"/>
          <p:cNvSpPr>
            <a:spLocks noGrp="1"/>
          </p:cNvSpPr>
          <p:nvPr>
            <p:ph type="title"/>
          </p:nvPr>
        </p:nvSpPr>
        <p:spPr/>
        <p:txBody>
          <a:bodyPr/>
          <a:lstStyle/>
          <a:p>
            <a:r>
              <a:rPr lang="en-US" altLang="de-DE" sz="2800" smtClean="0">
                <a:latin typeface="Courier New" pitchFamily="49" charset="0"/>
                <a:cs typeface="Courier New" pitchFamily="49" charset="0"/>
              </a:rPr>
              <a:t>CopyOnWriteArrayList</a:t>
            </a:r>
            <a:r>
              <a:rPr lang="en-US" altLang="de-DE" smtClean="0"/>
              <a:t>: Example</a:t>
            </a:r>
          </a:p>
        </p:txBody>
      </p:sp>
      <p:sp>
        <p:nvSpPr>
          <p:cNvPr id="35844" name="Content Placeholder 2"/>
          <p:cNvSpPr>
            <a:spLocks noGrp="1"/>
          </p:cNvSpPr>
          <p:nvPr>
            <p:ph idx="1"/>
          </p:nvPr>
        </p:nvSpPr>
        <p:spPr>
          <a:xfrm>
            <a:off x="609600" y="1447800"/>
            <a:ext cx="7918450" cy="4703763"/>
          </a:xfrm>
        </p:spPr>
        <p:txBody>
          <a:bodyPr/>
          <a:lstStyle/>
          <a:p>
            <a:r>
              <a:rPr lang="en-US" altLang="de-DE" sz="1600" smtClean="0">
                <a:latin typeface="Courier New" pitchFamily="49" charset="0"/>
                <a:cs typeface="Courier New" pitchFamily="49" charset="0"/>
              </a:rPr>
              <a:t> 7 public class ArrayListTest implements Runnable{</a:t>
            </a:r>
          </a:p>
          <a:p>
            <a:r>
              <a:rPr lang="en-US" altLang="de-DE" sz="1600" b="1" smtClean="0">
                <a:latin typeface="Courier New" pitchFamily="49" charset="0"/>
                <a:cs typeface="Courier New" pitchFamily="49" charset="0"/>
              </a:rPr>
              <a:t> 8   private CopyOnWriteArrayList&lt;String&gt; wordList = </a:t>
            </a:r>
          </a:p>
          <a:p>
            <a:r>
              <a:rPr lang="en-US" altLang="de-DE" sz="1600" b="1" smtClean="0">
                <a:latin typeface="Courier New" pitchFamily="49" charset="0"/>
                <a:cs typeface="Courier New" pitchFamily="49" charset="0"/>
              </a:rPr>
              <a:t> 9     new CopyOnWriteArrayList&lt;&gt;();</a:t>
            </a:r>
          </a:p>
          <a:p>
            <a:r>
              <a:rPr lang="en-US" altLang="de-DE" sz="1600" smtClean="0">
                <a:latin typeface="Courier New" pitchFamily="49" charset="0"/>
                <a:cs typeface="Courier New" pitchFamily="49" charset="0"/>
              </a:rPr>
              <a:t>10   </a:t>
            </a:r>
          </a:p>
          <a:p>
            <a:r>
              <a:rPr lang="en-US" altLang="de-DE" sz="1600" smtClean="0">
                <a:latin typeface="Courier New" pitchFamily="49" charset="0"/>
                <a:cs typeface="Courier New" pitchFamily="49" charset="0"/>
              </a:rPr>
              <a:t>11   public static void main(String[] args) {</a:t>
            </a:r>
          </a:p>
          <a:p>
            <a:r>
              <a:rPr lang="en-US" altLang="de-DE" sz="1600" smtClean="0">
                <a:latin typeface="Courier New" pitchFamily="49" charset="0"/>
                <a:cs typeface="Courier New" pitchFamily="49" charset="0"/>
              </a:rPr>
              <a:t>12     ExecutorService es = Executors.newCachedThreadPool();</a:t>
            </a:r>
          </a:p>
          <a:p>
            <a:r>
              <a:rPr lang="en-US" altLang="de-DE" sz="1600" smtClean="0">
                <a:latin typeface="Courier New" pitchFamily="49" charset="0"/>
                <a:cs typeface="Courier New" pitchFamily="49" charset="0"/>
              </a:rPr>
              <a:t>13     ArrayListTest test = new ArrayListTest();</a:t>
            </a:r>
          </a:p>
          <a:p>
            <a:r>
              <a:rPr lang="en-US" altLang="de-DE" sz="1600" smtClean="0">
                <a:latin typeface="Courier New" pitchFamily="49" charset="0"/>
                <a:cs typeface="Courier New" pitchFamily="49" charset="0"/>
              </a:rPr>
              <a:t>14     </a:t>
            </a:r>
          </a:p>
          <a:p>
            <a:r>
              <a:rPr lang="en-US" altLang="de-DE" sz="1600" smtClean="0">
                <a:latin typeface="Courier New" pitchFamily="49" charset="0"/>
                <a:cs typeface="Courier New" pitchFamily="49" charset="0"/>
              </a:rPr>
              <a:t>15     es.submit(test); es.submit(test);  es.shutdown();</a:t>
            </a:r>
          </a:p>
          <a:p>
            <a:r>
              <a:rPr lang="en-US" altLang="de-DE" sz="1600" smtClean="0">
                <a:latin typeface="Courier New" pitchFamily="49" charset="0"/>
                <a:cs typeface="Courier New" pitchFamily="49" charset="0"/>
              </a:rPr>
              <a:t>16 </a:t>
            </a:r>
          </a:p>
          <a:p>
            <a:r>
              <a:rPr lang="en-US" altLang="de-DE" sz="1600" smtClean="0">
                <a:latin typeface="Courier New" pitchFamily="49" charset="0"/>
                <a:cs typeface="Courier New" pitchFamily="49" charset="0"/>
              </a:rPr>
              <a:t>17   // Print code here</a:t>
            </a:r>
          </a:p>
          <a:p>
            <a:r>
              <a:rPr lang="en-US" altLang="de-DE" sz="1600" smtClean="0">
                <a:latin typeface="Courier New" pitchFamily="49" charset="0"/>
                <a:cs typeface="Courier New" pitchFamily="49" charset="0"/>
              </a:rPr>
              <a:t>22   public void run(){</a:t>
            </a:r>
          </a:p>
          <a:p>
            <a:r>
              <a:rPr lang="en-US" altLang="de-DE" sz="1600" smtClean="0">
                <a:latin typeface="Courier New" pitchFamily="49" charset="0"/>
                <a:cs typeface="Courier New" pitchFamily="49" charset="0"/>
              </a:rPr>
              <a:t>23     wordList.add("A");</a:t>
            </a:r>
          </a:p>
          <a:p>
            <a:r>
              <a:rPr lang="en-US" altLang="de-DE" sz="1600" smtClean="0">
                <a:latin typeface="Courier New" pitchFamily="49" charset="0"/>
                <a:cs typeface="Courier New" pitchFamily="49" charset="0"/>
              </a:rPr>
              <a:t>24     wordList.add("B");</a:t>
            </a:r>
          </a:p>
          <a:p>
            <a:r>
              <a:rPr lang="en-US" altLang="de-DE" sz="1600" smtClean="0">
                <a:latin typeface="Courier New" pitchFamily="49" charset="0"/>
                <a:cs typeface="Courier New" pitchFamily="49" charset="0"/>
              </a:rPr>
              <a:t>25     wordList.add("C");</a:t>
            </a:r>
          </a:p>
          <a:p>
            <a:r>
              <a:rPr lang="en-US" altLang="de-DE" sz="1600" smtClean="0">
                <a:latin typeface="Courier New" pitchFamily="49" charset="0"/>
                <a:cs typeface="Courier New" pitchFamily="49" charset="0"/>
              </a:rPr>
              <a:t>26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2"/>
          <p:cNvSpPr>
            <a:spLocks noGrp="1" noChangeArrowheads="1"/>
          </p:cNvSpPr>
          <p:nvPr>
            <p:ph type="title"/>
          </p:nvPr>
        </p:nvSpPr>
        <p:spPr/>
        <p:txBody>
          <a:bodyPr/>
          <a:lstStyle/>
          <a:p>
            <a:pPr eaLnBrk="1" hangingPunct="1"/>
            <a:r>
              <a:rPr lang="en-US" altLang="de-DE" smtClean="0"/>
              <a:t>Summary</a:t>
            </a:r>
          </a:p>
        </p:txBody>
      </p:sp>
      <p:sp>
        <p:nvSpPr>
          <p:cNvPr id="36867" name="Rectangle 13"/>
          <p:cNvSpPr>
            <a:spLocks noGrp="1" noChangeArrowheads="1"/>
          </p:cNvSpPr>
          <p:nvPr>
            <p:ph type="body" idx="1"/>
          </p:nvPr>
        </p:nvSpPr>
        <p:spPr>
          <a:xfrm>
            <a:off x="609600" y="1447800"/>
            <a:ext cx="7918450" cy="3140075"/>
          </a:xfrm>
        </p:spPr>
        <p:txBody>
          <a:bodyPr/>
          <a:lstStyle/>
          <a:p>
            <a:pPr eaLnBrk="1" hangingPunct="1"/>
            <a:r>
              <a:rPr lang="en-US" altLang="de-DE" smtClean="0">
                <a:latin typeface="Arial" charset="0"/>
              </a:rPr>
              <a:t>In this lesson, you should have learned how to:</a:t>
            </a:r>
          </a:p>
          <a:p>
            <a:pPr lvl="1" eaLnBrk="1" hangingPunct="1"/>
            <a:r>
              <a:rPr lang="en-US" altLang="de-DE" smtClean="0"/>
              <a:t>Describe operating system task scheduling</a:t>
            </a:r>
          </a:p>
          <a:p>
            <a:pPr lvl="1" eaLnBrk="1" hangingPunct="1"/>
            <a:r>
              <a:rPr lang="en-US" altLang="de-DE" smtClean="0"/>
              <a:t>Use an </a:t>
            </a:r>
            <a:r>
              <a:rPr lang="en-US" altLang="de-DE" smtClean="0">
                <a:latin typeface="Courier New" pitchFamily="49" charset="0"/>
                <a:cs typeface="Courier New" pitchFamily="49" charset="0"/>
              </a:rPr>
              <a:t>ExecutorService</a:t>
            </a:r>
            <a:r>
              <a:rPr lang="en-US" altLang="de-DE" smtClean="0"/>
              <a:t> to concurrently execute tasks</a:t>
            </a:r>
          </a:p>
          <a:p>
            <a:pPr lvl="1" eaLnBrk="1" hangingPunct="1"/>
            <a:r>
              <a:rPr lang="en-US" altLang="de-DE" smtClean="0"/>
              <a:t>Identify potential threading problems</a:t>
            </a:r>
          </a:p>
          <a:p>
            <a:pPr lvl="1" eaLnBrk="1" hangingPunct="1"/>
            <a:r>
              <a:rPr lang="en-US" altLang="de-DE" smtClean="0"/>
              <a:t>Use </a:t>
            </a:r>
            <a:r>
              <a:rPr lang="en-US" altLang="de-DE" smtClean="0">
                <a:latin typeface="Courier New" pitchFamily="49" charset="0"/>
                <a:cs typeface="Courier New" pitchFamily="49" charset="0"/>
              </a:rPr>
              <a:t>synchronized</a:t>
            </a:r>
            <a:r>
              <a:rPr lang="en-US" altLang="de-DE" smtClean="0"/>
              <a:t> and concurrent atomic to manage atomicity</a:t>
            </a:r>
          </a:p>
          <a:p>
            <a:pPr lvl="1" eaLnBrk="1" hangingPunct="1"/>
            <a:r>
              <a:rPr lang="en-US" altLang="de-DE" smtClean="0"/>
              <a:t>Use monitor locks to control the order of thread execution</a:t>
            </a:r>
            <a:endParaRPr lang="en-US" altLang="de-DE" smtClean="0">
              <a:cs typeface="Courier New" pitchFamily="49" charset="0"/>
            </a:endParaRPr>
          </a:p>
          <a:p>
            <a:pPr lvl="1" eaLnBrk="1" hangingPunct="1"/>
            <a:r>
              <a:rPr lang="en-US" altLang="de-DE" smtClean="0"/>
              <a:t>Use the </a:t>
            </a:r>
            <a:r>
              <a:rPr lang="en-US" altLang="de-DE" smtClean="0">
                <a:latin typeface="Courier New" pitchFamily="49" charset="0"/>
                <a:cs typeface="Courier New" pitchFamily="49" charset="0"/>
              </a:rPr>
              <a:t>java.util.concurrent</a:t>
            </a:r>
            <a:r>
              <a:rPr lang="en-US" altLang="de-DE" smtClean="0"/>
              <a:t> collections</a:t>
            </a:r>
          </a:p>
        </p:txBody>
      </p:sp>
      <p:pic>
        <p:nvPicPr>
          <p:cNvPr id="36868" name="Picture 4" descr="Duke-Summary.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59538" y="4756150"/>
            <a:ext cx="2074862"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de-DE" smtClean="0"/>
              <a:t>Legacy </a:t>
            </a:r>
            <a:r>
              <a:rPr lang="en-US" altLang="de-DE" smtClean="0">
                <a:latin typeface="Courier New" pitchFamily="49" charset="0"/>
                <a:cs typeface="Courier New" pitchFamily="49" charset="0"/>
              </a:rPr>
              <a:t>Thread</a:t>
            </a:r>
            <a:r>
              <a:rPr lang="en-US" altLang="de-DE" smtClean="0"/>
              <a:t> and </a:t>
            </a:r>
            <a:r>
              <a:rPr lang="en-US" altLang="de-DE" smtClean="0">
                <a:latin typeface="Courier New" pitchFamily="49" charset="0"/>
                <a:cs typeface="Courier New" pitchFamily="49" charset="0"/>
              </a:rPr>
              <a:t>Runnable</a:t>
            </a:r>
          </a:p>
        </p:txBody>
      </p:sp>
      <p:sp>
        <p:nvSpPr>
          <p:cNvPr id="6147" name="Content Placeholder 2"/>
          <p:cNvSpPr>
            <a:spLocks noGrp="1"/>
          </p:cNvSpPr>
          <p:nvPr>
            <p:ph idx="1"/>
          </p:nvPr>
        </p:nvSpPr>
        <p:spPr>
          <a:xfrm>
            <a:off x="609600" y="1447800"/>
            <a:ext cx="7918450" cy="3368675"/>
          </a:xfrm>
        </p:spPr>
        <p:txBody>
          <a:bodyPr/>
          <a:lstStyle/>
          <a:p>
            <a:pPr eaLnBrk="1" hangingPunct="1"/>
            <a:r>
              <a:rPr lang="en-US" altLang="de-DE" smtClean="0">
                <a:latin typeface="Arial" charset="0"/>
              </a:rPr>
              <a:t>Prior to Java 5, the </a:t>
            </a:r>
            <a:r>
              <a:rPr lang="en-US" altLang="de-DE" smtClean="0">
                <a:latin typeface="Courier New" pitchFamily="49" charset="0"/>
                <a:cs typeface="Courier New" pitchFamily="49" charset="0"/>
              </a:rPr>
              <a:t>Thread</a:t>
            </a:r>
            <a:r>
              <a:rPr lang="en-US" altLang="de-DE" smtClean="0">
                <a:latin typeface="Arial" charset="0"/>
              </a:rPr>
              <a:t> class was used to create and start threads. Code to be executed by a thread is placed in a class, which does either of the following:</a:t>
            </a:r>
          </a:p>
          <a:p>
            <a:pPr lvl="1" eaLnBrk="1" hangingPunct="1"/>
            <a:r>
              <a:rPr lang="en-US" altLang="de-DE" smtClean="0"/>
              <a:t>Extends the </a:t>
            </a:r>
            <a:r>
              <a:rPr lang="en-US" altLang="de-DE" smtClean="0">
                <a:latin typeface="Courier New" pitchFamily="49" charset="0"/>
                <a:cs typeface="Courier New" pitchFamily="49" charset="0"/>
              </a:rPr>
              <a:t>Thread</a:t>
            </a:r>
            <a:r>
              <a:rPr lang="en-US" altLang="de-DE" smtClean="0"/>
              <a:t> class</a:t>
            </a:r>
          </a:p>
          <a:p>
            <a:pPr lvl="2" eaLnBrk="1" hangingPunct="1"/>
            <a:r>
              <a:rPr lang="en-US" altLang="de-DE" smtClean="0"/>
              <a:t>Simpler code</a:t>
            </a:r>
          </a:p>
          <a:p>
            <a:pPr lvl="1" eaLnBrk="1" hangingPunct="1"/>
            <a:r>
              <a:rPr lang="en-US" altLang="de-DE" smtClean="0"/>
              <a:t>Implements the </a:t>
            </a:r>
            <a:r>
              <a:rPr lang="en-US" altLang="de-DE" smtClean="0">
                <a:latin typeface="Courier New" pitchFamily="49" charset="0"/>
                <a:cs typeface="Courier New" pitchFamily="49" charset="0"/>
              </a:rPr>
              <a:t>Runnable</a:t>
            </a:r>
            <a:r>
              <a:rPr lang="en-US" altLang="de-DE" smtClean="0"/>
              <a:t> interface</a:t>
            </a:r>
          </a:p>
          <a:p>
            <a:pPr lvl="2" eaLnBrk="1" hangingPunct="1"/>
            <a:r>
              <a:rPr lang="en-US" altLang="de-DE" smtClean="0"/>
              <a:t>More flexible</a:t>
            </a:r>
          </a:p>
          <a:p>
            <a:pPr lvl="2" eaLnBrk="1" hangingPunct="1"/>
            <a:r>
              <a:rPr lang="en-US" altLang="de-DE" smtClean="0">
                <a:latin typeface="Courier New" pitchFamily="49" charset="0"/>
                <a:cs typeface="Courier New" pitchFamily="49" charset="0"/>
              </a:rPr>
              <a:t>extends</a:t>
            </a:r>
            <a:r>
              <a:rPr lang="en-US" altLang="de-DE" smtClean="0"/>
              <a:t> is still free.</a:t>
            </a:r>
          </a:p>
          <a:p>
            <a:pPr eaLnBrk="1" hangingPunct="1"/>
            <a:endParaRPr lang="en-US" altLang="de-DE" smtClean="0">
              <a:latin typeface="Arial" charset="0"/>
            </a:endParaRP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050"/>
          <p:cNvSpPr>
            <a:spLocks noChangeArrowheads="1"/>
          </p:cNvSpPr>
          <p:nvPr/>
        </p:nvSpPr>
        <p:spPr bwMode="auto">
          <a:xfrm>
            <a:off x="609600" y="2133600"/>
            <a:ext cx="7924800" cy="2667000"/>
          </a:xfrm>
          <a:prstGeom prst="rect">
            <a:avLst/>
          </a:prstGeom>
          <a:solidFill>
            <a:srgbClr val="DDDDDD"/>
          </a:solidFill>
          <a:ln w="28575">
            <a:solidFill>
              <a:schemeClr val="tx1"/>
            </a:solidFill>
            <a:miter lim="800000"/>
            <a:headEnd type="none" w="sm" len="sm"/>
            <a:tailEnd type="none" w="sm" len="sm"/>
          </a:ln>
        </p:spPr>
        <p:txBody>
          <a:bodyPr wrap="none" anchor="ct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endParaRPr lang="de-DE" altLang="de-DE" sz="1800"/>
          </a:p>
        </p:txBody>
      </p:sp>
      <p:sp>
        <p:nvSpPr>
          <p:cNvPr id="7171" name="Rectangle 30"/>
          <p:cNvSpPr>
            <a:spLocks noGrp="1" noChangeArrowheads="1"/>
          </p:cNvSpPr>
          <p:nvPr>
            <p:ph type="title"/>
          </p:nvPr>
        </p:nvSpPr>
        <p:spPr/>
        <p:txBody>
          <a:bodyPr/>
          <a:lstStyle/>
          <a:p>
            <a:pPr eaLnBrk="1" hangingPunct="1"/>
            <a:r>
              <a:rPr lang="en-US" altLang="de-DE" smtClean="0"/>
              <a:t>Extending </a:t>
            </a:r>
            <a:r>
              <a:rPr lang="en-US" altLang="de-DE" smtClean="0">
                <a:latin typeface="Courier New" pitchFamily="49" charset="0"/>
                <a:cs typeface="Courier New" pitchFamily="49" charset="0"/>
              </a:rPr>
              <a:t>Thread</a:t>
            </a:r>
          </a:p>
        </p:txBody>
      </p:sp>
      <p:sp>
        <p:nvSpPr>
          <p:cNvPr id="7172" name="Rectangle 31"/>
          <p:cNvSpPr>
            <a:spLocks noGrp="1" noChangeArrowheads="1"/>
          </p:cNvSpPr>
          <p:nvPr>
            <p:ph idx="1"/>
          </p:nvPr>
        </p:nvSpPr>
        <p:spPr>
          <a:xfrm>
            <a:off x="609600" y="1447800"/>
            <a:ext cx="7918450" cy="3355975"/>
          </a:xfrm>
        </p:spPr>
        <p:txBody>
          <a:bodyPr/>
          <a:lstStyle/>
          <a:p>
            <a:pPr eaLnBrk="1" hangingPunct="1"/>
            <a:r>
              <a:rPr lang="en-US" altLang="de-DE" smtClean="0">
                <a:latin typeface="Arial" charset="0"/>
              </a:rPr>
              <a:t>Extend </a:t>
            </a:r>
            <a:r>
              <a:rPr lang="en-US" altLang="de-DE" smtClean="0">
                <a:latin typeface="Courier New" pitchFamily="49" charset="0"/>
                <a:cs typeface="Courier New" pitchFamily="49" charset="0"/>
              </a:rPr>
              <a:t>java.lang.Thread</a:t>
            </a:r>
            <a:r>
              <a:rPr lang="en-US" altLang="de-DE" smtClean="0">
                <a:latin typeface="Arial" charset="0"/>
              </a:rPr>
              <a:t> and override the </a:t>
            </a:r>
            <a:r>
              <a:rPr lang="en-US" altLang="de-DE" smtClean="0">
                <a:latin typeface="Courier New" pitchFamily="49" charset="0"/>
                <a:cs typeface="Courier New" pitchFamily="49" charset="0"/>
              </a:rPr>
              <a:t>run</a:t>
            </a:r>
            <a:r>
              <a:rPr lang="en-US" altLang="de-DE" smtClean="0">
                <a:latin typeface="Arial" charset="0"/>
              </a:rPr>
              <a:t> method:</a:t>
            </a:r>
            <a:endParaRPr lang="en-US" altLang="de-DE" sz="1800" smtClean="0">
              <a:latin typeface="Courier New" pitchFamily="49" charset="0"/>
              <a:cs typeface="Courier New" pitchFamily="49" charset="0"/>
            </a:endParaRPr>
          </a:p>
          <a:p>
            <a:pPr eaLnBrk="1" hangingPunct="1"/>
            <a:endParaRPr lang="en-US" altLang="de-DE" sz="1800" smtClean="0">
              <a:latin typeface="Courier New" pitchFamily="49" charset="0"/>
              <a:cs typeface="Courier New" pitchFamily="49" charset="0"/>
            </a:endParaRPr>
          </a:p>
          <a:p>
            <a:pPr eaLnBrk="1" hangingPunct="1"/>
            <a:r>
              <a:rPr lang="en-US" altLang="de-DE" sz="1800" smtClean="0">
                <a:latin typeface="Courier New" pitchFamily="49" charset="0"/>
                <a:cs typeface="Courier New" pitchFamily="49" charset="0"/>
              </a:rPr>
              <a:t>public class ExampleThread extends Thread { </a:t>
            </a:r>
          </a:p>
          <a:p>
            <a:pPr eaLnBrk="1" hangingPunct="1"/>
            <a:r>
              <a:rPr lang="en-US" altLang="de-DE" sz="1800" smtClean="0">
                <a:latin typeface="Courier New" pitchFamily="49" charset="0"/>
                <a:cs typeface="Courier New" pitchFamily="49" charset="0"/>
              </a:rPr>
              <a:t>    @Override</a:t>
            </a:r>
          </a:p>
          <a:p>
            <a:pPr eaLnBrk="1" hangingPunct="1"/>
            <a:r>
              <a:rPr lang="en-US" altLang="de-DE" sz="1800" smtClean="0">
                <a:latin typeface="Courier New" pitchFamily="49" charset="0"/>
                <a:cs typeface="Courier New" pitchFamily="49" charset="0"/>
              </a:rPr>
              <a:t>    public void run() {</a:t>
            </a:r>
          </a:p>
          <a:p>
            <a:pPr eaLnBrk="1" hangingPunct="1"/>
            <a:r>
              <a:rPr lang="en-US" altLang="de-DE" sz="1800" smtClean="0">
                <a:latin typeface="Courier New" pitchFamily="49" charset="0"/>
                <a:cs typeface="Courier New" pitchFamily="49" charset="0"/>
              </a:rPr>
              <a:t>        for(int i = 0; i &lt; 10; i++) {</a:t>
            </a:r>
          </a:p>
          <a:p>
            <a:pPr eaLnBrk="1" hangingPunct="1"/>
            <a:r>
              <a:rPr lang="en-US" altLang="de-DE" sz="1800" smtClean="0">
                <a:latin typeface="Courier New" pitchFamily="49" charset="0"/>
                <a:cs typeface="Courier New" pitchFamily="49" charset="0"/>
              </a:rPr>
              <a:t>            System.out.println("i:" + i);</a:t>
            </a:r>
          </a:p>
          <a:p>
            <a:pPr eaLnBrk="1" hangingPunct="1"/>
            <a:r>
              <a:rPr lang="en-US" altLang="de-DE" sz="1800" smtClean="0">
                <a:latin typeface="Courier New" pitchFamily="49" charset="0"/>
                <a:cs typeface="Courier New" pitchFamily="49" charset="0"/>
              </a:rPr>
              <a:t>        }</a:t>
            </a:r>
          </a:p>
          <a:p>
            <a:pPr eaLnBrk="1" hangingPunct="1"/>
            <a:r>
              <a:rPr lang="en-US" altLang="de-DE" sz="1800" smtClean="0">
                <a:latin typeface="Courier New" pitchFamily="49" charset="0"/>
                <a:cs typeface="Courier New" pitchFamily="49" charset="0"/>
              </a:rPr>
              <a:t>    }</a:t>
            </a:r>
          </a:p>
          <a:p>
            <a:pPr eaLnBrk="1" hangingPunct="1"/>
            <a:r>
              <a:rPr lang="en-US" altLang="de-DE" sz="1800" smtClean="0">
                <a:latin typeface="Courier New" pitchFamily="49" charset="0"/>
                <a:cs typeface="Courier New" pitchFamily="49" charset="0"/>
              </a:rPr>
              <a:t>}</a:t>
            </a:r>
          </a:p>
        </p:txBody>
      </p:sp>
    </p:spTree>
    <p:custDataLst>
      <p:tags r:id="rId1"/>
    </p:custData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050"/>
          <p:cNvSpPr>
            <a:spLocks noChangeArrowheads="1"/>
          </p:cNvSpPr>
          <p:nvPr/>
        </p:nvSpPr>
        <p:spPr bwMode="auto">
          <a:xfrm>
            <a:off x="609600" y="2133600"/>
            <a:ext cx="7924800" cy="4114800"/>
          </a:xfrm>
          <a:prstGeom prst="rect">
            <a:avLst/>
          </a:prstGeom>
          <a:solidFill>
            <a:srgbClr val="DDDDDD"/>
          </a:solidFill>
          <a:ln w="28575">
            <a:solidFill>
              <a:schemeClr val="tx1"/>
            </a:solidFill>
            <a:miter lim="800000"/>
            <a:headEnd type="none" w="sm" len="sm"/>
            <a:tailEnd type="none" w="sm" len="sm"/>
          </a:ln>
        </p:spPr>
        <p:txBody>
          <a:bodyPr wrap="none" anchor="ct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endParaRPr lang="de-DE" altLang="de-DE" sz="1800"/>
          </a:p>
        </p:txBody>
      </p:sp>
      <p:sp>
        <p:nvSpPr>
          <p:cNvPr id="8195" name="Rectangle 30"/>
          <p:cNvSpPr>
            <a:spLocks noGrp="1" noChangeArrowheads="1"/>
          </p:cNvSpPr>
          <p:nvPr>
            <p:ph type="title"/>
          </p:nvPr>
        </p:nvSpPr>
        <p:spPr/>
        <p:txBody>
          <a:bodyPr/>
          <a:lstStyle/>
          <a:p>
            <a:pPr eaLnBrk="1" hangingPunct="1"/>
            <a:r>
              <a:rPr lang="en-US" altLang="de-DE" smtClean="0"/>
              <a:t>Implementing </a:t>
            </a:r>
            <a:r>
              <a:rPr lang="en-US" altLang="de-DE" smtClean="0">
                <a:latin typeface="Courier New" pitchFamily="49" charset="0"/>
                <a:cs typeface="Courier New" pitchFamily="49" charset="0"/>
              </a:rPr>
              <a:t>Runnable</a:t>
            </a:r>
          </a:p>
        </p:txBody>
      </p:sp>
      <p:sp>
        <p:nvSpPr>
          <p:cNvPr id="8196" name="Rectangle 31"/>
          <p:cNvSpPr>
            <a:spLocks noGrp="1" noChangeArrowheads="1"/>
          </p:cNvSpPr>
          <p:nvPr>
            <p:ph idx="1"/>
          </p:nvPr>
        </p:nvSpPr>
        <p:spPr>
          <a:xfrm>
            <a:off x="609600" y="1447800"/>
            <a:ext cx="7918450" cy="4838700"/>
          </a:xfrm>
        </p:spPr>
        <p:txBody>
          <a:bodyPr/>
          <a:lstStyle/>
          <a:p>
            <a:pPr eaLnBrk="1" hangingPunct="1"/>
            <a:r>
              <a:rPr lang="en-US" altLang="de-DE" smtClean="0">
                <a:latin typeface="Arial" charset="0"/>
              </a:rPr>
              <a:t>Implement </a:t>
            </a:r>
            <a:r>
              <a:rPr lang="en-US" altLang="de-DE" smtClean="0">
                <a:latin typeface="Courier New" pitchFamily="49" charset="0"/>
                <a:cs typeface="Courier New" pitchFamily="49" charset="0"/>
              </a:rPr>
              <a:t>java.lang.Runnable</a:t>
            </a:r>
            <a:r>
              <a:rPr lang="en-US" altLang="de-DE" smtClean="0">
                <a:latin typeface="Arial" charset="0"/>
              </a:rPr>
              <a:t> and implement the </a:t>
            </a:r>
            <a:r>
              <a:rPr lang="en-US" altLang="de-DE" smtClean="0">
                <a:latin typeface="Courier New" pitchFamily="49" charset="0"/>
                <a:cs typeface="Courier New" pitchFamily="49" charset="0"/>
              </a:rPr>
              <a:t>run</a:t>
            </a:r>
            <a:r>
              <a:rPr lang="en-US" altLang="de-DE" smtClean="0">
                <a:latin typeface="Arial" charset="0"/>
              </a:rPr>
              <a:t> method:</a:t>
            </a:r>
            <a:endParaRPr lang="en-US" altLang="de-DE" sz="1800" smtClean="0">
              <a:latin typeface="Courier New" pitchFamily="49" charset="0"/>
              <a:cs typeface="Courier New" pitchFamily="49" charset="0"/>
            </a:endParaRPr>
          </a:p>
          <a:p>
            <a:pPr eaLnBrk="1" hangingPunct="1"/>
            <a:r>
              <a:rPr lang="en-US" altLang="de-DE" sz="1600" smtClean="0">
                <a:latin typeface="Courier New" pitchFamily="49" charset="0"/>
                <a:cs typeface="Courier New" pitchFamily="49" charset="0"/>
              </a:rPr>
              <a:t>public class ExampleRunnable implements Runnable {</a:t>
            </a:r>
          </a:p>
          <a:p>
            <a:pPr eaLnBrk="1" hangingPunct="1"/>
            <a:r>
              <a:rPr lang="en-US" altLang="de-DE" sz="1600" smtClean="0">
                <a:latin typeface="Courier New" pitchFamily="49" charset="0"/>
                <a:cs typeface="Courier New" pitchFamily="49" charset="0"/>
              </a:rPr>
              <a:t>    private final String name;		</a:t>
            </a:r>
          </a:p>
          <a:p>
            <a:pPr eaLnBrk="1" hangingPunct="1"/>
            <a:endParaRPr lang="en-US" altLang="de-DE" sz="1600" smtClean="0">
              <a:latin typeface="Courier New" pitchFamily="49" charset="0"/>
              <a:cs typeface="Courier New" pitchFamily="49" charset="0"/>
            </a:endParaRPr>
          </a:p>
          <a:p>
            <a:pPr eaLnBrk="1" hangingPunct="1"/>
            <a:r>
              <a:rPr lang="en-US" altLang="de-DE" sz="1600" smtClean="0">
                <a:latin typeface="Courier New" pitchFamily="49" charset="0"/>
                <a:cs typeface="Courier New" pitchFamily="49" charset="0"/>
              </a:rPr>
              <a:t>    public ExampleRunnable(String name) {</a:t>
            </a:r>
          </a:p>
          <a:p>
            <a:pPr eaLnBrk="1" hangingPunct="1"/>
            <a:r>
              <a:rPr lang="en-US" altLang="de-DE" sz="1600" smtClean="0">
                <a:latin typeface="Courier New" pitchFamily="49" charset="0"/>
                <a:cs typeface="Courier New" pitchFamily="49" charset="0"/>
              </a:rPr>
              <a:t>        this.name = name;</a:t>
            </a:r>
          </a:p>
          <a:p>
            <a:pPr eaLnBrk="1" hangingPunct="1"/>
            <a:r>
              <a:rPr lang="en-US" altLang="de-DE" sz="1600" smtClean="0">
                <a:latin typeface="Courier New" pitchFamily="49" charset="0"/>
                <a:cs typeface="Courier New" pitchFamily="49" charset="0"/>
              </a:rPr>
              <a:t>    }</a:t>
            </a:r>
          </a:p>
          <a:p>
            <a:pPr eaLnBrk="1" hangingPunct="1"/>
            <a:endParaRPr lang="en-US" altLang="de-DE" sz="1600" smtClean="0">
              <a:latin typeface="Courier New" pitchFamily="49" charset="0"/>
              <a:cs typeface="Courier New" pitchFamily="49" charset="0"/>
            </a:endParaRPr>
          </a:p>
          <a:p>
            <a:pPr eaLnBrk="1" hangingPunct="1"/>
            <a:r>
              <a:rPr lang="en-US" altLang="de-DE" sz="1600" smtClean="0">
                <a:latin typeface="Courier New" pitchFamily="49" charset="0"/>
                <a:cs typeface="Courier New" pitchFamily="49" charset="0"/>
              </a:rPr>
              <a:t>    @Override</a:t>
            </a:r>
          </a:p>
          <a:p>
            <a:pPr eaLnBrk="1" hangingPunct="1"/>
            <a:r>
              <a:rPr lang="en-US" altLang="de-DE" sz="1600" smtClean="0">
                <a:latin typeface="Courier New" pitchFamily="49" charset="0"/>
                <a:cs typeface="Courier New" pitchFamily="49" charset="0"/>
              </a:rPr>
              <a:t>    public void run() {</a:t>
            </a:r>
          </a:p>
          <a:p>
            <a:pPr eaLnBrk="1" hangingPunct="1"/>
            <a:r>
              <a:rPr lang="en-US" altLang="de-DE" sz="1600" smtClean="0">
                <a:latin typeface="Courier New" pitchFamily="49" charset="0"/>
                <a:cs typeface="Courier New" pitchFamily="49" charset="0"/>
              </a:rPr>
              <a:t>        for (int i = 0; i &lt; 10; i++) {</a:t>
            </a:r>
          </a:p>
          <a:p>
            <a:pPr eaLnBrk="1" hangingPunct="1"/>
            <a:r>
              <a:rPr lang="en-US" altLang="de-DE" sz="1600" smtClean="0">
                <a:latin typeface="Courier New" pitchFamily="49" charset="0"/>
                <a:cs typeface="Courier New" pitchFamily="49" charset="0"/>
              </a:rPr>
              <a:t>            System.out.println(name + ":" + i);</a:t>
            </a:r>
          </a:p>
          <a:p>
            <a:pPr eaLnBrk="1" hangingPunct="1"/>
            <a:r>
              <a:rPr lang="en-US" altLang="de-DE" sz="1600" smtClean="0">
                <a:latin typeface="Courier New" pitchFamily="49" charset="0"/>
                <a:cs typeface="Courier New" pitchFamily="49" charset="0"/>
              </a:rPr>
              <a:t>        }</a:t>
            </a:r>
          </a:p>
          <a:p>
            <a:pPr eaLnBrk="1" hangingPunct="1"/>
            <a:r>
              <a:rPr lang="en-US" altLang="de-DE" sz="1600" smtClean="0">
                <a:latin typeface="Courier New" pitchFamily="49" charset="0"/>
                <a:cs typeface="Courier New" pitchFamily="49" charset="0"/>
              </a:rPr>
              <a:t>    }</a:t>
            </a:r>
          </a:p>
          <a:p>
            <a:pPr eaLnBrk="1" hangingPunct="1"/>
            <a:r>
              <a:rPr lang="en-US" altLang="de-DE" sz="1600" smtClean="0">
                <a:latin typeface="Courier New" pitchFamily="49" charset="0"/>
                <a:cs typeface="Courier New" pitchFamily="49" charset="0"/>
              </a:rPr>
              <a:t>}</a:t>
            </a:r>
          </a:p>
        </p:txBody>
      </p:sp>
    </p:spTree>
    <p:custDataLst>
      <p:tags r:id="rId1"/>
    </p:custData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Grp="1" noChangeArrowheads="1"/>
          </p:cNvSpPr>
          <p:nvPr>
            <p:ph type="title"/>
          </p:nvPr>
        </p:nvSpPr>
        <p:spPr/>
        <p:txBody>
          <a:bodyPr/>
          <a:lstStyle/>
          <a:p>
            <a:pPr eaLnBrk="1" hangingPunct="1"/>
            <a:r>
              <a:rPr lang="en-US" altLang="de-DE" smtClean="0"/>
              <a:t>The </a:t>
            </a:r>
            <a:r>
              <a:rPr lang="en-US" altLang="de-DE" smtClean="0">
                <a:latin typeface="Courier New" pitchFamily="49" charset="0"/>
                <a:cs typeface="Courier New" pitchFamily="49" charset="0"/>
              </a:rPr>
              <a:t>java.util.concurrent</a:t>
            </a:r>
            <a:r>
              <a:rPr lang="en-US" altLang="de-DE" smtClean="0"/>
              <a:t> Package</a:t>
            </a:r>
          </a:p>
        </p:txBody>
      </p:sp>
      <p:sp>
        <p:nvSpPr>
          <p:cNvPr id="9219" name="Rectangle 31"/>
          <p:cNvSpPr>
            <a:spLocks noGrp="1" noChangeArrowheads="1"/>
          </p:cNvSpPr>
          <p:nvPr>
            <p:ph idx="1"/>
          </p:nvPr>
        </p:nvSpPr>
        <p:spPr>
          <a:xfrm>
            <a:off x="609600" y="1447800"/>
            <a:ext cx="7918450" cy="2998788"/>
          </a:xfrm>
        </p:spPr>
        <p:txBody>
          <a:bodyPr/>
          <a:lstStyle/>
          <a:p>
            <a:pPr eaLnBrk="1" hangingPunct="1"/>
            <a:r>
              <a:rPr lang="en-US" altLang="de-DE" smtClean="0">
                <a:latin typeface="Arial" charset="0"/>
              </a:rPr>
              <a:t>Java 5 introduced the </a:t>
            </a:r>
            <a:r>
              <a:rPr lang="en-US" altLang="de-DE" smtClean="0">
                <a:latin typeface="Courier New" pitchFamily="49" charset="0"/>
                <a:cs typeface="Courier New" pitchFamily="49" charset="0"/>
              </a:rPr>
              <a:t>java.util.concurrent</a:t>
            </a:r>
            <a:r>
              <a:rPr lang="en-US" altLang="de-DE" smtClean="0">
                <a:latin typeface="Arial" charset="0"/>
              </a:rPr>
              <a:t> package, which contains classes that are useful in concurrent programming. Features include:</a:t>
            </a:r>
          </a:p>
          <a:p>
            <a:pPr lvl="1" eaLnBrk="1" hangingPunct="1"/>
            <a:r>
              <a:rPr lang="en-US" altLang="de-DE" smtClean="0"/>
              <a:t>Concurrent collections</a:t>
            </a:r>
          </a:p>
          <a:p>
            <a:pPr lvl="1" eaLnBrk="1" hangingPunct="1"/>
            <a:r>
              <a:rPr lang="en-US" altLang="de-DE" smtClean="0"/>
              <a:t>Synchronization and locking alternatives</a:t>
            </a:r>
          </a:p>
          <a:p>
            <a:pPr lvl="1" eaLnBrk="1" hangingPunct="1"/>
            <a:r>
              <a:rPr lang="en-US" altLang="de-DE" smtClean="0"/>
              <a:t>Thread pools</a:t>
            </a:r>
          </a:p>
          <a:p>
            <a:pPr lvl="2" eaLnBrk="1" hangingPunct="1"/>
            <a:r>
              <a:rPr lang="en-US" altLang="de-DE" smtClean="0"/>
              <a:t>Fixed and dynamic thread count pools available</a:t>
            </a:r>
          </a:p>
          <a:p>
            <a:pPr lvl="2" eaLnBrk="1" hangingPunct="1"/>
            <a:r>
              <a:rPr lang="en-US" altLang="de-DE" smtClean="0"/>
              <a:t>Parallel divide and conquer (Fork-Join) new in Java 7</a:t>
            </a:r>
          </a:p>
        </p:txBody>
      </p:sp>
    </p:spTree>
    <p:custDataLst>
      <p:tags r:id="rId1"/>
    </p:custData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0"/>
          <p:cNvSpPr>
            <a:spLocks noGrp="1" noChangeArrowheads="1"/>
          </p:cNvSpPr>
          <p:nvPr>
            <p:ph type="title"/>
          </p:nvPr>
        </p:nvSpPr>
        <p:spPr/>
        <p:txBody>
          <a:bodyPr/>
          <a:lstStyle/>
          <a:p>
            <a:pPr eaLnBrk="1" hangingPunct="1"/>
            <a:r>
              <a:rPr lang="en-US" altLang="de-DE" smtClean="0"/>
              <a:t>Recommended Threading Classes</a:t>
            </a:r>
          </a:p>
        </p:txBody>
      </p:sp>
      <p:sp>
        <p:nvSpPr>
          <p:cNvPr id="10243" name="Rectangle 31"/>
          <p:cNvSpPr>
            <a:spLocks noGrp="1" noChangeArrowheads="1"/>
          </p:cNvSpPr>
          <p:nvPr>
            <p:ph idx="1"/>
          </p:nvPr>
        </p:nvSpPr>
        <p:spPr>
          <a:xfrm>
            <a:off x="609600" y="1447800"/>
            <a:ext cx="7918450" cy="3644900"/>
          </a:xfrm>
        </p:spPr>
        <p:txBody>
          <a:bodyPr/>
          <a:lstStyle/>
          <a:p>
            <a:pPr eaLnBrk="1" hangingPunct="1"/>
            <a:r>
              <a:rPr lang="en-US" altLang="de-DE" smtClean="0">
                <a:latin typeface="Arial" charset="0"/>
              </a:rPr>
              <a:t>Traditional </a:t>
            </a:r>
            <a:r>
              <a:rPr lang="en-US" altLang="de-DE" smtClean="0">
                <a:latin typeface="Courier New" pitchFamily="49" charset="0"/>
                <a:cs typeface="Courier New" pitchFamily="49" charset="0"/>
              </a:rPr>
              <a:t>Thread</a:t>
            </a:r>
            <a:r>
              <a:rPr lang="en-US" altLang="de-DE" smtClean="0">
                <a:latin typeface="Arial" charset="0"/>
              </a:rPr>
              <a:t> related APIs are difficult to code properly. Recommended concurrency classes include:</a:t>
            </a:r>
          </a:p>
          <a:p>
            <a:pPr lvl="1" eaLnBrk="1" hangingPunct="1"/>
            <a:r>
              <a:rPr lang="en-US" altLang="de-DE" smtClean="0">
                <a:latin typeface="Courier New" pitchFamily="49" charset="0"/>
                <a:cs typeface="Courier New" pitchFamily="49" charset="0"/>
              </a:rPr>
              <a:t>java.util.concurrent.ExecutorService</a:t>
            </a:r>
            <a:r>
              <a:rPr lang="en-US" altLang="de-DE" smtClean="0"/>
              <a:t>, a higher level mechanism used to execute tasks</a:t>
            </a:r>
          </a:p>
          <a:p>
            <a:pPr lvl="2" eaLnBrk="1" hangingPunct="1"/>
            <a:r>
              <a:rPr lang="en-US" altLang="de-DE" smtClean="0"/>
              <a:t>It may create and reuse </a:t>
            </a:r>
            <a:r>
              <a:rPr lang="en-US" altLang="de-DE" smtClean="0">
                <a:latin typeface="Courier New" pitchFamily="49" charset="0"/>
                <a:cs typeface="Courier New" pitchFamily="49" charset="0"/>
              </a:rPr>
              <a:t>Thread</a:t>
            </a:r>
            <a:r>
              <a:rPr lang="en-US" altLang="de-DE" smtClean="0"/>
              <a:t> objects for you.</a:t>
            </a:r>
          </a:p>
          <a:p>
            <a:pPr lvl="2" eaLnBrk="1" hangingPunct="1"/>
            <a:r>
              <a:rPr lang="en-US" altLang="de-DE" smtClean="0"/>
              <a:t>It allows you to submit work and check on the results in the future.</a:t>
            </a:r>
          </a:p>
          <a:p>
            <a:pPr lvl="1" eaLnBrk="1" hangingPunct="1"/>
            <a:r>
              <a:rPr lang="en-US" altLang="de-DE" smtClean="0"/>
              <a:t>The Fork-Join framework, a specialized work-stealing </a:t>
            </a:r>
            <a:r>
              <a:rPr lang="en-US" altLang="de-DE" smtClean="0">
                <a:latin typeface="Courier New" pitchFamily="49" charset="0"/>
                <a:cs typeface="Courier New" pitchFamily="49" charset="0"/>
              </a:rPr>
              <a:t>ExecutorService</a:t>
            </a:r>
            <a:r>
              <a:rPr lang="en-US" altLang="de-DE" smtClean="0"/>
              <a:t> new in Java 7</a:t>
            </a:r>
          </a:p>
          <a:p>
            <a:pPr lvl="1" eaLnBrk="1" hangingPunct="1">
              <a:buFont typeface="Arial" charset="0"/>
              <a:buNone/>
            </a:pPr>
            <a:endParaRPr lang="en-US" altLang="de-DE" smtClean="0"/>
          </a:p>
        </p:txBody>
      </p:sp>
    </p:spTree>
    <p:custDataLst>
      <p:tags r:id="rId1"/>
    </p:custData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050"/>
          <p:cNvSpPr>
            <a:spLocks noChangeArrowheads="1"/>
          </p:cNvSpPr>
          <p:nvPr/>
        </p:nvSpPr>
        <p:spPr bwMode="auto">
          <a:xfrm>
            <a:off x="609600" y="5105400"/>
            <a:ext cx="7924800" cy="457200"/>
          </a:xfrm>
          <a:prstGeom prst="rect">
            <a:avLst/>
          </a:prstGeom>
          <a:solidFill>
            <a:srgbClr val="DDDDDD"/>
          </a:solidFill>
          <a:ln w="28575">
            <a:solidFill>
              <a:schemeClr val="tx1"/>
            </a:solidFill>
            <a:miter lim="800000"/>
            <a:headEnd type="none" w="sm" len="sm"/>
            <a:tailEnd type="none" w="sm" len="sm"/>
          </a:ln>
        </p:spPr>
        <p:txBody>
          <a:bodyPr wrap="none" anchor="ct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endParaRPr lang="de-DE" altLang="de-DE" sz="1800"/>
          </a:p>
        </p:txBody>
      </p:sp>
      <p:sp>
        <p:nvSpPr>
          <p:cNvPr id="11267" name="Rectangle 30"/>
          <p:cNvSpPr>
            <a:spLocks noGrp="1" noChangeArrowheads="1"/>
          </p:cNvSpPr>
          <p:nvPr>
            <p:ph type="title"/>
          </p:nvPr>
        </p:nvSpPr>
        <p:spPr/>
        <p:txBody>
          <a:bodyPr/>
          <a:lstStyle/>
          <a:p>
            <a:pPr eaLnBrk="1" hangingPunct="1"/>
            <a:r>
              <a:rPr lang="en-US" altLang="de-DE" smtClean="0">
                <a:latin typeface="Courier New" pitchFamily="49" charset="0"/>
                <a:cs typeface="Courier New" pitchFamily="49" charset="0"/>
              </a:rPr>
              <a:t>java.util.concurrent.ExecutorService</a:t>
            </a:r>
          </a:p>
        </p:txBody>
      </p:sp>
      <p:sp>
        <p:nvSpPr>
          <p:cNvPr id="11268" name="Rectangle 31"/>
          <p:cNvSpPr>
            <a:spLocks noGrp="1" noChangeArrowheads="1"/>
          </p:cNvSpPr>
          <p:nvPr>
            <p:ph idx="1"/>
          </p:nvPr>
        </p:nvSpPr>
        <p:spPr>
          <a:xfrm>
            <a:off x="609600" y="1447800"/>
            <a:ext cx="7918450" cy="4070350"/>
          </a:xfrm>
        </p:spPr>
        <p:txBody>
          <a:bodyPr/>
          <a:lstStyle/>
          <a:p>
            <a:pPr eaLnBrk="1" hangingPunct="1"/>
            <a:r>
              <a:rPr lang="en-US" altLang="de-DE" smtClean="0">
                <a:latin typeface="Arial" charset="0"/>
              </a:rPr>
              <a:t>An </a:t>
            </a:r>
            <a:r>
              <a:rPr lang="en-US" altLang="de-DE" smtClean="0">
                <a:latin typeface="Courier New" pitchFamily="49" charset="0"/>
                <a:cs typeface="Courier New" pitchFamily="49" charset="0"/>
              </a:rPr>
              <a:t>ExecutorService</a:t>
            </a:r>
            <a:r>
              <a:rPr lang="en-US" altLang="de-DE" smtClean="0">
                <a:latin typeface="Arial" charset="0"/>
              </a:rPr>
              <a:t> is used to execute tasks.</a:t>
            </a:r>
          </a:p>
          <a:p>
            <a:pPr lvl="1" eaLnBrk="1" hangingPunct="1"/>
            <a:r>
              <a:rPr lang="en-US" altLang="de-DE" smtClean="0"/>
              <a:t>It eliminates the need to manually create and manage threads.</a:t>
            </a:r>
          </a:p>
          <a:p>
            <a:pPr lvl="1" eaLnBrk="1" hangingPunct="1"/>
            <a:r>
              <a:rPr lang="en-US" altLang="de-DE" smtClean="0"/>
              <a:t>Tasks </a:t>
            </a:r>
            <a:r>
              <a:rPr lang="en-US" altLang="de-DE" b="1" smtClean="0"/>
              <a:t>might</a:t>
            </a:r>
            <a:r>
              <a:rPr lang="en-US" altLang="de-DE" smtClean="0"/>
              <a:t> be executed in parallel depending on the </a:t>
            </a:r>
            <a:r>
              <a:rPr lang="en-US" altLang="de-DE" smtClean="0">
                <a:latin typeface="Courier New" pitchFamily="49" charset="0"/>
                <a:cs typeface="Courier New" pitchFamily="49" charset="0"/>
              </a:rPr>
              <a:t>ExecutorService</a:t>
            </a:r>
            <a:r>
              <a:rPr lang="en-US" altLang="de-DE" smtClean="0"/>
              <a:t> implementation.</a:t>
            </a:r>
          </a:p>
          <a:p>
            <a:pPr lvl="1" eaLnBrk="1" hangingPunct="1"/>
            <a:r>
              <a:rPr lang="en-US" altLang="de-DE" smtClean="0"/>
              <a:t>Tasks can be:</a:t>
            </a:r>
          </a:p>
          <a:p>
            <a:pPr lvl="2" eaLnBrk="1" hangingPunct="1"/>
            <a:r>
              <a:rPr lang="en-US" altLang="de-DE" smtClean="0">
                <a:latin typeface="Courier New" pitchFamily="49" charset="0"/>
                <a:cs typeface="Courier New" pitchFamily="49" charset="0"/>
              </a:rPr>
              <a:t>java.lang.Runnable</a:t>
            </a:r>
          </a:p>
          <a:p>
            <a:pPr lvl="2" eaLnBrk="1" hangingPunct="1"/>
            <a:r>
              <a:rPr lang="en-US" altLang="de-DE" smtClean="0">
                <a:latin typeface="Courier New" pitchFamily="49" charset="0"/>
                <a:cs typeface="Courier New" pitchFamily="49" charset="0"/>
              </a:rPr>
              <a:t>java.util.concurrent.Callable</a:t>
            </a:r>
          </a:p>
          <a:p>
            <a:pPr lvl="1" eaLnBrk="1" hangingPunct="1"/>
            <a:r>
              <a:rPr lang="en-US" altLang="de-DE" smtClean="0"/>
              <a:t>Implementing instances can be obtained with </a:t>
            </a:r>
            <a:r>
              <a:rPr lang="en-US" altLang="de-DE" smtClean="0">
                <a:latin typeface="Courier New" pitchFamily="49" charset="0"/>
                <a:cs typeface="Courier New" pitchFamily="49" charset="0"/>
              </a:rPr>
              <a:t>Executors</a:t>
            </a:r>
            <a:r>
              <a:rPr lang="en-US" altLang="de-DE" smtClean="0"/>
              <a:t>.</a:t>
            </a:r>
            <a:endParaRPr lang="en-US" altLang="de-DE" smtClean="0">
              <a:latin typeface="Courier New" pitchFamily="49" charset="0"/>
              <a:cs typeface="Courier New" pitchFamily="49" charset="0"/>
            </a:endParaRPr>
          </a:p>
          <a:p>
            <a:pPr lvl="1" eaLnBrk="1" hangingPunct="1">
              <a:buFont typeface="Arial" charset="0"/>
              <a:buNone/>
            </a:pPr>
            <a:endParaRPr lang="en-US" altLang="de-DE" sz="1800" smtClean="0">
              <a:latin typeface="Courier New" pitchFamily="49" charset="0"/>
              <a:cs typeface="Courier New" pitchFamily="49" charset="0"/>
            </a:endParaRPr>
          </a:p>
          <a:p>
            <a:pPr lvl="1" eaLnBrk="1" hangingPunct="1">
              <a:buFont typeface="Arial" charset="0"/>
              <a:buNone/>
            </a:pPr>
            <a:r>
              <a:rPr lang="en-US" altLang="de-DE" sz="1800" smtClean="0">
                <a:latin typeface="Courier New" pitchFamily="49" charset="0"/>
                <a:cs typeface="Courier New" pitchFamily="49" charset="0"/>
              </a:rPr>
              <a:t>ExecutorService es = Executors.newCachedThreadPool();</a:t>
            </a:r>
          </a:p>
        </p:txBody>
      </p:sp>
    </p:spTree>
    <p:custDataLst>
      <p:tags r:id="rId1"/>
    </p:custDataLst>
  </p:cSld>
  <p:clrMapOvr>
    <a:masterClrMapping/>
  </p:clrMapOvr>
  <p:transition spd="slow"/>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6_Jan14">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OU6_Jan14</Template>
  <TotalTime>2161</TotalTime>
  <Words>4050</Words>
  <Application>Microsoft Office PowerPoint</Application>
  <PresentationFormat>Bildschirmpräsentation (4:3)</PresentationFormat>
  <Paragraphs>480</Paragraphs>
  <Slides>34</Slides>
  <Notes>34</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34</vt:i4>
      </vt:variant>
    </vt:vector>
  </HeadingPairs>
  <TitlesOfParts>
    <vt:vector size="38" baseType="lpstr">
      <vt:lpstr>Arial</vt:lpstr>
      <vt:lpstr>Times New Roman</vt:lpstr>
      <vt:lpstr>Courier New</vt:lpstr>
      <vt:lpstr>OU6_Jan14</vt:lpstr>
      <vt:lpstr>Concurrency</vt:lpstr>
      <vt:lpstr>Objectives</vt:lpstr>
      <vt:lpstr>Task Scheduling</vt:lpstr>
      <vt:lpstr>Legacy Thread and Runnable</vt:lpstr>
      <vt:lpstr>Extending Thread</vt:lpstr>
      <vt:lpstr>Implementing Runnable</vt:lpstr>
      <vt:lpstr>The java.util.concurrent Package</vt:lpstr>
      <vt:lpstr>Recommended Threading Classes</vt:lpstr>
      <vt:lpstr>java.util.concurrent.ExecutorService</vt:lpstr>
      <vt:lpstr>Example ExecutorService</vt:lpstr>
      <vt:lpstr>Shutting Down an ExecutorService</vt:lpstr>
      <vt:lpstr>java.util.concurrent.Callable</vt:lpstr>
      <vt:lpstr>Example Callable Task</vt:lpstr>
      <vt:lpstr>java.util.concurrent.Future</vt:lpstr>
      <vt:lpstr>Example</vt:lpstr>
      <vt:lpstr>Threading Concerns</vt:lpstr>
      <vt:lpstr>Shared Data</vt:lpstr>
      <vt:lpstr>Problems with Shared Data</vt:lpstr>
      <vt:lpstr>Nonshared Data</vt:lpstr>
      <vt:lpstr>Atomic Operations</vt:lpstr>
      <vt:lpstr>Out-of-Order Execution</vt:lpstr>
      <vt:lpstr>The synchronized Keyword</vt:lpstr>
      <vt:lpstr>synchronized Methods</vt:lpstr>
      <vt:lpstr>synchronized Blocks</vt:lpstr>
      <vt:lpstr>Object Monitor Locking</vt:lpstr>
      <vt:lpstr>Threading Performance</vt:lpstr>
      <vt:lpstr>Performance Issue: Examples</vt:lpstr>
      <vt:lpstr>java.util.concurrent Classes and Packages</vt:lpstr>
      <vt:lpstr>The java.util.concurrent.atomic Package</vt:lpstr>
      <vt:lpstr>java.util.concurrent.CyclicBarrier</vt:lpstr>
      <vt:lpstr>java.util.concurrent.CyclicBarrier</vt:lpstr>
      <vt:lpstr>Thread-Safe Collections</vt:lpstr>
      <vt:lpstr>CopyOnWriteArrayList: Example</vt:lpstr>
      <vt:lpstr>Summary</vt:lpstr>
    </vt:vector>
  </TitlesOfParts>
  <Company>Oracle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&lt;Insert Lesson, Module, or Course Title&gt;</dc:title>
  <dc:subject>OU6_Jan14</dc:subject>
  <dc:creator>Michael Williams</dc:creator>
  <cp:keywords>OU6_Jan14</cp:keywords>
  <dc:description>Oracle University Production Services</dc:description>
  <cp:lastModifiedBy>Bernhard</cp:lastModifiedBy>
  <cp:revision>183</cp:revision>
  <cp:lastPrinted>2002-03-28T23:57:22Z</cp:lastPrinted>
  <dcterms:created xsi:type="dcterms:W3CDTF">2014-01-21T18:01:03Z</dcterms:created>
  <dcterms:modified xsi:type="dcterms:W3CDTF">2018-07-08T18:02:27Z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ies>
</file>