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0"/>
  </p:notesMasterIdLst>
  <p:handoutMasterIdLst>
    <p:handoutMasterId r:id="rId4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991350" cy="92821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8080"/>
    <a:srgbClr val="66CCFF"/>
    <a:srgbClr val="CC6600"/>
    <a:srgbClr val="FFCC66"/>
    <a:srgbClr val="CC9900"/>
    <a:srgbClr val="0066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5" autoAdjust="0"/>
    <p:restoredTop sz="94638" autoAdjust="0"/>
  </p:normalViewPr>
  <p:slideViewPr>
    <p:cSldViewPr>
      <p:cViewPr varScale="1">
        <p:scale>
          <a:sx n="107" d="100"/>
          <a:sy n="107" d="100"/>
        </p:scale>
        <p:origin x="-1986" y="-78"/>
      </p:cViewPr>
      <p:guideLst>
        <p:guide orient="horz" pos="960"/>
        <p:guide orient="horz" pos="480"/>
        <p:guide pos="2880"/>
        <p:guide pos="768"/>
        <p:guide pos="384"/>
        <p:guide pos="4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3426" y="642"/>
      </p:cViewPr>
      <p:guideLst>
        <p:guide orient="horz" pos="3355"/>
        <p:guide pos="2202"/>
        <p:guide pos="378"/>
        <p:guide pos="426"/>
        <p:guide pos="5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17110A34-0608-4E56-8CA6-9954B6CBEAB8}" type="slidenum">
              <a:rPr lang="en-US"/>
              <a:pPr>
                <a:defRPr/>
              </a:pPr>
              <a:t>‹Nr.›</a:t>
            </a:fld>
            <a:endParaRPr lang="en-US" dirty="0"/>
          </a:p>
        </p:txBody>
      </p:sp>
    </p:spTree>
    <p:extLst>
      <p:ext uri="{BB962C8B-B14F-4D97-AF65-F5344CB8AC3E}">
        <p14:creationId xmlns:p14="http://schemas.microsoft.com/office/powerpoint/2010/main" val="133217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Slide_Image_Placeholder"/>
          <p:cNvSpPr>
            <a:spLocks noGrp="1" noRot="1" noChangeAspect="1" noChangeArrowheads="1" noTextEdit="1"/>
          </p:cNvSpPr>
          <p:nvPr>
            <p:ph type="sldImg" idx="2"/>
          </p:nvPr>
        </p:nvSpPr>
        <p:spPr bwMode="auto">
          <a:xfrm>
            <a:off x="477838" y="463550"/>
            <a:ext cx="6035675" cy="4525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Notes_TextBox_Placeholder"/>
          <p:cNvSpPr>
            <a:spLocks noGrp="1" noChangeArrowheads="1"/>
          </p:cNvSpPr>
          <p:nvPr>
            <p:ph type="body" sz="quarter" idx="3"/>
          </p:nvPr>
        </p:nvSpPr>
        <p:spPr bwMode="auto">
          <a:xfrm>
            <a:off x="547688" y="5278438"/>
            <a:ext cx="5942012" cy="3198812"/>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457200" y="8791575"/>
            <a:ext cx="607695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it-IT"/>
              <a:t>Java SE 8 Programming   17 - &lt;#&gt;</a:t>
            </a:r>
            <a:endParaRPr lang="en-US"/>
          </a:p>
        </p:txBody>
      </p:sp>
      <p:sp>
        <p:nvSpPr>
          <p:cNvPr id="41989"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de-AT"/>
          </a:p>
        </p:txBody>
      </p:sp>
    </p:spTree>
    <p:extLst>
      <p:ext uri="{BB962C8B-B14F-4D97-AF65-F5344CB8AC3E}">
        <p14:creationId xmlns:p14="http://schemas.microsoft.com/office/powerpoint/2010/main" val="2734116674"/>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ts val="400"/>
      </a:spcBef>
      <a:spcAft>
        <a:spcPct val="0"/>
      </a:spcAft>
      <a:buSzPct val="100000"/>
      <a:buFont typeface="Arial"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14300" algn="l" defTabSz="457200" rtl="0" eaLnBrk="0" fontAlgn="base" hangingPunct="0">
      <a:spcBef>
        <a:spcPts val="3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Rot="1" noChangeAspect="1" noChangeArrowheads="1" noTextEdit="1"/>
          </p:cNvSpPr>
          <p:nvPr>
            <p:ph type="sldImg"/>
          </p:nvPr>
        </p:nvSpPr>
        <p:spPr>
          <a:ln/>
        </p:spPr>
      </p:sp>
      <p:sp>
        <p:nvSpPr>
          <p:cNvPr id="4301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z="1100" b="0"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pPr>
              <a:defRPr/>
            </a:pPr>
            <a:r>
              <a:rPr lang="it-IT" smtClean="0"/>
              <a:t>Java SE 8 Programming   17 - </a:t>
            </a:r>
            <a:fld id="{A4A4E185-7FE3-4E88-8F0F-213A6757A8D3}" type="slidenum">
              <a:rPr lang="en-US" smtClean="0"/>
              <a:pPr>
                <a:defRPr/>
              </a:pPr>
              <a:t>10</a:t>
            </a:fld>
            <a:endParaRPr lang="en-US"/>
          </a:p>
        </p:txBody>
      </p:sp>
      <p:sp>
        <p:nvSpPr>
          <p:cNvPr id="52227" name="Slide Image Placeholder 5"/>
          <p:cNvSpPr>
            <a:spLocks noGrp="1" noRot="1" noChangeAspect="1" noTextEdit="1"/>
          </p:cNvSpPr>
          <p:nvPr>
            <p:ph type="sldImg"/>
          </p:nvPr>
        </p:nvSpPr>
        <p:spPr>
          <a:ln/>
        </p:spPr>
      </p:sp>
      <p:sp>
        <p:nvSpPr>
          <p:cNvPr id="5222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This example uses the </a:t>
            </a:r>
            <a:r>
              <a:rPr lang="en-US" altLang="de-DE" smtClean="0">
                <a:latin typeface="Courier New" pitchFamily="49" charset="0"/>
                <a:cs typeface="Courier New" pitchFamily="49" charset="0"/>
              </a:rPr>
              <a:t>parallel</a:t>
            </a:r>
            <a:r>
              <a:rPr lang="en-US" altLang="de-DE" smtClean="0">
                <a:latin typeface="Arial" charset="0"/>
              </a:rPr>
              <a:t> method to make the stream pipeline parallel. Both the </a:t>
            </a:r>
            <a:r>
              <a:rPr lang="en-US" altLang="de-DE" smtClean="0">
                <a:latin typeface="Courier New" pitchFamily="49" charset="0"/>
                <a:cs typeface="Courier New" pitchFamily="49" charset="0"/>
              </a:rPr>
              <a:t>sequential</a:t>
            </a:r>
            <a:r>
              <a:rPr lang="en-US" altLang="de-DE" smtClean="0">
                <a:latin typeface="Arial" charset="0"/>
              </a:rPr>
              <a:t> and </a:t>
            </a:r>
            <a:r>
              <a:rPr lang="en-US" altLang="de-DE" smtClean="0">
                <a:latin typeface="Courier New" pitchFamily="49" charset="0"/>
                <a:cs typeface="Courier New" pitchFamily="49" charset="0"/>
              </a:rPr>
              <a:t>parallel</a:t>
            </a:r>
            <a:r>
              <a:rPr lang="en-US" altLang="de-DE" smtClean="0">
                <a:latin typeface="Arial" charset="0"/>
              </a:rPr>
              <a:t> methods may be called in a pipeline. </a:t>
            </a:r>
            <a:r>
              <a:rPr lang="en-US" altLang="de-DE" b="1" smtClean="0">
                <a:latin typeface="Arial" charset="0"/>
              </a:rPr>
              <a:t>Whichever method is called last</a:t>
            </a:r>
            <a:r>
              <a:rPr lang="en-US" altLang="de-DE" smtClean="0">
                <a:latin typeface="Arial" charset="0"/>
              </a:rPr>
              <a:t>, will be applied to the stream.</a:t>
            </a:r>
          </a:p>
          <a:p>
            <a:endParaRPr lang="en-US" altLang="de-DE"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Your data should be immutable or read-only when used with stream pipelines. No changes to state should take place during a pipeline.</a:t>
            </a:r>
          </a:p>
        </p:txBody>
      </p:sp>
      <p:sp>
        <p:nvSpPr>
          <p:cNvPr id="4" name="Footer Placeholder 3"/>
          <p:cNvSpPr>
            <a:spLocks noGrp="1"/>
          </p:cNvSpPr>
          <p:nvPr>
            <p:ph type="ftr" sz="quarter" idx="4"/>
          </p:nvPr>
        </p:nvSpPr>
        <p:spPr/>
        <p:txBody>
          <a:bodyPr/>
          <a:lstStyle/>
          <a:p>
            <a:pPr>
              <a:defRPr/>
            </a:pPr>
            <a:r>
              <a:rPr lang="it-IT"/>
              <a:t>Java SE 8 Programming   17 - </a:t>
            </a:r>
            <a:fld id="{AEF58CA3-A57A-49C0-A6D4-31E7BA4BF937}" type="slidenum">
              <a:rPr lang="en-US"/>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If you want to save the results after a pipeline completes, use the </a:t>
            </a:r>
            <a:r>
              <a:rPr lang="en-US" altLang="de-DE" smtClean="0">
                <a:latin typeface="Courier New" pitchFamily="49" charset="0"/>
                <a:cs typeface="Courier New" pitchFamily="49" charset="0"/>
              </a:rPr>
              <a:t>collect</a:t>
            </a:r>
            <a:r>
              <a:rPr lang="en-US" altLang="de-DE" smtClean="0">
                <a:latin typeface="Arial" charset="0"/>
              </a:rPr>
              <a:t> method and </a:t>
            </a:r>
            <a:r>
              <a:rPr lang="en-US" altLang="de-DE" smtClean="0">
                <a:latin typeface="Courier New" pitchFamily="49" charset="0"/>
                <a:cs typeface="Courier New" pitchFamily="49" charset="0"/>
              </a:rPr>
              <a:t>Collectors</a:t>
            </a:r>
            <a:r>
              <a:rPr lang="en-US" altLang="de-DE" smtClean="0">
                <a:latin typeface="Arial" charset="0"/>
              </a:rPr>
              <a:t> class as shown in the example. This method parallelizes well and treats the data in a stateless way. </a:t>
            </a:r>
          </a:p>
        </p:txBody>
      </p:sp>
      <p:sp>
        <p:nvSpPr>
          <p:cNvPr id="4" name="Footer Placeholder 3"/>
          <p:cNvSpPr>
            <a:spLocks noGrp="1"/>
          </p:cNvSpPr>
          <p:nvPr>
            <p:ph type="ftr" sz="quarter" idx="4"/>
          </p:nvPr>
        </p:nvSpPr>
        <p:spPr/>
        <p:txBody>
          <a:bodyPr/>
          <a:lstStyle/>
          <a:p>
            <a:pPr>
              <a:defRPr/>
            </a:pPr>
            <a:r>
              <a:rPr lang="it-IT"/>
              <a:t>Java SE 8 Programming   17 - </a:t>
            </a:r>
            <a:fld id="{94865B24-1C83-4EB8-B406-58DCF284BC6D}" type="slidenum">
              <a:rPr lang="en-US"/>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Stream pipeline results may be nondeterministic or incorrect if the behavioral parameters to the stream operations are stateful. A stateful lambda is one whose result depends on any state which might change during the execution of the stream pipeline.</a:t>
            </a:r>
          </a:p>
          <a:p>
            <a:pPr lvl="1"/>
            <a:r>
              <a:rPr lang="en-US" altLang="de-DE" b="1" smtClean="0">
                <a:latin typeface="Arial" charset="0"/>
              </a:rPr>
              <a:t>Note: </a:t>
            </a:r>
            <a:r>
              <a:rPr lang="en-US" altLang="de-DE" smtClean="0">
                <a:latin typeface="Arial" charset="0"/>
              </a:rPr>
              <a:t>Do not write code like that shown in this example.</a:t>
            </a:r>
          </a:p>
        </p:txBody>
      </p:sp>
      <p:sp>
        <p:nvSpPr>
          <p:cNvPr id="4" name="Footer Placeholder 3"/>
          <p:cNvSpPr>
            <a:spLocks noGrp="1"/>
          </p:cNvSpPr>
          <p:nvPr>
            <p:ph type="ftr" sz="quarter" idx="4"/>
          </p:nvPr>
        </p:nvSpPr>
        <p:spPr/>
        <p:txBody>
          <a:bodyPr/>
          <a:lstStyle/>
          <a:p>
            <a:pPr>
              <a:defRPr/>
            </a:pPr>
            <a:r>
              <a:rPr lang="it-IT"/>
              <a:t>Java SE 8 Programming   17 - </a:t>
            </a:r>
            <a:fld id="{71879A08-A12A-4C85-97D1-76E030939058}" type="slidenum">
              <a:rPr lang="en-US"/>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A deterministic algorithm is an algorithm which, given a particular input, will always produce the same output. The </a:t>
            </a:r>
            <a:r>
              <a:rPr lang="en-US" altLang="de-DE" smtClean="0">
                <a:latin typeface="Courier New" pitchFamily="49" charset="0"/>
                <a:cs typeface="Courier New" pitchFamily="49" charset="0"/>
              </a:rPr>
              <a:t>sum</a:t>
            </a:r>
            <a:r>
              <a:rPr lang="en-US" altLang="de-DE" smtClean="0">
                <a:latin typeface="Arial" charset="0"/>
              </a:rPr>
              <a:t> method is a great example as the order in which elements are combined does not matter. The result will be the same irrespective of the order elements are added.</a:t>
            </a:r>
          </a:p>
        </p:txBody>
      </p:sp>
      <p:sp>
        <p:nvSpPr>
          <p:cNvPr id="4" name="Footer Placeholder 3"/>
          <p:cNvSpPr>
            <a:spLocks noGrp="1"/>
          </p:cNvSpPr>
          <p:nvPr>
            <p:ph type="ftr" sz="quarter" idx="4"/>
          </p:nvPr>
        </p:nvSpPr>
        <p:spPr/>
        <p:txBody>
          <a:bodyPr/>
          <a:lstStyle/>
          <a:p>
            <a:pPr>
              <a:defRPr/>
            </a:pPr>
            <a:r>
              <a:rPr lang="it-IT"/>
              <a:t>Java SE 8 Programming   17 - </a:t>
            </a:r>
            <a:fld id="{F43E0D16-1A97-42BB-80AD-4AA7E578CE30}" type="slidenum">
              <a:rPr lang="en-US"/>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The larger the data set, the more likely the two code blocks will produce a different result. The parallel stream does not search the data sequentially. Consequently, it is possible it will find a different element that meets the criteria first.</a:t>
            </a:r>
          </a:p>
        </p:txBody>
      </p:sp>
      <p:sp>
        <p:nvSpPr>
          <p:cNvPr id="4" name="Footer Placeholder 3"/>
          <p:cNvSpPr>
            <a:spLocks noGrp="1"/>
          </p:cNvSpPr>
          <p:nvPr>
            <p:ph type="ftr" sz="quarter" idx="4"/>
          </p:nvPr>
        </p:nvSpPr>
        <p:spPr/>
        <p:txBody>
          <a:bodyPr/>
          <a:lstStyle/>
          <a:p>
            <a:pPr>
              <a:defRPr/>
            </a:pPr>
            <a:r>
              <a:rPr lang="it-IT"/>
              <a:t>Java SE 8 Programming   17 - </a:t>
            </a:r>
            <a:fld id="{90F6C91F-7E45-423B-AFAC-2B841517A735}" type="slidenum">
              <a:rPr lang="en-US"/>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Reduction is an operation that takes a sequence of input elements and combines them into a single summary result by repeated application of a combining operation. The </a:t>
            </a:r>
            <a:r>
              <a:rPr lang="en-US" altLang="de-DE" smtClean="0">
                <a:latin typeface="Courier New" pitchFamily="49" charset="0"/>
                <a:cs typeface="Courier New" pitchFamily="49" charset="0"/>
              </a:rPr>
              <a:t>sum</a:t>
            </a:r>
            <a:r>
              <a:rPr lang="en-US" altLang="de-DE" smtClean="0">
                <a:latin typeface="Arial" charset="0"/>
              </a:rPr>
              <a:t> method for the </a:t>
            </a:r>
            <a:r>
              <a:rPr lang="en-US" altLang="de-DE" smtClean="0">
                <a:latin typeface="Courier New" pitchFamily="49" charset="0"/>
                <a:cs typeface="Courier New" pitchFamily="49" charset="0"/>
              </a:rPr>
              <a:t>Stream</a:t>
            </a:r>
            <a:r>
              <a:rPr lang="en-US" altLang="de-DE" smtClean="0">
                <a:latin typeface="Arial" charset="0"/>
              </a:rPr>
              <a:t> class is an application of reduction.</a:t>
            </a:r>
          </a:p>
        </p:txBody>
      </p:sp>
      <p:sp>
        <p:nvSpPr>
          <p:cNvPr id="4" name="Footer Placeholder 3"/>
          <p:cNvSpPr>
            <a:spLocks noGrp="1"/>
          </p:cNvSpPr>
          <p:nvPr>
            <p:ph type="ftr" sz="quarter" idx="4"/>
          </p:nvPr>
        </p:nvSpPr>
        <p:spPr/>
        <p:txBody>
          <a:bodyPr/>
          <a:lstStyle/>
          <a:p>
            <a:pPr>
              <a:defRPr/>
            </a:pPr>
            <a:r>
              <a:rPr lang="it-IT"/>
              <a:t>Java SE 8 Programming   17 - </a:t>
            </a:r>
            <a:fld id="{F02731D8-83E0-489E-9219-31FB479FB522}" type="slidenum">
              <a:rPr lang="en-US"/>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As the text above points out, a reduction can only be preformed on an associate function. In effect, a function where order does not matter. If the function is not associative, you will get the wrong result.</a:t>
            </a:r>
          </a:p>
        </p:txBody>
      </p:sp>
      <p:sp>
        <p:nvSpPr>
          <p:cNvPr id="4" name="Footer Placeholder 3"/>
          <p:cNvSpPr>
            <a:spLocks noGrp="1"/>
          </p:cNvSpPr>
          <p:nvPr>
            <p:ph type="ftr" sz="quarter" idx="4"/>
          </p:nvPr>
        </p:nvSpPr>
        <p:spPr/>
        <p:txBody>
          <a:bodyPr/>
          <a:lstStyle/>
          <a:p>
            <a:pPr>
              <a:defRPr/>
            </a:pPr>
            <a:r>
              <a:rPr lang="it-IT"/>
              <a:t>Java SE 8 Programming   17 - </a:t>
            </a:r>
            <a:fld id="{F69A4DF5-E194-4FAC-B2C5-2383369CAFC6}" type="slidenum">
              <a:rPr lang="en-US"/>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Note that the integer value of 0 is passed into the reduce method. This is called the </a:t>
            </a:r>
            <a:r>
              <a:rPr lang="en-US" altLang="de-DE" i="1" smtClean="0">
                <a:latin typeface="Arial" charset="0"/>
              </a:rPr>
              <a:t>identity</a:t>
            </a:r>
            <a:r>
              <a:rPr lang="en-US" altLang="de-DE" smtClean="0">
                <a:latin typeface="Arial" charset="0"/>
              </a:rPr>
              <a:t> value. It represents the starting value for the reduce function and the default return value if there are no members in the reduction.</a:t>
            </a:r>
          </a:p>
        </p:txBody>
      </p:sp>
      <p:sp>
        <p:nvSpPr>
          <p:cNvPr id="4" name="Footer Placeholder 3"/>
          <p:cNvSpPr>
            <a:spLocks noGrp="1"/>
          </p:cNvSpPr>
          <p:nvPr>
            <p:ph type="ftr" sz="quarter" idx="4"/>
          </p:nvPr>
        </p:nvSpPr>
        <p:spPr/>
        <p:txBody>
          <a:bodyPr/>
          <a:lstStyle/>
          <a:p>
            <a:pPr>
              <a:defRPr/>
            </a:pPr>
            <a:r>
              <a:rPr lang="it-IT"/>
              <a:t>Java SE 8 Programming   17 - </a:t>
            </a:r>
            <a:fld id="{9FF4A64E-6AC5-429B-801F-26A7E8E051AA}" type="slidenum">
              <a:rPr lang="en-US"/>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77B69472-FEC6-4FF0-96F2-9A2E97BDEFF1}" type="slidenum">
              <a:rPr lang="en-US"/>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
          <p:cNvSpPr>
            <a:spLocks noGrp="1" noChangeArrowheads="1"/>
          </p:cNvSpPr>
          <p:nvPr>
            <p:ph type="ftr" sz="quarter" idx="4"/>
          </p:nvPr>
        </p:nvSpPr>
        <p:spPr/>
        <p:txBody>
          <a:bodyPr/>
          <a:lstStyle/>
          <a:p>
            <a:pPr>
              <a:defRPr/>
            </a:pPr>
            <a:r>
              <a:rPr lang="it-IT">
                <a:latin typeface="Arial" charset="0"/>
              </a:rPr>
              <a:t>Java SE 8 Programming   17 - </a:t>
            </a:r>
            <a:fld id="{C87C77DC-6B8B-4E6F-841D-9F8F8177EA37}" type="slidenum">
              <a:rPr lang="en-US">
                <a:latin typeface="Arial" charset="0"/>
              </a:rPr>
              <a:pPr>
                <a:defRPr/>
              </a:pPr>
              <a:t>2</a:t>
            </a:fld>
            <a:endParaRPr lang="en-US">
              <a:latin typeface="Arial" charset="0"/>
            </a:endParaRPr>
          </a:p>
        </p:txBody>
      </p:sp>
      <p:sp>
        <p:nvSpPr>
          <p:cNvPr id="44035" name="Rectangle 18"/>
          <p:cNvSpPr>
            <a:spLocks noGrp="1" noRot="1" noChangeAspect="1" noChangeArrowheads="1" noTextEdit="1"/>
          </p:cNvSpPr>
          <p:nvPr>
            <p:ph type="sldImg"/>
          </p:nvPr>
        </p:nvSpPr>
        <p:spPr>
          <a:ln/>
        </p:spPr>
      </p:sp>
      <p:sp>
        <p:nvSpPr>
          <p:cNvPr id="44036"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E0D0A04C-7E4C-4E4A-8597-E6EBECBE50B5}" type="slidenum">
              <a:rPr lang="en-US"/>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9A748C75-067F-430A-9C47-7019F84F49F5}" type="slidenum">
              <a:rPr lang="en-US"/>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86D4D3A7-630B-44DB-A17B-D62178610D2E}" type="slidenum">
              <a:rPr lang="en-US"/>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07063A61-F093-4F9D-8408-AF0B8EFACA01}" type="slidenum">
              <a:rPr lang="en-US"/>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This picture shows how the sum is first decomposed into smaller steps. The results are then combined to produce a result.</a:t>
            </a:r>
          </a:p>
        </p:txBody>
      </p:sp>
      <p:sp>
        <p:nvSpPr>
          <p:cNvPr id="4" name="Footer Placeholder 3"/>
          <p:cNvSpPr>
            <a:spLocks noGrp="1"/>
          </p:cNvSpPr>
          <p:nvPr>
            <p:ph type="ftr" sz="quarter" idx="4"/>
          </p:nvPr>
        </p:nvSpPr>
        <p:spPr/>
        <p:txBody>
          <a:bodyPr/>
          <a:lstStyle/>
          <a:p>
            <a:pPr>
              <a:defRPr/>
            </a:pPr>
            <a:r>
              <a:rPr lang="it-IT"/>
              <a:t>Java SE 8 Programming   17 - </a:t>
            </a:r>
            <a:fld id="{30FCA97B-4516-458E-A65D-6BF90FED3554}" type="slidenum">
              <a:rPr lang="en-US"/>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In the steps that follow, the data set above is summed. The steps of decomposition and then combination are shown in detail. Note that for this operation, the order of operations does not matter.</a:t>
            </a:r>
          </a:p>
        </p:txBody>
      </p:sp>
      <p:sp>
        <p:nvSpPr>
          <p:cNvPr id="4" name="Footer Placeholder 3"/>
          <p:cNvSpPr>
            <a:spLocks noGrp="1"/>
          </p:cNvSpPr>
          <p:nvPr>
            <p:ph type="ftr" sz="quarter" idx="4"/>
          </p:nvPr>
        </p:nvSpPr>
        <p:spPr/>
        <p:txBody>
          <a:bodyPr/>
          <a:lstStyle/>
          <a:p>
            <a:pPr>
              <a:defRPr/>
            </a:pPr>
            <a:r>
              <a:rPr lang="it-IT"/>
              <a:t>Java SE 8 Programming   17 - </a:t>
            </a:r>
            <a:fld id="{5475129D-CE8D-4998-8297-08D6721DA429}" type="slidenum">
              <a:rPr lang="en-US"/>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466E35CC-F018-4404-9E2F-5BB2D4179E91}" type="slidenum">
              <a:rPr lang="en-US"/>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322D2487-91D3-4FB4-8342-0D760466ECBC}" type="slidenum">
              <a:rPr lang="en-US"/>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703A92F4-CAC9-4309-A81C-1E3EDE778593}" type="slidenum">
              <a:rPr lang="en-US"/>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5FF85CD4-078B-4D46-9BC4-C8FC811A6574}" type="slidenum">
              <a:rPr lang="en-US"/>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9767CE9C-C223-4B6D-8608-352C54A7AACD}" type="slidenum">
              <a:rPr lang="en-US"/>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EA7056F8-1B8F-4CF5-9C5B-44A737C83D9D}" type="slidenum">
              <a:rPr lang="en-US"/>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5DA352DB-891C-4515-BDED-B3FEE6F447A2}" type="slidenum">
              <a:rPr lang="en-US"/>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8731827F-9FAE-48BE-BCBA-06BC2D2D6D7B}" type="slidenum">
              <a:rPr lang="en-US"/>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60033EF2-8F4F-4DDB-901D-672A04939F90}" type="slidenum">
              <a:rPr lang="en-US"/>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0955730A-30DB-4D4E-856F-4FDEDBC668E8}" type="slidenum">
              <a:rPr lang="en-US"/>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98208444-CA6F-41F2-9E15-9F286D7184DC}" type="slidenum">
              <a:rPr lang="en-US"/>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As with any code, test and verify that a particular approach works as intended. As stated previously, associative functions decompose well and make good candidates for parallel processing. But operations that do not meet this criteria may perform better when processed sequentially. </a:t>
            </a:r>
          </a:p>
        </p:txBody>
      </p:sp>
      <p:sp>
        <p:nvSpPr>
          <p:cNvPr id="4" name="Footer Placeholder 3"/>
          <p:cNvSpPr>
            <a:spLocks noGrp="1"/>
          </p:cNvSpPr>
          <p:nvPr>
            <p:ph type="ftr" sz="quarter" idx="4"/>
          </p:nvPr>
        </p:nvSpPr>
        <p:spPr/>
        <p:txBody>
          <a:bodyPr/>
          <a:lstStyle/>
          <a:p>
            <a:pPr>
              <a:defRPr/>
            </a:pPr>
            <a:r>
              <a:rPr lang="it-IT"/>
              <a:t>Java SE 8 Programming   17 - </a:t>
            </a:r>
            <a:fld id="{92F32986-6261-40F6-91AF-3D4D9230D18C}" type="slidenum">
              <a:rPr lang="en-US"/>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As the slide points out, the larger the data set, the more likely parallel processing is going to show an improvement in performance. Some other observations:</a:t>
            </a:r>
          </a:p>
          <a:p>
            <a:pPr lvl="2">
              <a:buFont typeface="Arial" charset="0"/>
              <a:buChar char="•"/>
            </a:pPr>
            <a:r>
              <a:rPr lang="en-US" altLang="de-DE" smtClean="0">
                <a:latin typeface="Arial" charset="0"/>
              </a:rPr>
              <a:t>A system needs to have a least four cores available to the JVM before you will see any substantial difference in performance.</a:t>
            </a:r>
          </a:p>
          <a:p>
            <a:pPr lvl="2">
              <a:buFont typeface="Arial" charset="0"/>
              <a:buChar char="•"/>
            </a:pPr>
            <a:r>
              <a:rPr lang="en-US" altLang="de-DE" smtClean="0">
                <a:latin typeface="Arial" charset="0"/>
              </a:rPr>
              <a:t>As a general guideline, a data set should contain more than 10,000 items before showing a difference in performance.</a:t>
            </a:r>
          </a:p>
          <a:p>
            <a:pPr lvl="2">
              <a:buFont typeface="Arial" charset="0"/>
              <a:buChar char="•"/>
            </a:pPr>
            <a:r>
              <a:rPr lang="en-US" altLang="de-DE" smtClean="0">
                <a:latin typeface="Arial" charset="0"/>
              </a:rPr>
              <a:t>Any operations or complex operations that cause threads to block will have a negative impact on performance. </a:t>
            </a:r>
          </a:p>
        </p:txBody>
      </p:sp>
      <p:sp>
        <p:nvSpPr>
          <p:cNvPr id="4" name="Footer Placeholder 3"/>
          <p:cNvSpPr>
            <a:spLocks noGrp="1"/>
          </p:cNvSpPr>
          <p:nvPr>
            <p:ph type="ftr" sz="quarter" idx="4"/>
          </p:nvPr>
        </p:nvSpPr>
        <p:spPr/>
        <p:txBody>
          <a:bodyPr/>
          <a:lstStyle/>
          <a:p>
            <a:pPr>
              <a:defRPr/>
            </a:pPr>
            <a:r>
              <a:rPr lang="it-IT"/>
              <a:t>Java SE 8 Programming   17 - </a:t>
            </a:r>
            <a:fld id="{86B7E9F7-E021-4440-9631-2C194E990404}" type="slidenum">
              <a:rPr lang="en-US"/>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ChangeArrowheads="1"/>
          </p:cNvSpPr>
          <p:nvPr>
            <p:ph type="ftr" sz="quarter" idx="4"/>
          </p:nvPr>
        </p:nvSpPr>
        <p:spPr/>
        <p:txBody>
          <a:bodyPr/>
          <a:lstStyle/>
          <a:p>
            <a:pPr>
              <a:defRPr/>
            </a:pPr>
            <a:r>
              <a:rPr lang="it-IT"/>
              <a:t>Java SE 8 Programming   17 - </a:t>
            </a:r>
            <a:fld id="{053947A9-07A8-4E63-9D49-41EA07C01FD9}" type="slidenum">
              <a:rPr lang="en-US"/>
              <a:pPr>
                <a:defRPr/>
              </a:pPr>
              <a:t>38</a:t>
            </a:fld>
            <a:endParaRPr lang="en-US"/>
          </a:p>
        </p:txBody>
      </p:sp>
      <p:sp>
        <p:nvSpPr>
          <p:cNvPr id="80899"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de-DE" altLang="de-DE" smtClean="0">
              <a:latin typeface="Arial" charset="0"/>
            </a:endParaRPr>
          </a:p>
        </p:txBody>
      </p:sp>
      <p:sp>
        <p:nvSpPr>
          <p:cNvPr id="80900" name="Slide Image Placeholder 6"/>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There are a couple of key points that can be made about the above code.</a:t>
            </a:r>
          </a:p>
          <a:p>
            <a:pPr lvl="2">
              <a:buFont typeface="Arial" charset="0"/>
              <a:buChar char="•"/>
            </a:pPr>
            <a:r>
              <a:rPr lang="en-US" altLang="de-DE" smtClean="0">
                <a:latin typeface="Arial" charset="0"/>
              </a:rPr>
              <a:t>All elements in the collections must be iterated through every time.</a:t>
            </a:r>
          </a:p>
          <a:p>
            <a:pPr lvl="2">
              <a:buFont typeface="Arial" charset="0"/>
              <a:buChar char="•"/>
            </a:pPr>
            <a:r>
              <a:rPr lang="en-US" altLang="de-DE" smtClean="0">
                <a:latin typeface="Arial" charset="0"/>
              </a:rPr>
              <a:t>The code is more about "how" information is obtained and less about "what" the code is trying to accomplish.</a:t>
            </a:r>
          </a:p>
          <a:p>
            <a:pPr lvl="2">
              <a:buFont typeface="Arial" charset="0"/>
              <a:buChar char="•"/>
            </a:pPr>
            <a:r>
              <a:rPr lang="en-US" altLang="de-DE" smtClean="0">
                <a:latin typeface="Arial" charset="0"/>
              </a:rPr>
              <a:t>A mutator must be added to the loop to calculate the total.</a:t>
            </a:r>
          </a:p>
          <a:p>
            <a:pPr lvl="2">
              <a:buFont typeface="Arial" charset="0"/>
              <a:buChar char="•"/>
            </a:pPr>
            <a:r>
              <a:rPr lang="en-US" altLang="de-DE" smtClean="0">
                <a:latin typeface="Arial" charset="0"/>
              </a:rPr>
              <a:t>There is no easy way to parallelize this code.</a:t>
            </a:r>
          </a:p>
          <a:p>
            <a:endParaRPr lang="en-US" altLang="de-DE" b="0"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531D0F0D-5DED-4EA2-A007-D47D36DFDDB4}" type="slidenum">
              <a:rPr lang="en-US"/>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There are also some key points worth pointing out for this piece of code as well.</a:t>
            </a:r>
          </a:p>
          <a:p>
            <a:pPr lvl="2">
              <a:buFont typeface="Arial" charset="0"/>
              <a:buChar char="•"/>
            </a:pPr>
            <a:r>
              <a:rPr lang="en-US" altLang="de-DE" smtClean="0">
                <a:latin typeface="Arial" charset="0"/>
              </a:rPr>
              <a:t>The code reads much more like a problem statement.</a:t>
            </a:r>
          </a:p>
          <a:p>
            <a:pPr lvl="2">
              <a:buFont typeface="Arial" charset="0"/>
              <a:buChar char="•"/>
            </a:pPr>
            <a:r>
              <a:rPr lang="en-US" altLang="de-DE" smtClean="0">
                <a:latin typeface="Arial" charset="0"/>
              </a:rPr>
              <a:t>No mutator is needed to get the final result.</a:t>
            </a:r>
          </a:p>
          <a:p>
            <a:pPr lvl="2">
              <a:buFont typeface="Arial" charset="0"/>
              <a:buChar char="•"/>
            </a:pPr>
            <a:r>
              <a:rPr lang="en-US" altLang="de-DE" smtClean="0">
                <a:latin typeface="Arial" charset="0"/>
              </a:rPr>
              <a:t>Using this approach provides more opportunity for lazy optimizations.</a:t>
            </a:r>
          </a:p>
          <a:p>
            <a:pPr lvl="2">
              <a:buFont typeface="Arial" charset="0"/>
              <a:buChar char="•"/>
            </a:pPr>
            <a:r>
              <a:rPr lang="en-US" altLang="de-DE" smtClean="0">
                <a:latin typeface="Arial" charset="0"/>
              </a:rPr>
              <a:t>This code can easily be parallelized.</a:t>
            </a:r>
          </a:p>
          <a:p>
            <a:endParaRPr lang="en-US" altLang="de-DE" b="0"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6B681F7B-0E3A-40C6-819F-87985A0B864E}" type="slidenum">
              <a:rPr lang="en-US"/>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So far all the examples have used lambda expressions and stream pipelines to perform the tasks. In the above example, the </a:t>
            </a:r>
            <a:r>
              <a:rPr lang="en-US" altLang="de-DE" smtClean="0">
                <a:latin typeface="Courier New" pitchFamily="49" charset="0"/>
                <a:cs typeface="Courier New" pitchFamily="49" charset="0"/>
              </a:rPr>
              <a:t>Stream</a:t>
            </a:r>
            <a:r>
              <a:rPr lang="en-US" altLang="de-DE" smtClean="0">
                <a:latin typeface="Arial" charset="0"/>
              </a:rPr>
              <a:t> class is used with regular Java statements to perform the same steps as those found in a pipeline. Even though the approach is possible, a stream pipeline seems like a much better solution.</a:t>
            </a:r>
          </a:p>
          <a:p>
            <a:endParaRPr lang="en-US" altLang="de-DE" b="0" smtClean="0">
              <a:latin typeface="Arial" charset="0"/>
            </a:endParaRPr>
          </a:p>
          <a:p>
            <a:endParaRPr lang="en-US" altLang="de-DE" b="0"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8E7B40AD-F5A5-4383-AC31-4B0E872AA0BA}" type="slidenum">
              <a:rPr lang="en-US"/>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B09F7603-D17D-4A6D-93E9-437BE89FBE92}" type="slidenum">
              <a:rPr lang="en-US"/>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Making a stream run in parallel is pretty easy. Just call the </a:t>
            </a:r>
            <a:r>
              <a:rPr lang="en-US" altLang="de-DE" smtClean="0">
                <a:latin typeface="Courier New" pitchFamily="49" charset="0"/>
                <a:cs typeface="Courier New" pitchFamily="49" charset="0"/>
              </a:rPr>
              <a:t>parallelStream</a:t>
            </a:r>
            <a:r>
              <a:rPr lang="en-US" altLang="de-DE" smtClean="0">
                <a:latin typeface="Arial" charset="0"/>
              </a:rPr>
              <a:t> or </a:t>
            </a:r>
            <a:r>
              <a:rPr lang="en-US" altLang="de-DE" smtClean="0">
                <a:latin typeface="Courier New" pitchFamily="49" charset="0"/>
                <a:cs typeface="Courier New" pitchFamily="49" charset="0"/>
              </a:rPr>
              <a:t>parallel</a:t>
            </a:r>
            <a:r>
              <a:rPr lang="en-US" altLang="de-DE" smtClean="0">
                <a:latin typeface="Arial" charset="0"/>
              </a:rPr>
              <a:t> method in the stream. With that call, when the stream executes it uses all the processing cores available to the current JVM to perform the task.</a:t>
            </a:r>
          </a:p>
          <a:p>
            <a:pPr lvl="1"/>
            <a:r>
              <a:rPr lang="en-US" altLang="de-DE" smtClean="0">
                <a:latin typeface="Arial" charset="0"/>
              </a:rPr>
              <a:t>The fork/join framework is used to break the work into smaller tasks, execute each task, and then recombine the results. But as you will see, much less code is needed to do this with streams than would be necessary if fork/join was coded by hand.</a:t>
            </a:r>
          </a:p>
          <a:p>
            <a:pPr lvl="1"/>
            <a:r>
              <a:rPr lang="en-US" altLang="de-DE" smtClean="0">
                <a:latin typeface="Arial" charset="0"/>
              </a:rPr>
              <a:t>Remember, parallel is not always faster. For certain types of tasks, serial processing will  produce better results.</a:t>
            </a:r>
          </a:p>
          <a:p>
            <a:pPr lvl="1"/>
            <a:endParaRPr lang="en-US" altLang="de-DE" smtClean="0">
              <a:latin typeface="Arial" charset="0"/>
            </a:endParaRPr>
          </a:p>
        </p:txBody>
      </p:sp>
      <p:sp>
        <p:nvSpPr>
          <p:cNvPr id="4" name="Footer Placeholder 3"/>
          <p:cNvSpPr>
            <a:spLocks noGrp="1"/>
          </p:cNvSpPr>
          <p:nvPr>
            <p:ph type="ftr" sz="quarter" idx="4"/>
          </p:nvPr>
        </p:nvSpPr>
        <p:spPr/>
        <p:txBody>
          <a:bodyPr/>
          <a:lstStyle/>
          <a:p>
            <a:pPr>
              <a:defRPr/>
            </a:pPr>
            <a:r>
              <a:rPr lang="it-IT"/>
              <a:t>Java SE 8 Programming   17 - </a:t>
            </a:r>
            <a:fld id="{259217B5-EC3A-4614-BC28-D4F28B3FB13C}" type="slidenum">
              <a:rPr lang="en-US"/>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de-DE" smtClean="0">
                <a:latin typeface="Arial" charset="0"/>
              </a:rPr>
              <a:t>This is an example of using the </a:t>
            </a:r>
            <a:r>
              <a:rPr lang="en-US" altLang="de-DE" smtClean="0">
                <a:latin typeface="Courier New" pitchFamily="49" charset="0"/>
                <a:cs typeface="Courier New" pitchFamily="49" charset="0"/>
              </a:rPr>
              <a:t>parallelStream</a:t>
            </a:r>
            <a:r>
              <a:rPr lang="en-US" altLang="de-DE" smtClean="0">
                <a:latin typeface="Arial" charset="0"/>
              </a:rPr>
              <a:t> method to make the stream pipeline parallel.</a:t>
            </a:r>
          </a:p>
        </p:txBody>
      </p:sp>
      <p:sp>
        <p:nvSpPr>
          <p:cNvPr id="4" name="Footer Placeholder 3"/>
          <p:cNvSpPr>
            <a:spLocks noGrp="1"/>
          </p:cNvSpPr>
          <p:nvPr>
            <p:ph type="ftr" sz="quarter" idx="4"/>
          </p:nvPr>
        </p:nvSpPr>
        <p:spPr/>
        <p:txBody>
          <a:bodyPr/>
          <a:lstStyle/>
          <a:p>
            <a:pPr>
              <a:defRPr/>
            </a:pPr>
            <a:r>
              <a:rPr lang="it-IT"/>
              <a:t>Java SE 8 Programming   17 - </a:t>
            </a:r>
            <a:fld id="{286FE3C9-F3DD-4D78-91D6-606935AAE660}" type="slidenum">
              <a:rPr lang="en-US"/>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itle_Gray_Numbe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rgbClr val="000000"/>
              </a:buClr>
              <a:buFont typeface="Arial" charset="0"/>
              <a:buNone/>
            </a:pPr>
            <a:endParaRPr lang="de-DE" altLang="de-DE" sz="27700" b="1">
              <a:solidFill>
                <a:srgbClr val="CCCCCC"/>
              </a:solidFill>
              <a:latin typeface="Times New Roman" pitchFamily="18" charset="0"/>
            </a:endParaRPr>
          </a:p>
        </p:txBody>
      </p:sp>
      <p:pic>
        <p:nvPicPr>
          <p:cNvPr id="5" name="Picture 10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_Copyright"/>
          <p:cNvSpPr>
            <a:spLocks noChangeArrowheads="1"/>
          </p:cNvSpPr>
          <p:nvPr/>
        </p:nvSpPr>
        <p:spPr bwMode="auto">
          <a:xfrm>
            <a:off x="2517775" y="6654800"/>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200"/>
              <a:t>Copyright © 2014, Oracle and/or its affiliates. All rights reserved.</a:t>
            </a:r>
          </a:p>
        </p:txBody>
      </p:sp>
      <p:grpSp>
        <p:nvGrpSpPr>
          <p:cNvPr id="7" name="Group 1063" hidden="1"/>
          <p:cNvGrpSpPr>
            <a:grpSpLocks/>
          </p:cNvGrpSpPr>
          <p:nvPr userDrawn="1"/>
        </p:nvGrpSpPr>
        <p:grpSpPr bwMode="auto">
          <a:xfrm>
            <a:off x="619125" y="390525"/>
            <a:ext cx="7881938" cy="5857875"/>
            <a:chOff x="390" y="246"/>
            <a:chExt cx="4965" cy="3690"/>
          </a:xfrm>
        </p:grpSpPr>
        <p:sp>
          <p:nvSpPr>
            <p:cNvPr id="8" name="User95_Instruction_Box" hidden="1"/>
            <p:cNvSpPr>
              <a:spLocks noChangeArrowheads="1"/>
            </p:cNvSpPr>
            <p:nvPr/>
          </p:nvSpPr>
          <p:spPr bwMode="gray">
            <a:xfrm>
              <a:off x="3120" y="1104"/>
              <a:ext cx="19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buClr>
                  <a:srgbClr val="000000"/>
                </a:buClr>
                <a:buFont typeface="Arial" charset="0"/>
                <a:buNone/>
              </a:pPr>
              <a:r>
                <a:rPr lang="en-US" altLang="de-DE" b="1">
                  <a:solidFill>
                    <a:srgbClr val="FF0000"/>
                  </a:solidFill>
                </a:rPr>
                <a:t>Insert the correct lesson number in the Title Master.</a:t>
              </a:r>
            </a:p>
          </p:txBody>
        </p:sp>
        <p:sp>
          <p:nvSpPr>
            <p:cNvPr id="9" name="Release95_Information" hidden="1"/>
            <p:cNvSpPr>
              <a:spLocks noChangeArrowheads="1"/>
            </p:cNvSpPr>
            <p:nvPr/>
          </p:nvSpPr>
          <p:spPr bwMode="gray">
            <a:xfrm>
              <a:off x="624" y="3127"/>
              <a:ext cx="4464"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00" tIns="12700" rIns="12700" bIns="12700"/>
            <a:lstStyle>
              <a:lvl1pPr defTabSz="228600" eaLnBrk="0" hangingPunct="0">
                <a:defRPr>
                  <a:solidFill>
                    <a:schemeClr val="tx1"/>
                  </a:solidFill>
                  <a:latin typeface="Arial" charset="0"/>
                  <a:cs typeface="Arial" charset="0"/>
                </a:defRPr>
              </a:lvl1pPr>
              <a:lvl2pPr marL="742950" indent="-285750" defTabSz="228600" eaLnBrk="0" hangingPunct="0">
                <a:defRPr>
                  <a:solidFill>
                    <a:schemeClr val="tx1"/>
                  </a:solidFill>
                  <a:latin typeface="Arial" charset="0"/>
                  <a:cs typeface="Arial" charset="0"/>
                </a:defRPr>
              </a:lvl2pPr>
              <a:lvl3pPr marL="1143000" indent="-228600" defTabSz="228600" eaLnBrk="0" hangingPunct="0">
                <a:defRPr>
                  <a:solidFill>
                    <a:schemeClr val="tx1"/>
                  </a:solidFill>
                  <a:latin typeface="Arial" charset="0"/>
                  <a:cs typeface="Arial" charset="0"/>
                </a:defRPr>
              </a:lvl3pPr>
              <a:lvl4pPr marL="1600200" indent="-228600" defTabSz="228600" eaLnBrk="0" hangingPunct="0">
                <a:defRPr>
                  <a:solidFill>
                    <a:schemeClr val="tx1"/>
                  </a:solidFill>
                  <a:latin typeface="Arial" charset="0"/>
                  <a:cs typeface="Arial" charset="0"/>
                </a:defRPr>
              </a:lvl4pPr>
              <a:lvl5pPr marL="2057400" indent="-228600" defTabSz="228600" eaLnBrk="0" hangingPunct="0">
                <a:defRPr>
                  <a:solidFill>
                    <a:schemeClr val="tx1"/>
                  </a:solidFill>
                  <a:latin typeface="Arial" charset="0"/>
                  <a:cs typeface="Arial" charset="0"/>
                </a:defRPr>
              </a:lvl5pPr>
              <a:lvl6pPr marL="2514600" indent="-228600" defTabSz="228600" eaLnBrk="0" fontAlgn="base" hangingPunct="0">
                <a:spcBef>
                  <a:spcPct val="0"/>
                </a:spcBef>
                <a:spcAft>
                  <a:spcPct val="0"/>
                </a:spcAft>
                <a:defRPr>
                  <a:solidFill>
                    <a:schemeClr val="tx1"/>
                  </a:solidFill>
                  <a:latin typeface="Arial" charset="0"/>
                  <a:cs typeface="Arial" charset="0"/>
                </a:defRPr>
              </a:lvl6pPr>
              <a:lvl7pPr marL="2971800" indent="-228600" defTabSz="228600" eaLnBrk="0" fontAlgn="base" hangingPunct="0">
                <a:spcBef>
                  <a:spcPct val="0"/>
                </a:spcBef>
                <a:spcAft>
                  <a:spcPct val="0"/>
                </a:spcAft>
                <a:defRPr>
                  <a:solidFill>
                    <a:schemeClr val="tx1"/>
                  </a:solidFill>
                  <a:latin typeface="Arial" charset="0"/>
                  <a:cs typeface="Arial" charset="0"/>
                </a:defRPr>
              </a:lvl7pPr>
              <a:lvl8pPr marL="3429000" indent="-228600" defTabSz="228600" eaLnBrk="0" fontAlgn="base" hangingPunct="0">
                <a:spcBef>
                  <a:spcPct val="0"/>
                </a:spcBef>
                <a:spcAft>
                  <a:spcPct val="0"/>
                </a:spcAft>
                <a:defRPr>
                  <a:solidFill>
                    <a:schemeClr val="tx1"/>
                  </a:solidFill>
                  <a:latin typeface="Arial" charset="0"/>
                  <a:cs typeface="Arial" charset="0"/>
                </a:defRPr>
              </a:lvl8pPr>
              <a:lvl9pPr marL="3886200" indent="-228600" defTabSz="228600" eaLnBrk="0" fontAlgn="base" hangingPunct="0">
                <a:spcBef>
                  <a:spcPct val="0"/>
                </a:spcBef>
                <a:spcAft>
                  <a:spcPct val="0"/>
                </a:spcAft>
                <a:defRPr>
                  <a:solidFill>
                    <a:schemeClr val="tx1"/>
                  </a:solidFill>
                  <a:latin typeface="Arial" charset="0"/>
                  <a:cs typeface="Arial" charset="0"/>
                </a:defRPr>
              </a:lvl9pPr>
            </a:lstStyle>
            <a:p>
              <a:pPr eaLnBrk="1" hangingPunct="1">
                <a:buClr>
                  <a:srgbClr val="000000"/>
                </a:buClr>
                <a:buFont typeface="Arial" charset="0"/>
                <a:buNone/>
              </a:pPr>
              <a:r>
                <a:rPr lang="en-US" altLang="de-DE" sz="1200" b="1">
                  <a:solidFill>
                    <a:srgbClr val="FF0000"/>
                  </a:solidFill>
                </a:rPr>
                <a:t>Version: OU6_Jan14.pot</a:t>
              </a:r>
            </a:p>
            <a:p>
              <a:pPr eaLnBrk="1" hangingPunct="1">
                <a:buClr>
                  <a:srgbClr val="000000"/>
                </a:buClr>
                <a:buFont typeface="Arial" charset="0"/>
                <a:buNone/>
              </a:pPr>
              <a:r>
                <a:rPr lang="en-US" altLang="de-DE" sz="1200" b="1">
                  <a:solidFill>
                    <a:srgbClr val="FF0000"/>
                  </a:solidFill>
                </a:rPr>
                <a:t>January 2014</a:t>
              </a:r>
            </a:p>
            <a:p>
              <a:pPr eaLnBrk="1" hangingPunct="1">
                <a:buClr>
                  <a:srgbClr val="000000"/>
                </a:buClr>
                <a:buFont typeface="Arial" charset="0"/>
                <a:buNone/>
              </a:pPr>
              <a:r>
                <a:rPr lang="en-US" altLang="de-DE" sz="1200" b="1">
                  <a:solidFill>
                    <a:srgbClr val="FF0000"/>
                  </a:solidFill>
                </a:rPr>
                <a:t>This template is compatible with PowerPoint 2000 and 2003 (and not backward compatible).</a:t>
              </a:r>
              <a:br>
                <a:rPr lang="en-US" altLang="de-DE" sz="1200" b="1">
                  <a:solidFill>
                    <a:srgbClr val="FF0000"/>
                  </a:solidFill>
                </a:rPr>
              </a:br>
              <a:r>
                <a:rPr lang="en-US" altLang="de-DE" sz="1000">
                  <a:solidFill>
                    <a:srgbClr val="FF0000"/>
                  </a:solidFill>
                </a:rPr>
                <a:t>PowerPoint files created in MS Office 2007, when opened using earlier versions of MS Office, have some formatting issues. </a:t>
              </a:r>
              <a:br>
                <a:rPr lang="en-US" altLang="de-DE" sz="1000">
                  <a:solidFill>
                    <a:srgbClr val="FF0000"/>
                  </a:solidFill>
                </a:rPr>
              </a:br>
              <a:r>
                <a:rPr lang="en-US" altLang="de-DE" sz="1000">
                  <a:solidFill>
                    <a:srgbClr val="FF0000"/>
                  </a:solidFill>
                </a:rPr>
                <a:t>To avoid these formatting issues, save the PPTs as 'PowerPoint 97-2003: Presentation (*.ppt)' in PowerPoint 2007.</a:t>
              </a:r>
            </a:p>
            <a:p>
              <a:pPr eaLnBrk="1" hangingPunct="1">
                <a:buClr>
                  <a:srgbClr val="000000"/>
                </a:buClr>
                <a:buFont typeface="Arial" charset="0"/>
                <a:buNone/>
              </a:pPr>
              <a:endParaRPr lang="en-US" altLang="de-DE" sz="1000">
                <a:solidFill>
                  <a:srgbClr val="FF0000"/>
                </a:solidFill>
              </a:endParaRPr>
            </a:p>
            <a:p>
              <a:pPr eaLnBrk="1" hangingPunct="1">
                <a:buClr>
                  <a:srgbClr val="000000"/>
                </a:buClr>
                <a:buFont typeface="Arial" charset="0"/>
                <a:buNone/>
              </a:pPr>
              <a:r>
                <a:rPr lang="en-US" altLang="de-DE" sz="1200" b="1">
                  <a:solidFill>
                    <a:srgbClr val="FF0000"/>
                  </a:solidFill>
                </a:rPr>
                <a:t>For details on OU6 template, visit https://kix.oraclecorp.com/KIX/index.php?labelId=7729 </a:t>
              </a:r>
            </a:p>
            <a:p>
              <a:pPr eaLnBrk="1" hangingPunct="1">
                <a:buClr>
                  <a:srgbClr val="000000"/>
                </a:buClr>
                <a:buFont typeface="Arial" charset="0"/>
                <a:buNone/>
              </a:pPr>
              <a:endParaRPr lang="en-US" altLang="de-DE" sz="1000">
                <a:solidFill>
                  <a:srgbClr val="FF0000"/>
                </a:solidFill>
              </a:endParaRPr>
            </a:p>
          </p:txBody>
        </p:sp>
        <p:grpSp>
          <p:nvGrpSpPr>
            <p:cNvPr id="10" name="Group 1056" hidden="1"/>
            <p:cNvGrpSpPr>
              <a:grpSpLocks/>
            </p:cNvGrpSpPr>
            <p:nvPr/>
          </p:nvGrpSpPr>
          <p:grpSpPr bwMode="auto">
            <a:xfrm>
              <a:off x="390" y="246"/>
              <a:ext cx="4965" cy="3690"/>
              <a:chOff x="374" y="246"/>
              <a:chExt cx="4965" cy="3690"/>
            </a:xfrm>
          </p:grpSpPr>
          <p:sp>
            <p:nvSpPr>
              <p:cNvPr id="11" name="Rectangle 1057"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endParaRPr lang="de-DE" altLang="de-DE"/>
              </a:p>
            </p:txBody>
          </p:sp>
          <p:sp>
            <p:nvSpPr>
              <p:cNvPr id="12"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000">
                    <a:solidFill>
                      <a:schemeClr val="folHlink"/>
                    </a:solidFill>
                  </a:rPr>
                  <a:t>[ Delete from Slide Master ]</a:t>
                </a:r>
              </a:p>
            </p:txBody>
          </p:sp>
        </p:grpSp>
      </p:grpSp>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smtClean="0"/>
              <a:t>Click to edit Master title style</a:t>
            </a:r>
            <a:endParaRPr lang="en-US"/>
          </a:p>
        </p:txBody>
      </p:sp>
      <p:sp>
        <p:nvSpPr>
          <p:cNvPr id="276484" name="Title_PlaceholderSubtitle"/>
          <p:cNvSpPr>
            <a:spLocks noGrp="1" noChangeArrowheads="1"/>
          </p:cNvSpPr>
          <p:nvPr>
            <p:ph type="subTitle" idx="1"/>
          </p:nvPr>
        </p:nvSpPr>
        <p:spPr bwMode="auto">
          <a:xfrm>
            <a:off x="927100" y="4419600"/>
            <a:ext cx="7302500" cy="364202"/>
          </a:xfrm>
        </p:spPr>
        <p:txBody>
          <a:bodyPr/>
          <a:lstStyle>
            <a:lvl1pPr algn="ctr">
              <a:defRPr/>
            </a:lvl1pPr>
          </a:lstStyle>
          <a:p>
            <a:endParaRPr lang="en-US" dirty="0"/>
          </a:p>
        </p:txBody>
      </p:sp>
    </p:spTree>
    <p:extLst>
      <p:ext uri="{BB962C8B-B14F-4D97-AF65-F5344CB8AC3E}">
        <p14:creationId xmlns:p14="http://schemas.microsoft.com/office/powerpoint/2010/main" val="186197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3716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556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447800"/>
            <a:ext cx="7918450" cy="1751013"/>
          </a:xfrm>
        </p:spPr>
        <p:txBody>
          <a:bodyPr/>
          <a:lstStyle>
            <a:lvl2pPr>
              <a:buFont typeface="+mj-lt"/>
              <a:buAutoNum type="arabicPeriod"/>
              <a:defRPr/>
            </a:lvl2pPr>
            <a:lvl3pPr marL="1146175" indent="-457200">
              <a:buFont typeface="+mj-lt"/>
              <a:buAutoNum type="alphaU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611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447800"/>
            <a:ext cx="7918450" cy="770467"/>
          </a:xfrm>
        </p:spPr>
        <p:txBody>
          <a:bodyPr/>
          <a:lstStyle>
            <a:lvl2pPr>
              <a:buFont typeface="+mj-lt"/>
              <a:buAutoNum type="alphaLcPeriod"/>
              <a:defRPr/>
            </a:lvl2pPr>
            <a:lvl3pPr>
              <a:buNone/>
              <a:defRPr/>
            </a:lvl3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58173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3006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1447800"/>
            <a:ext cx="3883025" cy="1767663"/>
          </a:xfrm>
        </p:spPr>
        <p:txBody>
          <a:bodyPr/>
          <a:lstStyle>
            <a:lvl1pPr>
              <a:defRPr sz="22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462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itle"/>
          <p:cNvSpPr>
            <a:spLocks noGrp="1" noChangeArrowheads="1"/>
          </p:cNvSpPr>
          <p:nvPr>
            <p:ph type="title"/>
          </p:nvPr>
        </p:nvSpPr>
        <p:spPr bwMode="auto">
          <a:xfrm>
            <a:off x="609600" y="439738"/>
            <a:ext cx="79184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bodyPr>
          <a:lstStyle/>
          <a:p>
            <a:pPr lvl="0"/>
            <a:r>
              <a:rPr lang="en-US" altLang="de-DE" smtClean="0"/>
              <a:t>Click to edit Master title style</a:t>
            </a:r>
          </a:p>
        </p:txBody>
      </p:sp>
      <p:sp>
        <p:nvSpPr>
          <p:cNvPr id="1027" name="Slide_PlaceholderText"/>
          <p:cNvSpPr>
            <a:spLocks noGrp="1" noChangeArrowheads="1"/>
          </p:cNvSpPr>
          <p:nvPr>
            <p:ph type="body" idx="1"/>
          </p:nvPr>
        </p:nvSpPr>
        <p:spPr bwMode="gray">
          <a:xfrm>
            <a:off x="609600" y="1447800"/>
            <a:ext cx="7918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00" tIns="12700" rIns="12700" bIns="12700" numCol="1" anchor="t" anchorCtr="0" compatLnSpc="1">
            <a:prstTxWarp prst="textNoShape">
              <a:avLst/>
            </a:prstTxWarp>
            <a:spAutoFit/>
          </a:bodyPr>
          <a:lstStyle/>
          <a:p>
            <a:pPr lvl="0"/>
            <a:r>
              <a:rPr lang="en-US" altLang="de-DE" smtClean="0"/>
              <a:t>Click to edit Master text styles</a:t>
            </a:r>
          </a:p>
          <a:p>
            <a:pPr lvl="1"/>
            <a:r>
              <a:rPr lang="en-US" altLang="de-DE" smtClean="0"/>
              <a:t>Second level</a:t>
            </a:r>
          </a:p>
          <a:p>
            <a:pPr lvl="2"/>
            <a:r>
              <a:rPr lang="en-US" altLang="de-DE" smtClean="0"/>
              <a:t>Third level</a:t>
            </a:r>
          </a:p>
          <a:p>
            <a:pPr lvl="3"/>
            <a:r>
              <a:rPr lang="en-US" altLang="de-DE" smtClean="0"/>
              <a:t>Fourth level</a:t>
            </a:r>
          </a:p>
          <a:p>
            <a:pPr lvl="4"/>
            <a:r>
              <a:rPr lang="en-US" altLang="de-DE" smtClean="0"/>
              <a:t>Fifth level</a:t>
            </a:r>
          </a:p>
        </p:txBody>
      </p:sp>
      <p:pic>
        <p:nvPicPr>
          <p:cNvPr id="1028"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6370638"/>
            <a:ext cx="91440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Slide_Copyright"/>
          <p:cNvSpPr>
            <a:spLocks noChangeArrowheads="1"/>
          </p:cNvSpPr>
          <p:nvPr/>
        </p:nvSpPr>
        <p:spPr bwMode="auto">
          <a:xfrm>
            <a:off x="2517775" y="6654800"/>
            <a:ext cx="41021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200"/>
              <a:t>Copyright © 2014, Oracle and/or its affiliates. All rights reserved.</a:t>
            </a:r>
          </a:p>
        </p:txBody>
      </p:sp>
      <p:sp>
        <p:nvSpPr>
          <p:cNvPr id="1030" name="Slide_Page_Number"/>
          <p:cNvSpPr>
            <a:spLocks noChangeArrowheads="1"/>
          </p:cNvSpPr>
          <p:nvPr/>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altLang="de-DE" sz="1200"/>
              <a:t>17 - </a:t>
            </a:r>
            <a:fld id="{B65BA621-F536-4516-9AE6-5DE666239FF9}" type="slidenum">
              <a:rPr lang="en-US" altLang="de-DE" sz="1200"/>
              <a:pPr algn="just" eaLnBrk="1" hangingPunct="1"/>
              <a:t>‹Nr.›</a:t>
            </a:fld>
            <a:endParaRPr lang="en-US" altLang="de-DE" sz="1200"/>
          </a:p>
        </p:txBody>
      </p:sp>
      <p:grpSp>
        <p:nvGrpSpPr>
          <p:cNvPr id="1031" name="Group 29" hidden="1"/>
          <p:cNvGrpSpPr>
            <a:grpSpLocks/>
          </p:cNvGrpSpPr>
          <p:nvPr userDrawn="1"/>
        </p:nvGrpSpPr>
        <p:grpSpPr bwMode="auto">
          <a:xfrm>
            <a:off x="495300" y="390525"/>
            <a:ext cx="8153400" cy="5857875"/>
            <a:chOff x="296" y="246"/>
            <a:chExt cx="5136" cy="3690"/>
          </a:xfrm>
        </p:grpSpPr>
        <p:grpSp>
          <p:nvGrpSpPr>
            <p:cNvPr id="1032" name="Group 24" hidden="1"/>
            <p:cNvGrpSpPr>
              <a:grpSpLocks/>
            </p:cNvGrpSpPr>
            <p:nvPr/>
          </p:nvGrpSpPr>
          <p:grpSpPr bwMode="auto">
            <a:xfrm>
              <a:off x="374" y="246"/>
              <a:ext cx="4965" cy="3690"/>
              <a:chOff x="374" y="246"/>
              <a:chExt cx="4965" cy="3690"/>
            </a:xfrm>
          </p:grpSpPr>
          <p:sp>
            <p:nvSpPr>
              <p:cNvPr id="1034" name="Rectangle 14" hidden="1"/>
              <p:cNvSpPr>
                <a:spLocks noChangeArrowheads="1"/>
              </p:cNvSpPr>
              <p:nvPr/>
            </p:nvSpPr>
            <p:spPr bwMode="auto">
              <a:xfrm>
                <a:off x="374" y="336"/>
                <a:ext cx="4965" cy="3600"/>
              </a:xfrm>
              <a:prstGeom prst="rect">
                <a:avLst/>
              </a:prstGeom>
              <a:noFill/>
              <a:ln w="635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Clr>
                    <a:srgbClr val="FF0000"/>
                  </a:buClr>
                  <a:buFont typeface="Arial" charset="0"/>
                  <a:buNone/>
                </a:pPr>
                <a:endParaRPr lang="de-DE" altLang="de-DE"/>
              </a:p>
            </p:txBody>
          </p:sp>
          <p:sp>
            <p:nvSpPr>
              <p:cNvPr id="1035" name="Delete_Instruction_Box" hidden="1"/>
              <p:cNvSpPr>
                <a:spLocks noChangeArrowheads="1"/>
              </p:cNvSpPr>
              <p:nvPr/>
            </p:nvSpPr>
            <p:spPr bwMode="gray">
              <a:xfrm>
                <a:off x="4026" y="246"/>
                <a:ext cx="1002" cy="176"/>
              </a:xfrm>
              <a:prstGeom prst="rect">
                <a:avLst/>
              </a:prstGeom>
              <a:solidFill>
                <a:srgbClr val="FFFFFF"/>
              </a:solidFill>
              <a:ln w="9525">
                <a:solidFill>
                  <a:schemeClr val="bg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de-DE" sz="1000">
                    <a:solidFill>
                      <a:schemeClr val="folHlink"/>
                    </a:solidFill>
                  </a:rPr>
                  <a:t>[ Delete from Slide Master ]</a:t>
                </a:r>
              </a:p>
            </p:txBody>
          </p:sp>
        </p:grpSp>
        <p:sp>
          <p:nvSpPr>
            <p:cNvPr id="1033" name="Line 28" hidden="1"/>
            <p:cNvSpPr>
              <a:spLocks noChangeShapeType="1"/>
            </p:cNvSpPr>
            <p:nvPr/>
          </p:nvSpPr>
          <p:spPr bwMode="auto">
            <a:xfrm>
              <a:off x="296" y="816"/>
              <a:ext cx="5136" cy="0"/>
            </a:xfrm>
            <a:prstGeom prst="line">
              <a:avLst/>
            </a:prstGeom>
            <a:noFill/>
            <a:ln w="63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de-AT"/>
            </a:p>
          </p:txBody>
        </p:sp>
      </p:grpSp>
    </p:spTree>
  </p:cSld>
  <p:clrMap bg1="lt1" tx1="dk1" bg2="lt2" tx2="dk2" accent1="accent1" accent2="accent2" accent3="accent3" accent4="accent4" accent5="accent5" accent6="accent6" hlink="hlink" folHlink="folHlink"/>
  <p:sldLayoutIdLst>
    <p:sldLayoutId id="2147484301" r:id="rId1"/>
    <p:sldLayoutId id="2147484295" r:id="rId2"/>
    <p:sldLayoutId id="2147484296" r:id="rId3"/>
    <p:sldLayoutId id="2147484297" r:id="rId4"/>
    <p:sldLayoutId id="2147484298" r:id="rId5"/>
    <p:sldLayoutId id="2147484299" r:id="rId6"/>
    <p:sldLayoutId id="2147484300" r:id="rId7"/>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0" fontAlgn="base" hangingPunct="0">
        <a:spcBef>
          <a:spcPct val="20000"/>
        </a:spcBef>
        <a:spcAft>
          <a:spcPct val="0"/>
        </a:spcAft>
        <a:buClr>
          <a:srgbClr val="000000"/>
        </a:buClr>
        <a:buFont typeface="Arial" charset="0"/>
        <a:defRPr sz="2200">
          <a:solidFill>
            <a:schemeClr val="tx1"/>
          </a:solidFill>
          <a:latin typeface="Arial" pitchFamily="34" charset="0"/>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0"/>
            <a:ext cx="9144000" cy="6400800"/>
          </a:xfrm>
        </p:spPr>
        <p:txBody>
          <a:bodyPr anchor="ctr"/>
          <a:lstStyle/>
          <a:p>
            <a:pPr eaLnBrk="1" hangingPunct="1"/>
            <a:r>
              <a:rPr lang="en-US" altLang="de-DE" sz="6400" smtClean="0"/>
              <a:t>Parallel Streams</a:t>
            </a:r>
          </a:p>
        </p:txBody>
      </p:sp>
      <p:sp>
        <p:nvSpPr>
          <p:cNvPr id="3075" name="Line 6" hidden="1"/>
          <p:cNvSpPr>
            <a:spLocks noChangeShapeType="1"/>
          </p:cNvSpPr>
          <p:nvPr/>
        </p:nvSpPr>
        <p:spPr bwMode="auto">
          <a:xfrm>
            <a:off x="1828800" y="4495800"/>
            <a:ext cx="990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lIns="12700" tIns="12700" rIns="12700" bIns="12700">
            <a:spAutoFit/>
          </a:bodyPr>
          <a:lstStyle/>
          <a:p>
            <a:endParaRPr lang="de-A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609600" y="1371600"/>
            <a:ext cx="7924800" cy="3048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2291" name="Title 1"/>
          <p:cNvSpPr>
            <a:spLocks noGrp="1"/>
          </p:cNvSpPr>
          <p:nvPr>
            <p:ph type="title"/>
          </p:nvPr>
        </p:nvSpPr>
        <p:spPr/>
        <p:txBody>
          <a:bodyPr/>
          <a:lstStyle/>
          <a:p>
            <a:r>
              <a:rPr lang="en-US" altLang="de-DE" smtClean="0"/>
              <a:t>Using Parallel Streams: From a Stream</a:t>
            </a:r>
          </a:p>
        </p:txBody>
      </p:sp>
      <p:sp>
        <p:nvSpPr>
          <p:cNvPr id="12292" name="Content Placeholder 2"/>
          <p:cNvSpPr>
            <a:spLocks noGrp="1"/>
          </p:cNvSpPr>
          <p:nvPr>
            <p:ph idx="1"/>
          </p:nvPr>
        </p:nvSpPr>
        <p:spPr>
          <a:xfrm>
            <a:off x="609600" y="1447800"/>
            <a:ext cx="7918450" cy="4832350"/>
          </a:xfrm>
        </p:spPr>
        <p:txBody>
          <a:bodyPr/>
          <a:lstStyle/>
          <a:p>
            <a:r>
              <a:rPr lang="en-US" altLang="de-DE" sz="1600" smtClean="0">
                <a:latin typeface="Courier New" pitchFamily="49" charset="0"/>
                <a:cs typeface="Courier New" pitchFamily="49" charset="0"/>
              </a:rPr>
              <a:t>27         result = eList.stream()</a:t>
            </a:r>
          </a:p>
          <a:p>
            <a:r>
              <a:rPr lang="en-US" altLang="de-DE" sz="1600" smtClean="0">
                <a:latin typeface="Courier New" pitchFamily="49" charset="0"/>
                <a:cs typeface="Courier New" pitchFamily="49" charset="0"/>
              </a:rPr>
              <a:t>28             .filter(e -&gt; e.getState().equals("CO"))</a:t>
            </a:r>
          </a:p>
          <a:p>
            <a:r>
              <a:rPr lang="en-US" altLang="de-DE" sz="1600" smtClean="0">
                <a:latin typeface="Courier New" pitchFamily="49" charset="0"/>
                <a:cs typeface="Courier New" pitchFamily="49" charset="0"/>
              </a:rPr>
              <a:t>29             .filter(e -&gt; e.getRole().equals(Role.EXECUTIVE))</a:t>
            </a:r>
          </a:p>
          <a:p>
            <a:r>
              <a:rPr lang="en-US" altLang="de-DE" sz="1600" smtClean="0">
                <a:latin typeface="Courier New" pitchFamily="49" charset="0"/>
                <a:cs typeface="Courier New" pitchFamily="49" charset="0"/>
              </a:rPr>
              <a:t>30             .peek(e -&gt; e.printSummary())</a:t>
            </a:r>
          </a:p>
          <a:p>
            <a:r>
              <a:rPr lang="en-US" altLang="de-DE" sz="1600" smtClean="0">
                <a:latin typeface="Courier New" pitchFamily="49" charset="0"/>
                <a:cs typeface="Courier New" pitchFamily="49" charset="0"/>
              </a:rPr>
              <a:t>31             .mapToDouble(e -&gt; e.getSalary())</a:t>
            </a:r>
          </a:p>
          <a:p>
            <a:r>
              <a:rPr lang="en-US" altLang="de-DE" sz="1600" smtClean="0">
                <a:latin typeface="Courier New" pitchFamily="49" charset="0"/>
                <a:cs typeface="Courier New" pitchFamily="49" charset="0"/>
              </a:rPr>
              <a:t>32             </a:t>
            </a:r>
            <a:r>
              <a:rPr lang="en-US" altLang="de-DE" sz="1600" b="1" smtClean="0">
                <a:latin typeface="Courier New" pitchFamily="49" charset="0"/>
                <a:cs typeface="Courier New" pitchFamily="49" charset="0"/>
              </a:rPr>
              <a:t>.parallel()</a:t>
            </a:r>
          </a:p>
          <a:p>
            <a:r>
              <a:rPr lang="en-US" altLang="de-DE" sz="1600" smtClean="0">
                <a:latin typeface="Courier New" pitchFamily="49" charset="0"/>
                <a:cs typeface="Courier New" pitchFamily="49" charset="0"/>
              </a:rPr>
              <a:t>33             .sum();</a:t>
            </a:r>
          </a:p>
          <a:p>
            <a:r>
              <a:rPr lang="en-US" altLang="de-DE" sz="1600" smtClean="0">
                <a:latin typeface="Courier New" pitchFamily="49" charset="0"/>
                <a:cs typeface="Courier New" pitchFamily="49" charset="0"/>
              </a:rPr>
              <a:t>34         </a:t>
            </a:r>
          </a:p>
          <a:p>
            <a:r>
              <a:rPr lang="en-US" altLang="de-DE" sz="1600" smtClean="0">
                <a:latin typeface="Courier New" pitchFamily="49" charset="0"/>
                <a:cs typeface="Courier New" pitchFamily="49" charset="0"/>
              </a:rPr>
              <a:t>35         System.out.printf("Total CO Executive Pay: $%,9.2f %n", resul</a:t>
            </a:r>
            <a:r>
              <a:rPr lang="en-US" altLang="de-DE" smtClean="0">
                <a:latin typeface="Courier New" pitchFamily="49" charset="0"/>
                <a:cs typeface="Courier New" pitchFamily="49" charset="0"/>
              </a:rPr>
              <a:t>t); </a:t>
            </a:r>
            <a:endParaRPr lang="en-US" altLang="de-DE" smtClean="0">
              <a:latin typeface="Arial" charset="0"/>
            </a:endParaRPr>
          </a:p>
          <a:p>
            <a:pPr lvl="1"/>
            <a:r>
              <a:rPr lang="en-US" altLang="de-DE" sz="2000" smtClean="0"/>
              <a:t>Specify with </a:t>
            </a:r>
            <a:r>
              <a:rPr lang="en-US" altLang="de-DE" sz="2000" smtClean="0">
                <a:latin typeface="Courier New" pitchFamily="49" charset="0"/>
                <a:cs typeface="Courier New" pitchFamily="49" charset="0"/>
              </a:rPr>
              <a:t>.parallel </a:t>
            </a:r>
            <a:r>
              <a:rPr lang="en-US" altLang="de-DE" sz="2000" smtClean="0"/>
              <a:t>or </a:t>
            </a:r>
            <a:r>
              <a:rPr lang="en-US" altLang="de-DE" sz="2000" smtClean="0">
                <a:latin typeface="Courier New" pitchFamily="49" charset="0"/>
                <a:cs typeface="Courier New" pitchFamily="49" charset="0"/>
              </a:rPr>
              <a:t>.sequential</a:t>
            </a:r>
            <a:r>
              <a:rPr lang="en-US" altLang="de-DE" smtClean="0"/>
              <a:t> (</a:t>
            </a:r>
            <a:r>
              <a:rPr lang="en-US" altLang="de-DE" sz="2000" smtClean="0">
                <a:cs typeface="Courier New" pitchFamily="49" charset="0"/>
              </a:rPr>
              <a:t>de</a:t>
            </a:r>
            <a:r>
              <a:rPr lang="en-US" altLang="de-DE" sz="2000" smtClean="0"/>
              <a:t>fault is sequential)</a:t>
            </a:r>
          </a:p>
          <a:p>
            <a:pPr lvl="1"/>
            <a:r>
              <a:rPr lang="en-US" altLang="de-DE" smtClean="0"/>
              <a:t>Choice applies to entire pipeline.</a:t>
            </a:r>
          </a:p>
          <a:p>
            <a:pPr lvl="2"/>
            <a:r>
              <a:rPr lang="en-US" altLang="de-DE" smtClean="0"/>
              <a:t>Last call wins</a:t>
            </a:r>
          </a:p>
          <a:p>
            <a:pPr lvl="1"/>
            <a:r>
              <a:rPr lang="en-US" altLang="de-DE" smtClean="0"/>
              <a:t>Once again, the API doc is your friend.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de-DE" smtClean="0"/>
              <a:t>Pipelines Fine Print</a:t>
            </a:r>
          </a:p>
        </p:txBody>
      </p:sp>
      <p:sp>
        <p:nvSpPr>
          <p:cNvPr id="13315" name="Content Placeholder 2"/>
          <p:cNvSpPr>
            <a:spLocks noGrp="1"/>
          </p:cNvSpPr>
          <p:nvPr>
            <p:ph idx="1"/>
          </p:nvPr>
        </p:nvSpPr>
        <p:spPr>
          <a:xfrm>
            <a:off x="609600" y="1447800"/>
            <a:ext cx="7918450" cy="3441700"/>
          </a:xfrm>
        </p:spPr>
        <p:txBody>
          <a:bodyPr/>
          <a:lstStyle/>
          <a:p>
            <a:pPr lvl="1"/>
            <a:r>
              <a:rPr lang="en-US" altLang="de-DE" smtClean="0"/>
              <a:t>Stream pipelines are like Builders.</a:t>
            </a:r>
          </a:p>
          <a:p>
            <a:pPr lvl="2"/>
            <a:r>
              <a:rPr lang="en-US" altLang="de-DE" smtClean="0"/>
              <a:t>Add a bunch of intermediate operations, and then execute</a:t>
            </a:r>
          </a:p>
          <a:p>
            <a:pPr lvl="2"/>
            <a:r>
              <a:rPr lang="en-US" altLang="de-DE" smtClean="0"/>
              <a:t>Cannot "branch" or "reuse" pipeline</a:t>
            </a:r>
          </a:p>
          <a:p>
            <a:pPr lvl="1"/>
            <a:r>
              <a:rPr lang="en-US" altLang="de-DE" smtClean="0"/>
              <a:t>Do not modify the source during a query.</a:t>
            </a:r>
          </a:p>
          <a:p>
            <a:pPr lvl="1"/>
            <a:r>
              <a:rPr lang="en-US" altLang="de-DE" smtClean="0"/>
              <a:t>Operation parameters must be stateless.</a:t>
            </a:r>
          </a:p>
          <a:p>
            <a:pPr lvl="2"/>
            <a:r>
              <a:rPr lang="en-US" altLang="de-DE" smtClean="0"/>
              <a:t>Do not access any state that might change.</a:t>
            </a:r>
          </a:p>
          <a:p>
            <a:pPr lvl="2"/>
            <a:r>
              <a:rPr lang="en-US" altLang="de-DE" b="1" smtClean="0"/>
              <a:t>This enables correct operation sequentially or in parallel.</a:t>
            </a:r>
          </a:p>
          <a:p>
            <a:pPr lvl="1"/>
            <a:r>
              <a:rPr lang="en-US" altLang="de-DE" smtClean="0"/>
              <a:t>Best to banish side effects completely.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609600" y="1371600"/>
            <a:ext cx="7924800" cy="18288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4339" name="Title 1"/>
          <p:cNvSpPr>
            <a:spLocks noGrp="1"/>
          </p:cNvSpPr>
          <p:nvPr>
            <p:ph type="title"/>
          </p:nvPr>
        </p:nvSpPr>
        <p:spPr/>
        <p:txBody>
          <a:bodyPr/>
          <a:lstStyle/>
          <a:p>
            <a:r>
              <a:rPr lang="en-US" altLang="de-DE" smtClean="0"/>
              <a:t>Embrace Statelessness</a:t>
            </a:r>
          </a:p>
        </p:txBody>
      </p:sp>
      <p:sp>
        <p:nvSpPr>
          <p:cNvPr id="14340" name="Content Placeholder 2"/>
          <p:cNvSpPr>
            <a:spLocks noGrp="1"/>
          </p:cNvSpPr>
          <p:nvPr>
            <p:ph idx="1"/>
          </p:nvPr>
        </p:nvSpPr>
        <p:spPr>
          <a:xfrm>
            <a:off x="609600" y="1447800"/>
            <a:ext cx="7918450" cy="3257550"/>
          </a:xfrm>
        </p:spPr>
        <p:txBody>
          <a:bodyPr/>
          <a:lstStyle/>
          <a:p>
            <a:pPr>
              <a:buFont typeface="Arial" charset="0"/>
              <a:buAutoNum type="arabicPlain" startAt="17"/>
            </a:pPr>
            <a:r>
              <a:rPr lang="en-US" altLang="de-DE" sz="1800" smtClean="0">
                <a:latin typeface="Courier New" pitchFamily="49" charset="0"/>
                <a:cs typeface="Courier New" pitchFamily="49" charset="0"/>
              </a:rPr>
              <a:t>  List&lt;Employee&gt; newList02 = new ArrayList&lt;&gt;();</a:t>
            </a:r>
          </a:p>
          <a:p>
            <a:r>
              <a:rPr lang="en-US" altLang="de-DE" sz="1800" smtClean="0">
                <a:latin typeface="Courier New" pitchFamily="49" charset="0"/>
                <a:cs typeface="Courier New" pitchFamily="49" charset="0"/>
              </a:rPr>
              <a:t>…</a:t>
            </a:r>
          </a:p>
          <a:p>
            <a:r>
              <a:rPr lang="en-US" altLang="de-DE" sz="1800" smtClean="0">
                <a:latin typeface="Courier New" pitchFamily="49" charset="0"/>
                <a:cs typeface="Courier New" pitchFamily="49" charset="0"/>
              </a:rPr>
              <a:t>23    newList02 = eList.parallelStream() // Good Parallel</a:t>
            </a:r>
          </a:p>
          <a:p>
            <a:r>
              <a:rPr lang="en-US" altLang="de-DE" sz="1800" smtClean="0">
                <a:latin typeface="Courier New" pitchFamily="49" charset="0"/>
                <a:cs typeface="Courier New" pitchFamily="49" charset="0"/>
              </a:rPr>
              <a:t>24             .filter(e -&gt; e.getDept().equals("Eng"))</a:t>
            </a:r>
          </a:p>
          <a:p>
            <a:r>
              <a:rPr lang="en-US" altLang="de-DE" sz="1800" smtClean="0">
                <a:latin typeface="Courier New" pitchFamily="49" charset="0"/>
                <a:cs typeface="Courier New" pitchFamily="49" charset="0"/>
              </a:rPr>
              <a:t>25             .collect(Collectors.toList());</a:t>
            </a:r>
          </a:p>
          <a:p>
            <a:pPr lvl="1"/>
            <a:endParaRPr lang="en-US" altLang="de-DE" smtClean="0"/>
          </a:p>
          <a:p>
            <a:pPr lvl="1"/>
            <a:r>
              <a:rPr lang="en-US" altLang="de-DE" smtClean="0"/>
              <a:t>Mutate the stateless way</a:t>
            </a:r>
          </a:p>
          <a:p>
            <a:pPr lvl="2"/>
            <a:r>
              <a:rPr lang="en-US" altLang="de-DE" smtClean="0"/>
              <a:t>The above is preferable.</a:t>
            </a:r>
          </a:p>
          <a:p>
            <a:pPr lvl="2"/>
            <a:r>
              <a:rPr lang="en-US" altLang="de-DE" smtClean="0"/>
              <a:t>It is designed to parallelize.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09600" y="1371600"/>
            <a:ext cx="7924800" cy="2743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5363" name="Title 1"/>
          <p:cNvSpPr>
            <a:spLocks noGrp="1"/>
          </p:cNvSpPr>
          <p:nvPr>
            <p:ph type="title"/>
          </p:nvPr>
        </p:nvSpPr>
        <p:spPr/>
        <p:txBody>
          <a:bodyPr/>
          <a:lstStyle/>
          <a:p>
            <a:r>
              <a:rPr lang="en-US" altLang="de-DE" smtClean="0"/>
              <a:t>Avoid Statefulness </a:t>
            </a:r>
          </a:p>
        </p:txBody>
      </p:sp>
      <p:sp>
        <p:nvSpPr>
          <p:cNvPr id="15364" name="Content Placeholder 2"/>
          <p:cNvSpPr>
            <a:spLocks noGrp="1"/>
          </p:cNvSpPr>
          <p:nvPr>
            <p:ph idx="1"/>
          </p:nvPr>
        </p:nvSpPr>
        <p:spPr>
          <a:xfrm>
            <a:off x="609600" y="1447800"/>
            <a:ext cx="7918450" cy="3792538"/>
          </a:xfrm>
        </p:spPr>
        <p:txBody>
          <a:bodyPr/>
          <a:lstStyle/>
          <a:p>
            <a:r>
              <a:rPr lang="en-US" altLang="de-DE" sz="1800" smtClean="0">
                <a:latin typeface="Courier New" pitchFamily="49" charset="0"/>
                <a:cs typeface="Courier New" pitchFamily="49" charset="0"/>
              </a:rPr>
              <a:t>15         List&lt;Employee&gt; eList = Employee.createShortList();</a:t>
            </a:r>
          </a:p>
          <a:p>
            <a:r>
              <a:rPr lang="en-US" altLang="de-DE" sz="1800" smtClean="0">
                <a:latin typeface="Courier New" pitchFamily="49" charset="0"/>
                <a:cs typeface="Courier New" pitchFamily="49" charset="0"/>
              </a:rPr>
              <a:t>16         List&lt;Employee&gt; newList01 = new ArrayList&lt;&gt;();</a:t>
            </a:r>
          </a:p>
          <a:p>
            <a:r>
              <a:rPr lang="en-US" altLang="de-DE" sz="1800" smtClean="0">
                <a:latin typeface="Courier New" pitchFamily="49" charset="0"/>
                <a:cs typeface="Courier New" pitchFamily="49" charset="0"/>
              </a:rPr>
              <a:t>17         List&lt;Employee&gt; newList02 = new ArrayList&lt;&gt;();</a:t>
            </a:r>
          </a:p>
          <a:p>
            <a:r>
              <a:rPr lang="en-US" altLang="de-DE" sz="1800" smtClean="0">
                <a:latin typeface="Courier New" pitchFamily="49" charset="0"/>
                <a:cs typeface="Courier New" pitchFamily="49" charset="0"/>
              </a:rPr>
              <a:t>18         </a:t>
            </a:r>
          </a:p>
          <a:p>
            <a:r>
              <a:rPr lang="en-US" altLang="de-DE" sz="1800" smtClean="0">
                <a:latin typeface="Courier New" pitchFamily="49" charset="0"/>
                <a:cs typeface="Courier New" pitchFamily="49" charset="0"/>
              </a:rPr>
              <a:t>19         eList.parallelStream() </a:t>
            </a:r>
            <a:r>
              <a:rPr lang="en-US" altLang="de-DE" sz="1800" b="1" smtClean="0">
                <a:solidFill>
                  <a:schemeClr val="accent2"/>
                </a:solidFill>
                <a:latin typeface="Courier New" pitchFamily="49" charset="0"/>
                <a:cs typeface="Courier New" pitchFamily="49" charset="0"/>
              </a:rPr>
              <a:t>// Not Parallel. Bad.</a:t>
            </a:r>
          </a:p>
          <a:p>
            <a:r>
              <a:rPr lang="en-US" altLang="de-DE" sz="1800" smtClean="0">
                <a:latin typeface="Courier New" pitchFamily="49" charset="0"/>
                <a:cs typeface="Courier New" pitchFamily="49" charset="0"/>
              </a:rPr>
              <a:t>20             .filter(e -&gt; e.getDept().equals("Eng"))</a:t>
            </a:r>
          </a:p>
          <a:p>
            <a:r>
              <a:rPr lang="en-US" altLang="de-DE" sz="1800" smtClean="0">
                <a:latin typeface="Courier New" pitchFamily="49" charset="0"/>
                <a:cs typeface="Courier New" pitchFamily="49" charset="0"/>
              </a:rPr>
              <a:t>21             .forEach(</a:t>
            </a:r>
            <a:r>
              <a:rPr lang="en-US" altLang="de-DE" sz="1800" b="1" smtClean="0">
                <a:latin typeface="Courier New" pitchFamily="49" charset="0"/>
                <a:cs typeface="Courier New" pitchFamily="49" charset="0"/>
              </a:rPr>
              <a:t>e -&gt; newList01.add(e)</a:t>
            </a:r>
            <a:r>
              <a:rPr lang="en-US" altLang="de-DE" sz="1800" smtClean="0">
                <a:latin typeface="Courier New" pitchFamily="49" charset="0"/>
                <a:cs typeface="Courier New" pitchFamily="49" charset="0"/>
              </a:rPr>
              <a:t>); </a:t>
            </a:r>
          </a:p>
          <a:p>
            <a:pPr lvl="1"/>
            <a:endParaRPr lang="en-US" altLang="de-DE" smtClean="0"/>
          </a:p>
          <a:p>
            <a:pPr lvl="1"/>
            <a:r>
              <a:rPr lang="en-US" altLang="de-DE" smtClean="0"/>
              <a:t>Temptation is to do the above.</a:t>
            </a:r>
          </a:p>
          <a:p>
            <a:pPr lvl="2"/>
            <a:r>
              <a:rPr lang="en-US" altLang="de-DE" b="1" smtClean="0"/>
              <a:t>Do not do this. It does not parallelize.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609600" y="1371600"/>
            <a:ext cx="7924800" cy="3886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6387" name="Title 1"/>
          <p:cNvSpPr>
            <a:spLocks noGrp="1"/>
          </p:cNvSpPr>
          <p:nvPr>
            <p:ph type="title"/>
          </p:nvPr>
        </p:nvSpPr>
        <p:spPr/>
        <p:txBody>
          <a:bodyPr/>
          <a:lstStyle/>
          <a:p>
            <a:r>
              <a:rPr lang="en-US" altLang="de-DE" smtClean="0"/>
              <a:t>Streams Are Deterministic for Most Part</a:t>
            </a:r>
          </a:p>
        </p:txBody>
      </p:sp>
      <p:sp>
        <p:nvSpPr>
          <p:cNvPr id="16388" name="Content Placeholder 2"/>
          <p:cNvSpPr>
            <a:spLocks noGrp="1"/>
          </p:cNvSpPr>
          <p:nvPr>
            <p:ph idx="1"/>
          </p:nvPr>
        </p:nvSpPr>
        <p:spPr>
          <a:xfrm>
            <a:off x="609600" y="1447800"/>
            <a:ext cx="7918450" cy="4519613"/>
          </a:xfrm>
        </p:spPr>
        <p:txBody>
          <a:bodyPr/>
          <a:lstStyle/>
          <a:p>
            <a:r>
              <a:rPr lang="en-US" altLang="de-DE" sz="1600" smtClean="0">
                <a:latin typeface="Courier New" pitchFamily="49" charset="0"/>
              </a:rPr>
              <a:t>14         List&lt;Employee&gt; eList = Employee.createShortList();</a:t>
            </a:r>
          </a:p>
          <a:p>
            <a:r>
              <a:rPr lang="en-US" altLang="de-DE" sz="1600" smtClean="0">
                <a:latin typeface="Courier New" pitchFamily="49" charset="0"/>
              </a:rPr>
              <a:t>15         </a:t>
            </a:r>
          </a:p>
          <a:p>
            <a:r>
              <a:rPr lang="en-US" altLang="de-DE" sz="1600" smtClean="0">
                <a:latin typeface="Courier New" pitchFamily="49" charset="0"/>
              </a:rPr>
              <a:t>16         double r1 = eList.stream()</a:t>
            </a:r>
          </a:p>
          <a:p>
            <a:r>
              <a:rPr lang="en-US" altLang="de-DE" sz="1600" smtClean="0">
                <a:latin typeface="Courier New" pitchFamily="49" charset="0"/>
              </a:rPr>
              <a:t>17             .filter(e -&gt; e.getState().equals("CO"))</a:t>
            </a:r>
          </a:p>
          <a:p>
            <a:r>
              <a:rPr lang="en-US" altLang="de-DE" sz="1600" smtClean="0">
                <a:latin typeface="Courier New" pitchFamily="49" charset="0"/>
              </a:rPr>
              <a:t>18             .mapToDouble(Employee::getSalary)</a:t>
            </a:r>
          </a:p>
          <a:p>
            <a:r>
              <a:rPr lang="en-US" altLang="de-DE" sz="1600" smtClean="0">
                <a:latin typeface="Courier New" pitchFamily="49" charset="0"/>
              </a:rPr>
              <a:t>19             </a:t>
            </a:r>
            <a:r>
              <a:rPr lang="en-US" altLang="de-DE" sz="1600" b="1" smtClean="0">
                <a:latin typeface="Courier New" pitchFamily="49" charset="0"/>
              </a:rPr>
              <a:t>.sequential().sum()</a:t>
            </a:r>
            <a:r>
              <a:rPr lang="en-US" altLang="de-DE" sz="1600" smtClean="0">
                <a:latin typeface="Courier New" pitchFamily="49" charset="0"/>
              </a:rPr>
              <a:t>;</a:t>
            </a:r>
          </a:p>
          <a:p>
            <a:r>
              <a:rPr lang="en-US" altLang="de-DE" sz="1600" smtClean="0">
                <a:latin typeface="Courier New" pitchFamily="49" charset="0"/>
              </a:rPr>
              <a:t>20         </a:t>
            </a:r>
          </a:p>
          <a:p>
            <a:r>
              <a:rPr lang="en-US" altLang="de-DE" sz="1600" smtClean="0">
                <a:latin typeface="Courier New" pitchFamily="49" charset="0"/>
              </a:rPr>
              <a:t>21         double r2 = eList.stream()</a:t>
            </a:r>
          </a:p>
          <a:p>
            <a:r>
              <a:rPr lang="en-US" altLang="de-DE" sz="1600" smtClean="0">
                <a:latin typeface="Courier New" pitchFamily="49" charset="0"/>
              </a:rPr>
              <a:t>22             .filter(e -&gt; e.getState().equals("CO"))</a:t>
            </a:r>
          </a:p>
          <a:p>
            <a:r>
              <a:rPr lang="en-US" altLang="de-DE" sz="1600" smtClean="0">
                <a:latin typeface="Courier New" pitchFamily="49" charset="0"/>
              </a:rPr>
              <a:t>23             .mapToDouble(Employee::getSalary)</a:t>
            </a:r>
          </a:p>
          <a:p>
            <a:r>
              <a:rPr lang="en-US" altLang="de-DE" sz="1600" smtClean="0">
                <a:latin typeface="Courier New" pitchFamily="49" charset="0"/>
              </a:rPr>
              <a:t>24             </a:t>
            </a:r>
            <a:r>
              <a:rPr lang="en-US" altLang="de-DE" sz="1600" b="1" smtClean="0">
                <a:latin typeface="Courier New" pitchFamily="49" charset="0"/>
              </a:rPr>
              <a:t>.parallel().sum()</a:t>
            </a:r>
            <a:r>
              <a:rPr lang="en-US" altLang="de-DE" sz="1600" smtClean="0">
                <a:latin typeface="Courier New" pitchFamily="49" charset="0"/>
              </a:rPr>
              <a:t>;</a:t>
            </a:r>
          </a:p>
          <a:p>
            <a:r>
              <a:rPr lang="en-US" altLang="de-DE" sz="1600" smtClean="0">
                <a:latin typeface="Courier New" pitchFamily="49" charset="0"/>
              </a:rPr>
              <a:t>25         </a:t>
            </a:r>
          </a:p>
          <a:p>
            <a:pPr>
              <a:buFont typeface="Arial" charset="0"/>
              <a:buAutoNum type="arabicPlain" startAt="26"/>
            </a:pPr>
            <a:r>
              <a:rPr lang="en-US" altLang="de-DE" sz="1600" smtClean="0">
                <a:latin typeface="Courier New" pitchFamily="49" charset="0"/>
              </a:rPr>
              <a:t>    System.out.println("The same: " + (r1 == r2));</a:t>
            </a:r>
          </a:p>
          <a:p>
            <a:pPr>
              <a:buFont typeface="Arial" charset="0"/>
              <a:buAutoNum type="arabicPlain" startAt="26"/>
            </a:pPr>
            <a:endParaRPr lang="en-US" altLang="de-DE" sz="1600" smtClean="0">
              <a:latin typeface="Courier New" pitchFamily="49" charset="0"/>
            </a:endParaRPr>
          </a:p>
          <a:p>
            <a:pPr lvl="1"/>
            <a:r>
              <a:rPr lang="en-US" altLang="de-DE" smtClean="0"/>
              <a:t>Will the result be the same?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609600" y="1371600"/>
            <a:ext cx="7924800" cy="3657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7411" name="Content Placeholder 2"/>
          <p:cNvSpPr>
            <a:spLocks noGrp="1"/>
          </p:cNvSpPr>
          <p:nvPr>
            <p:ph idx="1"/>
          </p:nvPr>
        </p:nvSpPr>
        <p:spPr>
          <a:xfrm>
            <a:off x="609600" y="1447800"/>
            <a:ext cx="7918450" cy="4740275"/>
          </a:xfrm>
        </p:spPr>
        <p:txBody>
          <a:bodyPr/>
          <a:lstStyle/>
          <a:p>
            <a:r>
              <a:rPr lang="en-US" altLang="de-DE" sz="1600" smtClean="0">
                <a:latin typeface="Courier New" pitchFamily="49" charset="0"/>
              </a:rPr>
              <a:t>14         List&lt;Employee&gt; eList = Employee.createShortList();</a:t>
            </a:r>
          </a:p>
          <a:p>
            <a:r>
              <a:rPr lang="en-US" altLang="de-DE" sz="1600" smtClean="0">
                <a:latin typeface="Courier New" pitchFamily="49" charset="0"/>
              </a:rPr>
              <a:t>15         </a:t>
            </a:r>
          </a:p>
          <a:p>
            <a:r>
              <a:rPr lang="en-US" altLang="de-DE" sz="1600" smtClean="0">
                <a:latin typeface="Courier New" pitchFamily="49" charset="0"/>
              </a:rPr>
              <a:t>16         Optional&lt;Employee&gt; e1 = eList.stream()</a:t>
            </a:r>
          </a:p>
          <a:p>
            <a:r>
              <a:rPr lang="en-US" altLang="de-DE" sz="1600" smtClean="0">
                <a:latin typeface="Courier New" pitchFamily="49" charset="0"/>
              </a:rPr>
              <a:t>17             .filter(e -&gt; e.getRole().equals(Role.EXECUTIVE))</a:t>
            </a:r>
          </a:p>
          <a:p>
            <a:r>
              <a:rPr lang="en-US" altLang="de-DE" sz="1600" smtClean="0">
                <a:latin typeface="Courier New" pitchFamily="49" charset="0"/>
              </a:rPr>
              <a:t>18             </a:t>
            </a:r>
            <a:r>
              <a:rPr lang="en-US" altLang="de-DE" sz="1600" b="1" smtClean="0">
                <a:latin typeface="Courier New" pitchFamily="49" charset="0"/>
              </a:rPr>
              <a:t>.sequential().findAny()</a:t>
            </a:r>
            <a:r>
              <a:rPr lang="en-US" altLang="de-DE" sz="1600" smtClean="0">
                <a:latin typeface="Courier New" pitchFamily="49" charset="0"/>
              </a:rPr>
              <a:t>;</a:t>
            </a:r>
          </a:p>
          <a:p>
            <a:r>
              <a:rPr lang="en-US" altLang="de-DE" sz="1600" smtClean="0">
                <a:latin typeface="Courier New" pitchFamily="49" charset="0"/>
              </a:rPr>
              <a:t>19         </a:t>
            </a:r>
          </a:p>
          <a:p>
            <a:r>
              <a:rPr lang="en-US" altLang="de-DE" sz="1600" smtClean="0">
                <a:latin typeface="Courier New" pitchFamily="49" charset="0"/>
              </a:rPr>
              <a:t>20         Optional&lt;Employee&gt; e2 = eList.stream()</a:t>
            </a:r>
          </a:p>
          <a:p>
            <a:r>
              <a:rPr lang="en-US" altLang="de-DE" sz="1600" smtClean="0">
                <a:latin typeface="Courier New" pitchFamily="49" charset="0"/>
              </a:rPr>
              <a:t>21             .filter(e -&gt; e.getRole().equals(Role.EXECUTIVE))</a:t>
            </a:r>
          </a:p>
          <a:p>
            <a:r>
              <a:rPr lang="en-US" altLang="de-DE" sz="1600" smtClean="0">
                <a:latin typeface="Courier New" pitchFamily="49" charset="0"/>
              </a:rPr>
              <a:t>22             </a:t>
            </a:r>
            <a:r>
              <a:rPr lang="en-US" altLang="de-DE" sz="1600" b="1" smtClean="0">
                <a:latin typeface="Courier New" pitchFamily="49" charset="0"/>
              </a:rPr>
              <a:t>.parallel().findAny()</a:t>
            </a:r>
            <a:r>
              <a:rPr lang="en-US" altLang="de-DE" sz="1600" smtClean="0">
                <a:latin typeface="Courier New" pitchFamily="49" charset="0"/>
              </a:rPr>
              <a:t>;</a:t>
            </a:r>
          </a:p>
          <a:p>
            <a:r>
              <a:rPr lang="en-US" altLang="de-DE" sz="1600" smtClean="0">
                <a:latin typeface="Courier New" pitchFamily="49" charset="0"/>
              </a:rPr>
              <a:t>23         </a:t>
            </a:r>
          </a:p>
          <a:p>
            <a:r>
              <a:rPr lang="en-US" altLang="de-DE" sz="1600" smtClean="0">
                <a:latin typeface="Courier New" pitchFamily="49" charset="0"/>
              </a:rPr>
              <a:t>24         System.out.println("The same: " + </a:t>
            </a:r>
          </a:p>
          <a:p>
            <a:r>
              <a:rPr lang="en-US" altLang="de-DE" sz="1600" smtClean="0">
                <a:latin typeface="Courier New" pitchFamily="49" charset="0"/>
              </a:rPr>
              <a:t>25             e1.get().getEmail().equals(e2.get().getEmail()));</a:t>
            </a:r>
          </a:p>
          <a:p>
            <a:endParaRPr lang="en-US" altLang="de-DE" smtClean="0">
              <a:latin typeface="Arial" charset="0"/>
            </a:endParaRPr>
          </a:p>
          <a:p>
            <a:pPr lvl="1"/>
            <a:r>
              <a:rPr lang="en-US" altLang="de-DE" smtClean="0"/>
              <a:t>Will the result be the same?</a:t>
            </a:r>
          </a:p>
          <a:p>
            <a:pPr lvl="2"/>
            <a:r>
              <a:rPr lang="en-US" altLang="de-DE" smtClean="0"/>
              <a:t>In this case, maybe not.</a:t>
            </a:r>
          </a:p>
        </p:txBody>
      </p:sp>
      <p:sp>
        <p:nvSpPr>
          <p:cNvPr id="17412" name="Title 1"/>
          <p:cNvSpPr>
            <a:spLocks noGrp="1"/>
          </p:cNvSpPr>
          <p:nvPr>
            <p:ph type="title"/>
          </p:nvPr>
        </p:nvSpPr>
        <p:spPr/>
        <p:txBody>
          <a:bodyPr/>
          <a:lstStyle/>
          <a:p>
            <a:r>
              <a:rPr lang="en-US" altLang="de-DE" smtClean="0"/>
              <a:t>Some Are Not Deterministic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de-DE" smtClean="0"/>
              <a:t>Reduction</a:t>
            </a:r>
          </a:p>
        </p:txBody>
      </p:sp>
      <p:sp>
        <p:nvSpPr>
          <p:cNvPr id="18435" name="Content Placeholder 2"/>
          <p:cNvSpPr>
            <a:spLocks noGrp="1"/>
          </p:cNvSpPr>
          <p:nvPr>
            <p:ph idx="1"/>
          </p:nvPr>
        </p:nvSpPr>
        <p:spPr>
          <a:xfrm>
            <a:off x="609600" y="1447800"/>
            <a:ext cx="7918450" cy="3608388"/>
          </a:xfrm>
        </p:spPr>
        <p:txBody>
          <a:bodyPr/>
          <a:lstStyle/>
          <a:p>
            <a:pPr lvl="1"/>
            <a:r>
              <a:rPr lang="en-US" altLang="de-DE" smtClean="0"/>
              <a:t>Reduction</a:t>
            </a:r>
          </a:p>
          <a:p>
            <a:pPr lvl="2"/>
            <a:r>
              <a:rPr lang="en-US" altLang="de-DE" smtClean="0"/>
              <a:t>An operation that takes a sequence of input elements and combines them into a single summary result by repeated application of a combining operation.</a:t>
            </a:r>
          </a:p>
          <a:p>
            <a:pPr lvl="2"/>
            <a:r>
              <a:rPr lang="en-US" altLang="de-DE" smtClean="0"/>
              <a:t>Implemented with the </a:t>
            </a:r>
            <a:r>
              <a:rPr lang="en-US" altLang="de-DE" smtClean="0">
                <a:latin typeface="Courier New" pitchFamily="49" charset="0"/>
                <a:cs typeface="Courier New" pitchFamily="49" charset="0"/>
              </a:rPr>
              <a:t>reduce()</a:t>
            </a:r>
            <a:r>
              <a:rPr lang="en-US" altLang="de-DE" smtClean="0"/>
              <a:t> method</a:t>
            </a:r>
          </a:p>
          <a:p>
            <a:pPr lvl="1"/>
            <a:r>
              <a:rPr lang="en-US" altLang="de-DE" smtClean="0"/>
              <a:t>Example: </a:t>
            </a:r>
            <a:r>
              <a:rPr lang="en-US" altLang="de-DE" smtClean="0">
                <a:latin typeface="Courier New" pitchFamily="49" charset="0"/>
                <a:cs typeface="Courier New" pitchFamily="49" charset="0"/>
              </a:rPr>
              <a:t>sum</a:t>
            </a:r>
            <a:r>
              <a:rPr lang="en-US" altLang="de-DE" smtClean="0"/>
              <a:t> is a reduction with a base value of 0 and a combining function of +.</a:t>
            </a:r>
          </a:p>
          <a:p>
            <a:pPr lvl="2"/>
            <a:r>
              <a:rPr lang="en-US" altLang="de-DE" smtClean="0">
                <a:latin typeface="Courier New" pitchFamily="49" charset="0"/>
                <a:cs typeface="Courier New" pitchFamily="49" charset="0"/>
              </a:rPr>
              <a:t>((((0 + a</a:t>
            </a:r>
            <a:r>
              <a:rPr lang="en-US" altLang="de-DE" baseline="-25000" smtClean="0">
                <a:latin typeface="Courier New" pitchFamily="49" charset="0"/>
                <a:cs typeface="Courier New" pitchFamily="49" charset="0"/>
              </a:rPr>
              <a:t>1</a:t>
            </a:r>
            <a:r>
              <a:rPr lang="en-US" altLang="de-DE" smtClean="0">
                <a:latin typeface="Courier New" pitchFamily="49" charset="0"/>
                <a:cs typeface="Courier New" pitchFamily="49" charset="0"/>
              </a:rPr>
              <a:t>) + a</a:t>
            </a:r>
            <a:r>
              <a:rPr lang="en-US" altLang="de-DE" baseline="-25000" smtClean="0">
                <a:latin typeface="Courier New" pitchFamily="49" charset="0"/>
                <a:cs typeface="Courier New" pitchFamily="49" charset="0"/>
              </a:rPr>
              <a:t>2</a:t>
            </a:r>
            <a:r>
              <a:rPr lang="en-US" altLang="de-DE" smtClean="0">
                <a:latin typeface="Courier New" pitchFamily="49" charset="0"/>
                <a:cs typeface="Courier New" pitchFamily="49" charset="0"/>
              </a:rPr>
              <a:t>) + ...) + a</a:t>
            </a:r>
            <a:r>
              <a:rPr lang="en-US" altLang="de-DE" baseline="-25000" smtClean="0">
                <a:latin typeface="Courier New" pitchFamily="49" charset="0"/>
                <a:cs typeface="Courier New" pitchFamily="49" charset="0"/>
              </a:rPr>
              <a:t>n</a:t>
            </a:r>
            <a:r>
              <a:rPr lang="en-US" altLang="de-DE" smtClean="0">
                <a:latin typeface="Courier New" pitchFamily="49" charset="0"/>
                <a:cs typeface="Courier New" pitchFamily="49" charset="0"/>
              </a:rPr>
              <a:t>)</a:t>
            </a:r>
          </a:p>
          <a:p>
            <a:pPr lvl="2"/>
            <a:r>
              <a:rPr lang="en-US" altLang="de-DE" smtClean="0">
                <a:latin typeface="Courier New" pitchFamily="49" charset="0"/>
                <a:cs typeface="Courier New" pitchFamily="49" charset="0"/>
              </a:rPr>
              <a:t>.sum()</a:t>
            </a:r>
            <a:r>
              <a:rPr lang="en-US" altLang="de-DE" smtClean="0"/>
              <a:t> is equivalent to reduce </a:t>
            </a:r>
            <a:r>
              <a:rPr lang="en-US" altLang="de-DE" smtClean="0">
                <a:latin typeface="Courier New" pitchFamily="49" charset="0"/>
                <a:cs typeface="Courier New" pitchFamily="49" charset="0"/>
              </a:rPr>
              <a:t>(0, (a, b) -&gt; a +b )</a:t>
            </a:r>
          </a:p>
          <a:p>
            <a:pPr lvl="2"/>
            <a:r>
              <a:rPr lang="en-US" altLang="de-DE" smtClean="0">
                <a:latin typeface="Courier New" pitchFamily="49" charset="0"/>
                <a:cs typeface="Courier New" pitchFamily="49" charset="0"/>
              </a:rPr>
              <a:t>(0, (sum, element) -&gt; sum + element)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de-DE" smtClean="0"/>
              <a:t>Reduction Fine Print</a:t>
            </a:r>
          </a:p>
        </p:txBody>
      </p:sp>
      <p:sp>
        <p:nvSpPr>
          <p:cNvPr id="19459" name="Content Placeholder 2"/>
          <p:cNvSpPr>
            <a:spLocks noGrp="1"/>
          </p:cNvSpPr>
          <p:nvPr>
            <p:ph idx="1"/>
          </p:nvPr>
        </p:nvSpPr>
        <p:spPr>
          <a:xfrm>
            <a:off x="609600" y="1447800"/>
            <a:ext cx="7918450" cy="3608388"/>
          </a:xfrm>
        </p:spPr>
        <p:txBody>
          <a:bodyPr/>
          <a:lstStyle/>
          <a:p>
            <a:pPr lvl="1"/>
            <a:r>
              <a:rPr lang="en-US" altLang="de-DE" smtClean="0"/>
              <a:t>If the combining function is associative, reduction parallelizes cleanly</a:t>
            </a:r>
          </a:p>
          <a:p>
            <a:pPr lvl="2"/>
            <a:r>
              <a:rPr lang="en-US" altLang="de-DE" smtClean="0"/>
              <a:t>Associative means the order does not matter.</a:t>
            </a:r>
          </a:p>
          <a:p>
            <a:pPr lvl="2"/>
            <a:r>
              <a:rPr lang="en-US" altLang="de-DE" smtClean="0"/>
              <a:t>The result is the same irrespective of the order used to combine elements.</a:t>
            </a:r>
          </a:p>
          <a:p>
            <a:pPr lvl="1"/>
            <a:r>
              <a:rPr lang="en-US" altLang="de-DE" smtClean="0"/>
              <a:t>Examples of: sum, min, max, average, count</a:t>
            </a:r>
          </a:p>
          <a:p>
            <a:pPr lvl="2"/>
            <a:r>
              <a:rPr lang="en-US" altLang="de-DE" smtClean="0">
                <a:latin typeface="Courier New" pitchFamily="49" charset="0"/>
                <a:cs typeface="Courier New" pitchFamily="49" charset="0"/>
              </a:rPr>
              <a:t>.count() </a:t>
            </a:r>
            <a:r>
              <a:rPr lang="en-US" altLang="de-DE" smtClean="0"/>
              <a:t>is equivalent to </a:t>
            </a:r>
            <a:r>
              <a:rPr lang="en-US" altLang="de-DE" smtClean="0">
                <a:latin typeface="Courier New" pitchFamily="49" charset="0"/>
                <a:cs typeface="Courier New" pitchFamily="49" charset="0"/>
              </a:rPr>
              <a:t>.map(e -&gt; 1).sum()</a:t>
            </a:r>
            <a:r>
              <a:rPr lang="en-US" altLang="de-DE" smtClean="0"/>
              <a:t>.</a:t>
            </a:r>
            <a:endParaRPr lang="en-US" altLang="de-DE" smtClean="0">
              <a:latin typeface="Courier New" pitchFamily="49" charset="0"/>
              <a:cs typeface="Courier New" pitchFamily="49" charset="0"/>
            </a:endParaRPr>
          </a:p>
          <a:p>
            <a:pPr lvl="1"/>
            <a:r>
              <a:rPr lang="en-US" altLang="de-DE" b="1" smtClean="0"/>
              <a:t>Warning:</a:t>
            </a:r>
            <a:r>
              <a:rPr lang="en-US" altLang="de-DE" smtClean="0"/>
              <a:t> If you pass a nonassociative function to </a:t>
            </a:r>
            <a:r>
              <a:rPr lang="en-US" altLang="de-DE" smtClean="0">
                <a:latin typeface="Courier New" pitchFamily="49" charset="0"/>
                <a:cs typeface="Courier New" pitchFamily="49" charset="0"/>
              </a:rPr>
              <a:t>reduce</a:t>
            </a:r>
            <a:r>
              <a:rPr lang="en-US" altLang="de-DE" smtClean="0"/>
              <a:t>, you will get the wrong answer. The function must be associative.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609600" y="1371600"/>
            <a:ext cx="7924800" cy="1371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0483" name="Title 1"/>
          <p:cNvSpPr>
            <a:spLocks noGrp="1"/>
          </p:cNvSpPr>
          <p:nvPr>
            <p:ph type="title"/>
          </p:nvPr>
        </p:nvSpPr>
        <p:spPr/>
        <p:txBody>
          <a:bodyPr/>
          <a:lstStyle/>
          <a:p>
            <a:r>
              <a:rPr lang="en-US" altLang="de-DE" smtClean="0"/>
              <a:t>Reduction: Example</a:t>
            </a:r>
          </a:p>
        </p:txBody>
      </p:sp>
      <p:sp>
        <p:nvSpPr>
          <p:cNvPr id="20484" name="Content Placeholder 2"/>
          <p:cNvSpPr>
            <a:spLocks noGrp="1"/>
          </p:cNvSpPr>
          <p:nvPr>
            <p:ph idx="1"/>
          </p:nvPr>
        </p:nvSpPr>
        <p:spPr>
          <a:xfrm>
            <a:off x="609600" y="1447800"/>
            <a:ext cx="7918450" cy="1158875"/>
          </a:xfrm>
        </p:spPr>
        <p:txBody>
          <a:bodyPr/>
          <a:lstStyle/>
          <a:p>
            <a:pPr lvl="1">
              <a:buFont typeface="Arial" charset="0"/>
              <a:buNone/>
            </a:pPr>
            <a:r>
              <a:rPr lang="en-US" altLang="de-DE" sz="1600" smtClean="0">
                <a:latin typeface="Courier New" pitchFamily="49" charset="0"/>
                <a:cs typeface="Courier New" pitchFamily="49" charset="0"/>
              </a:rPr>
              <a:t>18         int r2 = IntStream.rangeClosed(1, 5).parallel()</a:t>
            </a:r>
          </a:p>
          <a:p>
            <a:pPr lvl="1">
              <a:buFont typeface="Arial" charset="0"/>
              <a:buNone/>
            </a:pPr>
            <a:r>
              <a:rPr lang="en-US" altLang="de-DE" sz="1600" smtClean="0">
                <a:latin typeface="Courier New" pitchFamily="49" charset="0"/>
                <a:cs typeface="Courier New" pitchFamily="49" charset="0"/>
              </a:rPr>
              <a:t>19             .reduce(0, (sum, element) -&gt; sum + element);</a:t>
            </a:r>
          </a:p>
          <a:p>
            <a:pPr lvl="1">
              <a:buFont typeface="Arial" charset="0"/>
              <a:buNone/>
            </a:pPr>
            <a:r>
              <a:rPr lang="en-US" altLang="de-DE" sz="1600" smtClean="0">
                <a:latin typeface="Courier New" pitchFamily="49" charset="0"/>
                <a:cs typeface="Courier New" pitchFamily="49" charset="0"/>
              </a:rPr>
              <a:t>20         </a:t>
            </a:r>
          </a:p>
          <a:p>
            <a:pPr lvl="1">
              <a:buFont typeface="Arial" charset="0"/>
              <a:buNone/>
            </a:pPr>
            <a:r>
              <a:rPr lang="en-US" altLang="de-DE" sz="1600" smtClean="0">
                <a:latin typeface="Courier New" pitchFamily="49" charset="0"/>
                <a:cs typeface="Courier New" pitchFamily="49" charset="0"/>
              </a:rPr>
              <a:t>21         System.out.println("Result: " + r2);</a:t>
            </a:r>
          </a:p>
        </p:txBody>
      </p:sp>
      <p:sp>
        <p:nvSpPr>
          <p:cNvPr id="20485" name="TextBox 3"/>
          <p:cNvSpPr txBox="1">
            <a:spLocks noChangeArrowheads="1"/>
          </p:cNvSpPr>
          <p:nvPr/>
        </p:nvSpPr>
        <p:spPr bwMode="auto">
          <a:xfrm>
            <a:off x="762000" y="3505200"/>
            <a:ext cx="612775" cy="1016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6000"/>
              <a:t>0</a:t>
            </a:r>
          </a:p>
        </p:txBody>
      </p:sp>
      <p:sp>
        <p:nvSpPr>
          <p:cNvPr id="5" name="TextBox 4"/>
          <p:cNvSpPr txBox="1">
            <a:spLocks noChangeArrowheads="1"/>
          </p:cNvSpPr>
          <p:nvPr/>
        </p:nvSpPr>
        <p:spPr bwMode="auto">
          <a:xfrm>
            <a:off x="236220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1</a:t>
            </a:r>
          </a:p>
        </p:txBody>
      </p:sp>
      <p:sp>
        <p:nvSpPr>
          <p:cNvPr id="20487" name="TextBox 6"/>
          <p:cNvSpPr txBox="1">
            <a:spLocks noChangeArrowheads="1"/>
          </p:cNvSpPr>
          <p:nvPr/>
        </p:nvSpPr>
        <p:spPr bwMode="auto">
          <a:xfrm>
            <a:off x="321945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2</a:t>
            </a:r>
          </a:p>
        </p:txBody>
      </p:sp>
      <p:sp>
        <p:nvSpPr>
          <p:cNvPr id="20488" name="TextBox 7"/>
          <p:cNvSpPr txBox="1">
            <a:spLocks noChangeArrowheads="1"/>
          </p:cNvSpPr>
          <p:nvPr/>
        </p:nvSpPr>
        <p:spPr bwMode="auto">
          <a:xfrm>
            <a:off x="407670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3</a:t>
            </a:r>
          </a:p>
        </p:txBody>
      </p:sp>
      <p:sp>
        <p:nvSpPr>
          <p:cNvPr id="20489" name="TextBox 8"/>
          <p:cNvSpPr txBox="1">
            <a:spLocks noChangeArrowheads="1"/>
          </p:cNvSpPr>
          <p:nvPr/>
        </p:nvSpPr>
        <p:spPr bwMode="auto">
          <a:xfrm>
            <a:off x="493395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4</a:t>
            </a:r>
          </a:p>
        </p:txBody>
      </p:sp>
      <p:sp>
        <p:nvSpPr>
          <p:cNvPr id="20490" name="TextBox 9"/>
          <p:cNvSpPr txBox="1">
            <a:spLocks noChangeArrowheads="1"/>
          </p:cNvSpPr>
          <p:nvPr/>
        </p:nvSpPr>
        <p:spPr bwMode="auto">
          <a:xfrm>
            <a:off x="579120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5</a:t>
            </a:r>
          </a:p>
        </p:txBody>
      </p:sp>
      <p:sp>
        <p:nvSpPr>
          <p:cNvPr id="20491" name="TextBox 10"/>
          <p:cNvSpPr txBox="1">
            <a:spLocks noChangeArrowheads="1"/>
          </p:cNvSpPr>
          <p:nvPr/>
        </p:nvSpPr>
        <p:spPr bwMode="auto">
          <a:xfrm>
            <a:off x="762000" y="487680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Sum</a:t>
            </a:r>
          </a:p>
        </p:txBody>
      </p:sp>
      <p:sp>
        <p:nvSpPr>
          <p:cNvPr id="20492" name="TextBox 11"/>
          <p:cNvSpPr txBox="1">
            <a:spLocks noChangeArrowheads="1"/>
          </p:cNvSpPr>
          <p:nvPr/>
        </p:nvSpPr>
        <p:spPr bwMode="auto">
          <a:xfrm>
            <a:off x="3581400" y="4876800"/>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2.77778E-6 -1.11111E-6 L -0.17048 0.00625 " pathEditMode="relative" rAng="0" ptsTypes="AA">
                                      <p:cBhvr>
                                        <p:cTn id="6" dur="2000" fill="hold"/>
                                        <p:tgtEl>
                                          <p:spTgt spid="5"/>
                                        </p:tgtEl>
                                        <p:attrNameLst>
                                          <p:attrName>ppt_x</p:attrName>
                                          <p:attrName>ppt_y</p:attrName>
                                        </p:attrNameLst>
                                      </p:cBhvr>
                                      <p:rCtr x="-8524"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609600" y="1371600"/>
            <a:ext cx="7924800" cy="1371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1507" name="Title 1"/>
          <p:cNvSpPr>
            <a:spLocks noGrp="1"/>
          </p:cNvSpPr>
          <p:nvPr>
            <p:ph type="title"/>
          </p:nvPr>
        </p:nvSpPr>
        <p:spPr/>
        <p:txBody>
          <a:bodyPr/>
          <a:lstStyle/>
          <a:p>
            <a:r>
              <a:rPr lang="en-US" altLang="de-DE" smtClean="0"/>
              <a:t>Reduction: Example</a:t>
            </a:r>
          </a:p>
        </p:txBody>
      </p:sp>
      <p:sp>
        <p:nvSpPr>
          <p:cNvPr id="21508" name="Content Placeholder 2"/>
          <p:cNvSpPr>
            <a:spLocks noGrp="1"/>
          </p:cNvSpPr>
          <p:nvPr>
            <p:ph idx="1"/>
          </p:nvPr>
        </p:nvSpPr>
        <p:spPr>
          <a:xfrm>
            <a:off x="609600" y="1447800"/>
            <a:ext cx="7918450" cy="1158875"/>
          </a:xfrm>
        </p:spPr>
        <p:txBody>
          <a:bodyPr/>
          <a:lstStyle/>
          <a:p>
            <a:pPr lvl="1">
              <a:buFont typeface="Arial" charset="0"/>
              <a:buNone/>
            </a:pPr>
            <a:r>
              <a:rPr lang="en-US" altLang="de-DE" sz="1600" smtClean="0">
                <a:latin typeface="Courier New" pitchFamily="49" charset="0"/>
                <a:cs typeface="Courier New" pitchFamily="49" charset="0"/>
              </a:rPr>
              <a:t>18         int r2 = IntStream.rangeClosed(1, 5).parallel()</a:t>
            </a:r>
          </a:p>
          <a:p>
            <a:pPr lvl="1">
              <a:buFont typeface="Arial" charset="0"/>
              <a:buNone/>
            </a:pPr>
            <a:r>
              <a:rPr lang="en-US" altLang="de-DE" sz="1600" smtClean="0">
                <a:latin typeface="Courier New" pitchFamily="49" charset="0"/>
                <a:cs typeface="Courier New" pitchFamily="49" charset="0"/>
              </a:rPr>
              <a:t>19             .reduce(0, (sum, element) -&gt; sum + element);</a:t>
            </a:r>
          </a:p>
          <a:p>
            <a:pPr lvl="1">
              <a:buFont typeface="Arial" charset="0"/>
              <a:buNone/>
            </a:pPr>
            <a:r>
              <a:rPr lang="en-US" altLang="de-DE" sz="1600" smtClean="0">
                <a:latin typeface="Courier New" pitchFamily="49" charset="0"/>
                <a:cs typeface="Courier New" pitchFamily="49" charset="0"/>
              </a:rPr>
              <a:t>20         </a:t>
            </a:r>
          </a:p>
          <a:p>
            <a:pPr lvl="1">
              <a:buFont typeface="Arial" charset="0"/>
              <a:buNone/>
            </a:pPr>
            <a:r>
              <a:rPr lang="en-US" altLang="de-DE" sz="1600" smtClean="0">
                <a:latin typeface="Courier New" pitchFamily="49" charset="0"/>
                <a:cs typeface="Courier New" pitchFamily="49" charset="0"/>
              </a:rPr>
              <a:t>21         System.out.println("Result: " + r2);</a:t>
            </a:r>
          </a:p>
        </p:txBody>
      </p:sp>
      <p:sp>
        <p:nvSpPr>
          <p:cNvPr id="21509" name="TextBox 3"/>
          <p:cNvSpPr txBox="1">
            <a:spLocks noChangeArrowheads="1"/>
          </p:cNvSpPr>
          <p:nvPr/>
        </p:nvSpPr>
        <p:spPr bwMode="auto">
          <a:xfrm>
            <a:off x="762000" y="3505200"/>
            <a:ext cx="612775" cy="1016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6000"/>
              <a:t>1</a:t>
            </a:r>
          </a:p>
        </p:txBody>
      </p:sp>
      <p:sp>
        <p:nvSpPr>
          <p:cNvPr id="7" name="TextBox 6"/>
          <p:cNvSpPr txBox="1">
            <a:spLocks noChangeArrowheads="1"/>
          </p:cNvSpPr>
          <p:nvPr/>
        </p:nvSpPr>
        <p:spPr bwMode="auto">
          <a:xfrm>
            <a:off x="321945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2</a:t>
            </a:r>
          </a:p>
        </p:txBody>
      </p:sp>
      <p:sp>
        <p:nvSpPr>
          <p:cNvPr id="21511" name="TextBox 7"/>
          <p:cNvSpPr txBox="1">
            <a:spLocks noChangeArrowheads="1"/>
          </p:cNvSpPr>
          <p:nvPr/>
        </p:nvSpPr>
        <p:spPr bwMode="auto">
          <a:xfrm>
            <a:off x="407670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3</a:t>
            </a:r>
          </a:p>
        </p:txBody>
      </p:sp>
      <p:sp>
        <p:nvSpPr>
          <p:cNvPr id="21512" name="TextBox 8"/>
          <p:cNvSpPr txBox="1">
            <a:spLocks noChangeArrowheads="1"/>
          </p:cNvSpPr>
          <p:nvPr/>
        </p:nvSpPr>
        <p:spPr bwMode="auto">
          <a:xfrm>
            <a:off x="493395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4</a:t>
            </a:r>
          </a:p>
        </p:txBody>
      </p:sp>
      <p:sp>
        <p:nvSpPr>
          <p:cNvPr id="21513" name="TextBox 9"/>
          <p:cNvSpPr txBox="1">
            <a:spLocks noChangeArrowheads="1"/>
          </p:cNvSpPr>
          <p:nvPr/>
        </p:nvSpPr>
        <p:spPr bwMode="auto">
          <a:xfrm>
            <a:off x="579120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5</a:t>
            </a:r>
          </a:p>
        </p:txBody>
      </p:sp>
      <p:sp>
        <p:nvSpPr>
          <p:cNvPr id="21514" name="TextBox 10"/>
          <p:cNvSpPr txBox="1">
            <a:spLocks noChangeArrowheads="1"/>
          </p:cNvSpPr>
          <p:nvPr/>
        </p:nvSpPr>
        <p:spPr bwMode="auto">
          <a:xfrm>
            <a:off x="762000" y="487680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Sum</a:t>
            </a:r>
          </a:p>
        </p:txBody>
      </p:sp>
      <p:sp>
        <p:nvSpPr>
          <p:cNvPr id="21515" name="TextBox 11"/>
          <p:cNvSpPr txBox="1">
            <a:spLocks noChangeArrowheads="1"/>
          </p:cNvSpPr>
          <p:nvPr/>
        </p:nvSpPr>
        <p:spPr bwMode="auto">
          <a:xfrm>
            <a:off x="3581400" y="4876800"/>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2.77778E-6 -1.11111E-6 L -0.26423 0.00625 " pathEditMode="relative" rAng="0" ptsTypes="AA">
                                      <p:cBhvr>
                                        <p:cTn id="6" dur="2000" fill="hold"/>
                                        <p:tgtEl>
                                          <p:spTgt spid="7"/>
                                        </p:tgtEl>
                                        <p:attrNameLst>
                                          <p:attrName>ppt_x</p:attrName>
                                          <p:attrName>ppt_y</p:attrName>
                                        </p:attrNameLst>
                                      </p:cBhvr>
                                      <p:rCtr x="-13212" y="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5"/>
          <p:cNvSpPr>
            <a:spLocks noGrp="1" noChangeArrowheads="1"/>
          </p:cNvSpPr>
          <p:nvPr>
            <p:ph type="title"/>
          </p:nvPr>
        </p:nvSpPr>
        <p:spPr/>
        <p:txBody>
          <a:bodyPr/>
          <a:lstStyle/>
          <a:p>
            <a:pPr eaLnBrk="1" hangingPunct="1"/>
            <a:r>
              <a:rPr lang="en-US" altLang="de-DE" smtClean="0"/>
              <a:t>Objectives</a:t>
            </a:r>
          </a:p>
        </p:txBody>
      </p:sp>
      <p:sp>
        <p:nvSpPr>
          <p:cNvPr id="4099" name="Rectangle 26"/>
          <p:cNvSpPr>
            <a:spLocks noGrp="1" noChangeArrowheads="1"/>
          </p:cNvSpPr>
          <p:nvPr>
            <p:ph type="body" idx="1"/>
          </p:nvPr>
        </p:nvSpPr>
        <p:spPr>
          <a:xfrm>
            <a:off x="609600" y="1447800"/>
            <a:ext cx="7918450" cy="4697413"/>
          </a:xfrm>
        </p:spPr>
        <p:txBody>
          <a:bodyPr/>
          <a:lstStyle/>
          <a:p>
            <a:pPr eaLnBrk="1" hangingPunct="1"/>
            <a:r>
              <a:rPr lang="en-US" altLang="de-DE" smtClean="0">
                <a:latin typeface="Arial" charset="0"/>
              </a:rPr>
              <a:t>After completing this lesson, you should be able to:</a:t>
            </a:r>
          </a:p>
          <a:p>
            <a:pPr lvl="1" eaLnBrk="1" hangingPunct="1"/>
            <a:r>
              <a:rPr lang="en-US" altLang="de-DE" smtClean="0"/>
              <a:t>Review the key characteristics of streams</a:t>
            </a:r>
          </a:p>
          <a:p>
            <a:pPr lvl="1" eaLnBrk="1" hangingPunct="1"/>
            <a:r>
              <a:rPr lang="en-US" altLang="de-DE" smtClean="0"/>
              <a:t>Contrast old style loop operations with streams</a:t>
            </a:r>
          </a:p>
          <a:p>
            <a:pPr lvl="1" eaLnBrk="1" hangingPunct="1"/>
            <a:r>
              <a:rPr lang="en-US" altLang="de-DE" smtClean="0"/>
              <a:t>Describe how to make a stream pipeline execute in parallel</a:t>
            </a:r>
          </a:p>
          <a:p>
            <a:pPr lvl="1" eaLnBrk="1" hangingPunct="1"/>
            <a:r>
              <a:rPr lang="en-US" altLang="de-DE" smtClean="0"/>
              <a:t>List the key assumptions needed to use a parallel pipeline</a:t>
            </a:r>
          </a:p>
          <a:p>
            <a:pPr lvl="1" eaLnBrk="1" hangingPunct="1"/>
            <a:r>
              <a:rPr lang="en-US" altLang="de-DE" smtClean="0"/>
              <a:t>Define reduction</a:t>
            </a:r>
          </a:p>
          <a:p>
            <a:pPr lvl="1" eaLnBrk="1" hangingPunct="1"/>
            <a:r>
              <a:rPr lang="en-US" altLang="de-DE" smtClean="0"/>
              <a:t>Describe why reduction requires an associative function</a:t>
            </a:r>
          </a:p>
          <a:p>
            <a:pPr lvl="1" eaLnBrk="1" hangingPunct="1"/>
            <a:r>
              <a:rPr lang="en-US" altLang="de-DE" smtClean="0"/>
              <a:t>Calculate a value using reduce</a:t>
            </a:r>
          </a:p>
          <a:p>
            <a:pPr lvl="1" eaLnBrk="1" hangingPunct="1"/>
            <a:r>
              <a:rPr lang="en-US" altLang="de-DE" smtClean="0"/>
              <a:t>Describe the process for decomposing and then merging work</a:t>
            </a:r>
          </a:p>
          <a:p>
            <a:pPr lvl="1" eaLnBrk="1" hangingPunct="1"/>
            <a:r>
              <a:rPr lang="en-US" altLang="de-DE" smtClean="0"/>
              <a:t>List the key performance considerations for parallel streams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609600" y="1371600"/>
            <a:ext cx="7924800" cy="1371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2531" name="Title 1"/>
          <p:cNvSpPr>
            <a:spLocks noGrp="1"/>
          </p:cNvSpPr>
          <p:nvPr>
            <p:ph type="title"/>
          </p:nvPr>
        </p:nvSpPr>
        <p:spPr/>
        <p:txBody>
          <a:bodyPr/>
          <a:lstStyle/>
          <a:p>
            <a:r>
              <a:rPr lang="en-US" altLang="de-DE" smtClean="0"/>
              <a:t>Reduction: Example</a:t>
            </a:r>
          </a:p>
        </p:txBody>
      </p:sp>
      <p:sp>
        <p:nvSpPr>
          <p:cNvPr id="22532" name="Content Placeholder 2"/>
          <p:cNvSpPr>
            <a:spLocks noGrp="1"/>
          </p:cNvSpPr>
          <p:nvPr>
            <p:ph idx="1"/>
          </p:nvPr>
        </p:nvSpPr>
        <p:spPr>
          <a:xfrm>
            <a:off x="609600" y="1447800"/>
            <a:ext cx="7918450" cy="1158875"/>
          </a:xfrm>
        </p:spPr>
        <p:txBody>
          <a:bodyPr/>
          <a:lstStyle/>
          <a:p>
            <a:pPr lvl="1">
              <a:buFont typeface="Arial" charset="0"/>
              <a:buNone/>
            </a:pPr>
            <a:r>
              <a:rPr lang="en-US" altLang="de-DE" sz="1600" smtClean="0">
                <a:latin typeface="Courier New" pitchFamily="49" charset="0"/>
                <a:cs typeface="Courier New" pitchFamily="49" charset="0"/>
              </a:rPr>
              <a:t>18         int r2 = IntStream.rangeClosed(1, 5).parallel()</a:t>
            </a:r>
          </a:p>
          <a:p>
            <a:pPr lvl="1">
              <a:buFont typeface="Arial" charset="0"/>
              <a:buNone/>
            </a:pPr>
            <a:r>
              <a:rPr lang="en-US" altLang="de-DE" sz="1600" smtClean="0">
                <a:latin typeface="Courier New" pitchFamily="49" charset="0"/>
                <a:cs typeface="Courier New" pitchFamily="49" charset="0"/>
              </a:rPr>
              <a:t>19             .reduce(0, (sum, element) -&gt; sum + element);</a:t>
            </a:r>
          </a:p>
          <a:p>
            <a:pPr lvl="1">
              <a:buFont typeface="Arial" charset="0"/>
              <a:buNone/>
            </a:pPr>
            <a:r>
              <a:rPr lang="en-US" altLang="de-DE" sz="1600" smtClean="0">
                <a:latin typeface="Courier New" pitchFamily="49" charset="0"/>
                <a:cs typeface="Courier New" pitchFamily="49" charset="0"/>
              </a:rPr>
              <a:t>20         </a:t>
            </a:r>
          </a:p>
          <a:p>
            <a:pPr lvl="1">
              <a:buFont typeface="Arial" charset="0"/>
              <a:buNone/>
            </a:pPr>
            <a:r>
              <a:rPr lang="en-US" altLang="de-DE" sz="1600" smtClean="0">
                <a:latin typeface="Courier New" pitchFamily="49" charset="0"/>
                <a:cs typeface="Courier New" pitchFamily="49" charset="0"/>
              </a:rPr>
              <a:t>21         System.out.println("Result: " + r2);</a:t>
            </a:r>
          </a:p>
        </p:txBody>
      </p:sp>
      <p:sp>
        <p:nvSpPr>
          <p:cNvPr id="22533" name="TextBox 3"/>
          <p:cNvSpPr txBox="1">
            <a:spLocks noChangeArrowheads="1"/>
          </p:cNvSpPr>
          <p:nvPr/>
        </p:nvSpPr>
        <p:spPr bwMode="auto">
          <a:xfrm>
            <a:off x="762000" y="3505200"/>
            <a:ext cx="612775" cy="1016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6000"/>
              <a:t>3</a:t>
            </a:r>
          </a:p>
        </p:txBody>
      </p:sp>
      <p:sp>
        <p:nvSpPr>
          <p:cNvPr id="8" name="TextBox 7"/>
          <p:cNvSpPr txBox="1">
            <a:spLocks noChangeArrowheads="1"/>
          </p:cNvSpPr>
          <p:nvPr/>
        </p:nvSpPr>
        <p:spPr bwMode="auto">
          <a:xfrm>
            <a:off x="407670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3</a:t>
            </a:r>
          </a:p>
        </p:txBody>
      </p:sp>
      <p:sp>
        <p:nvSpPr>
          <p:cNvPr id="22535" name="TextBox 8"/>
          <p:cNvSpPr txBox="1">
            <a:spLocks noChangeArrowheads="1"/>
          </p:cNvSpPr>
          <p:nvPr/>
        </p:nvSpPr>
        <p:spPr bwMode="auto">
          <a:xfrm>
            <a:off x="493395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4</a:t>
            </a:r>
          </a:p>
        </p:txBody>
      </p:sp>
      <p:sp>
        <p:nvSpPr>
          <p:cNvPr id="22536" name="TextBox 9"/>
          <p:cNvSpPr txBox="1">
            <a:spLocks noChangeArrowheads="1"/>
          </p:cNvSpPr>
          <p:nvPr/>
        </p:nvSpPr>
        <p:spPr bwMode="auto">
          <a:xfrm>
            <a:off x="579120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5</a:t>
            </a:r>
          </a:p>
        </p:txBody>
      </p:sp>
      <p:sp>
        <p:nvSpPr>
          <p:cNvPr id="22537" name="TextBox 10"/>
          <p:cNvSpPr txBox="1">
            <a:spLocks noChangeArrowheads="1"/>
          </p:cNvSpPr>
          <p:nvPr/>
        </p:nvSpPr>
        <p:spPr bwMode="auto">
          <a:xfrm>
            <a:off x="762000" y="487680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Sum</a:t>
            </a:r>
          </a:p>
        </p:txBody>
      </p:sp>
      <p:sp>
        <p:nvSpPr>
          <p:cNvPr id="22538" name="TextBox 11"/>
          <p:cNvSpPr txBox="1">
            <a:spLocks noChangeArrowheads="1"/>
          </p:cNvSpPr>
          <p:nvPr/>
        </p:nvSpPr>
        <p:spPr bwMode="auto">
          <a:xfrm>
            <a:off x="3581400" y="4876800"/>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3.33333E-6 1.11022E-16 L -0.35 1.11022E-16 " pathEditMode="relative" rAng="0" ptsTypes="AA">
                                      <p:cBhvr>
                                        <p:cTn id="6"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609600" y="1371600"/>
            <a:ext cx="7924800" cy="1371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3555" name="Title 1"/>
          <p:cNvSpPr>
            <a:spLocks noGrp="1"/>
          </p:cNvSpPr>
          <p:nvPr>
            <p:ph type="title"/>
          </p:nvPr>
        </p:nvSpPr>
        <p:spPr/>
        <p:txBody>
          <a:bodyPr/>
          <a:lstStyle/>
          <a:p>
            <a:r>
              <a:rPr lang="en-US" altLang="de-DE" smtClean="0"/>
              <a:t>Reduction: Example</a:t>
            </a:r>
          </a:p>
        </p:txBody>
      </p:sp>
      <p:sp>
        <p:nvSpPr>
          <p:cNvPr id="23556" name="Content Placeholder 2"/>
          <p:cNvSpPr>
            <a:spLocks noGrp="1"/>
          </p:cNvSpPr>
          <p:nvPr>
            <p:ph idx="1"/>
          </p:nvPr>
        </p:nvSpPr>
        <p:spPr>
          <a:xfrm>
            <a:off x="609600" y="1447800"/>
            <a:ext cx="7918450" cy="1158875"/>
          </a:xfrm>
        </p:spPr>
        <p:txBody>
          <a:bodyPr/>
          <a:lstStyle/>
          <a:p>
            <a:pPr lvl="1">
              <a:buFont typeface="Arial" charset="0"/>
              <a:buNone/>
            </a:pPr>
            <a:r>
              <a:rPr lang="en-US" altLang="de-DE" sz="1600" smtClean="0">
                <a:latin typeface="Courier New" pitchFamily="49" charset="0"/>
                <a:cs typeface="Courier New" pitchFamily="49" charset="0"/>
              </a:rPr>
              <a:t>18         int r2 = IntStream.rangeClosed(1, 5).parallel()</a:t>
            </a:r>
          </a:p>
          <a:p>
            <a:pPr lvl="1">
              <a:buFont typeface="Arial" charset="0"/>
              <a:buNone/>
            </a:pPr>
            <a:r>
              <a:rPr lang="en-US" altLang="de-DE" sz="1600" smtClean="0">
                <a:latin typeface="Courier New" pitchFamily="49" charset="0"/>
                <a:cs typeface="Courier New" pitchFamily="49" charset="0"/>
              </a:rPr>
              <a:t>19             .reduce(0, (sum, element) -&gt; sum + element);</a:t>
            </a:r>
          </a:p>
          <a:p>
            <a:pPr lvl="1">
              <a:buFont typeface="Arial" charset="0"/>
              <a:buNone/>
            </a:pPr>
            <a:r>
              <a:rPr lang="en-US" altLang="de-DE" sz="1600" smtClean="0">
                <a:latin typeface="Courier New" pitchFamily="49" charset="0"/>
                <a:cs typeface="Courier New" pitchFamily="49" charset="0"/>
              </a:rPr>
              <a:t>20         </a:t>
            </a:r>
          </a:p>
          <a:p>
            <a:pPr lvl="1">
              <a:buFont typeface="Arial" charset="0"/>
              <a:buNone/>
            </a:pPr>
            <a:r>
              <a:rPr lang="en-US" altLang="de-DE" sz="1600" smtClean="0">
                <a:latin typeface="Courier New" pitchFamily="49" charset="0"/>
                <a:cs typeface="Courier New" pitchFamily="49" charset="0"/>
              </a:rPr>
              <a:t>21         System.out.println("Result: " + r2);</a:t>
            </a:r>
          </a:p>
        </p:txBody>
      </p:sp>
      <p:sp>
        <p:nvSpPr>
          <p:cNvPr id="23557" name="TextBox 3"/>
          <p:cNvSpPr txBox="1">
            <a:spLocks noChangeArrowheads="1"/>
          </p:cNvSpPr>
          <p:nvPr/>
        </p:nvSpPr>
        <p:spPr bwMode="auto">
          <a:xfrm>
            <a:off x="762000" y="3505200"/>
            <a:ext cx="612775" cy="1016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6000"/>
              <a:t>6</a:t>
            </a:r>
          </a:p>
        </p:txBody>
      </p:sp>
      <p:sp>
        <p:nvSpPr>
          <p:cNvPr id="9" name="TextBox 8"/>
          <p:cNvSpPr txBox="1">
            <a:spLocks noChangeArrowheads="1"/>
          </p:cNvSpPr>
          <p:nvPr/>
        </p:nvSpPr>
        <p:spPr bwMode="auto">
          <a:xfrm>
            <a:off x="493395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4</a:t>
            </a:r>
          </a:p>
        </p:txBody>
      </p:sp>
      <p:sp>
        <p:nvSpPr>
          <p:cNvPr id="23559" name="TextBox 9"/>
          <p:cNvSpPr txBox="1">
            <a:spLocks noChangeArrowheads="1"/>
          </p:cNvSpPr>
          <p:nvPr/>
        </p:nvSpPr>
        <p:spPr bwMode="auto">
          <a:xfrm>
            <a:off x="579120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5</a:t>
            </a:r>
          </a:p>
        </p:txBody>
      </p:sp>
      <p:sp>
        <p:nvSpPr>
          <p:cNvPr id="23560" name="TextBox 10"/>
          <p:cNvSpPr txBox="1">
            <a:spLocks noChangeArrowheads="1"/>
          </p:cNvSpPr>
          <p:nvPr/>
        </p:nvSpPr>
        <p:spPr bwMode="auto">
          <a:xfrm>
            <a:off x="762000" y="487680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Sum</a:t>
            </a:r>
          </a:p>
        </p:txBody>
      </p:sp>
      <p:sp>
        <p:nvSpPr>
          <p:cNvPr id="23561" name="TextBox 11"/>
          <p:cNvSpPr txBox="1">
            <a:spLocks noChangeArrowheads="1"/>
          </p:cNvSpPr>
          <p:nvPr/>
        </p:nvSpPr>
        <p:spPr bwMode="auto">
          <a:xfrm>
            <a:off x="3581400" y="4876800"/>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2.77778E-6 -1.11111E-6 L -0.45173 -0.00486 " pathEditMode="relative" rAng="0" ptsTypes="AA">
                                      <p:cBhvr>
                                        <p:cTn id="6" dur="2000" fill="hold"/>
                                        <p:tgtEl>
                                          <p:spTgt spid="9"/>
                                        </p:tgtEl>
                                        <p:attrNameLst>
                                          <p:attrName>ppt_x</p:attrName>
                                          <p:attrName>ppt_y</p:attrName>
                                        </p:attrNameLst>
                                      </p:cBhvr>
                                      <p:rCtr x="-22587"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609600" y="1371600"/>
            <a:ext cx="7924800" cy="1371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4579" name="Title 1"/>
          <p:cNvSpPr>
            <a:spLocks noGrp="1"/>
          </p:cNvSpPr>
          <p:nvPr>
            <p:ph type="title"/>
          </p:nvPr>
        </p:nvSpPr>
        <p:spPr/>
        <p:txBody>
          <a:bodyPr/>
          <a:lstStyle/>
          <a:p>
            <a:r>
              <a:rPr lang="en-US" altLang="de-DE" smtClean="0"/>
              <a:t>Reduction: Example</a:t>
            </a:r>
          </a:p>
        </p:txBody>
      </p:sp>
      <p:sp>
        <p:nvSpPr>
          <p:cNvPr id="24580" name="Content Placeholder 2"/>
          <p:cNvSpPr>
            <a:spLocks noGrp="1"/>
          </p:cNvSpPr>
          <p:nvPr>
            <p:ph idx="1"/>
          </p:nvPr>
        </p:nvSpPr>
        <p:spPr>
          <a:xfrm>
            <a:off x="609600" y="1447800"/>
            <a:ext cx="7918450" cy="1158875"/>
          </a:xfrm>
        </p:spPr>
        <p:txBody>
          <a:bodyPr/>
          <a:lstStyle/>
          <a:p>
            <a:pPr lvl="1">
              <a:buFont typeface="Arial" charset="0"/>
              <a:buNone/>
            </a:pPr>
            <a:r>
              <a:rPr lang="en-US" altLang="de-DE" sz="1600" smtClean="0">
                <a:latin typeface="Courier New" pitchFamily="49" charset="0"/>
                <a:cs typeface="Courier New" pitchFamily="49" charset="0"/>
              </a:rPr>
              <a:t>18         int r2 = IntStream.rangeClosed(1, 5).parallel()</a:t>
            </a:r>
          </a:p>
          <a:p>
            <a:pPr lvl="1">
              <a:buFont typeface="Arial" charset="0"/>
              <a:buNone/>
            </a:pPr>
            <a:r>
              <a:rPr lang="en-US" altLang="de-DE" sz="1600" smtClean="0">
                <a:latin typeface="Courier New" pitchFamily="49" charset="0"/>
                <a:cs typeface="Courier New" pitchFamily="49" charset="0"/>
              </a:rPr>
              <a:t>19             .reduce(0, (sum, element) -&gt; sum + element);</a:t>
            </a:r>
          </a:p>
          <a:p>
            <a:pPr lvl="1">
              <a:buFont typeface="Arial" charset="0"/>
              <a:buNone/>
            </a:pPr>
            <a:r>
              <a:rPr lang="en-US" altLang="de-DE" sz="1600" smtClean="0">
                <a:latin typeface="Courier New" pitchFamily="49" charset="0"/>
                <a:cs typeface="Courier New" pitchFamily="49" charset="0"/>
              </a:rPr>
              <a:t>20         </a:t>
            </a:r>
          </a:p>
          <a:p>
            <a:pPr lvl="1">
              <a:buFont typeface="Arial" charset="0"/>
              <a:buNone/>
            </a:pPr>
            <a:r>
              <a:rPr lang="en-US" altLang="de-DE" sz="1600" smtClean="0">
                <a:latin typeface="Courier New" pitchFamily="49" charset="0"/>
                <a:cs typeface="Courier New" pitchFamily="49" charset="0"/>
              </a:rPr>
              <a:t>21         System.out.println("Result: " + r2);</a:t>
            </a:r>
          </a:p>
        </p:txBody>
      </p:sp>
      <p:sp>
        <p:nvSpPr>
          <p:cNvPr id="24581" name="TextBox 3"/>
          <p:cNvSpPr txBox="1">
            <a:spLocks noChangeArrowheads="1"/>
          </p:cNvSpPr>
          <p:nvPr/>
        </p:nvSpPr>
        <p:spPr bwMode="auto">
          <a:xfrm>
            <a:off x="762000" y="3505200"/>
            <a:ext cx="1041400" cy="1016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6000"/>
              <a:t>10</a:t>
            </a:r>
          </a:p>
        </p:txBody>
      </p:sp>
      <p:sp>
        <p:nvSpPr>
          <p:cNvPr id="10" name="TextBox 9"/>
          <p:cNvSpPr txBox="1">
            <a:spLocks noChangeArrowheads="1"/>
          </p:cNvSpPr>
          <p:nvPr/>
        </p:nvSpPr>
        <p:spPr bwMode="auto">
          <a:xfrm>
            <a:off x="5791200" y="3733800"/>
            <a:ext cx="527050" cy="83026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4800"/>
              <a:t>5</a:t>
            </a:r>
          </a:p>
        </p:txBody>
      </p:sp>
      <p:sp>
        <p:nvSpPr>
          <p:cNvPr id="24583" name="TextBox 10"/>
          <p:cNvSpPr txBox="1">
            <a:spLocks noChangeArrowheads="1"/>
          </p:cNvSpPr>
          <p:nvPr/>
        </p:nvSpPr>
        <p:spPr bwMode="auto">
          <a:xfrm>
            <a:off x="762000" y="487680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Sum</a:t>
            </a:r>
          </a:p>
        </p:txBody>
      </p:sp>
      <p:sp>
        <p:nvSpPr>
          <p:cNvPr id="24584" name="TextBox 11"/>
          <p:cNvSpPr txBox="1">
            <a:spLocks noChangeArrowheads="1"/>
          </p:cNvSpPr>
          <p:nvPr/>
        </p:nvSpPr>
        <p:spPr bwMode="auto">
          <a:xfrm>
            <a:off x="3581400" y="4876800"/>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grpId="0" nodeType="clickEffect">
                                  <p:stCondLst>
                                    <p:cond delay="0"/>
                                  </p:stCondLst>
                                  <p:childTnLst>
                                    <p:animMotion origin="layout" path="M -2.77778E-6 -1.11111E-6 L -0.52048 -0.00486 " pathEditMode="relative" rAng="0" ptsTypes="AA">
                                      <p:cBhvr>
                                        <p:cTn id="6" dur="2000" fill="hold"/>
                                        <p:tgtEl>
                                          <p:spTgt spid="10"/>
                                        </p:tgtEl>
                                        <p:attrNameLst>
                                          <p:attrName>ppt_x</p:attrName>
                                          <p:attrName>ppt_y</p:attrName>
                                        </p:attrNameLst>
                                      </p:cBhvr>
                                      <p:rCtr x="-26024"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609600" y="1371600"/>
            <a:ext cx="7924800" cy="1371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5603" name="Title 1"/>
          <p:cNvSpPr>
            <a:spLocks noGrp="1"/>
          </p:cNvSpPr>
          <p:nvPr>
            <p:ph type="title"/>
          </p:nvPr>
        </p:nvSpPr>
        <p:spPr/>
        <p:txBody>
          <a:bodyPr/>
          <a:lstStyle/>
          <a:p>
            <a:r>
              <a:rPr lang="en-US" altLang="de-DE" smtClean="0"/>
              <a:t>Reduction: Example</a:t>
            </a:r>
          </a:p>
        </p:txBody>
      </p:sp>
      <p:sp>
        <p:nvSpPr>
          <p:cNvPr id="25604" name="Content Placeholder 2"/>
          <p:cNvSpPr>
            <a:spLocks noGrp="1"/>
          </p:cNvSpPr>
          <p:nvPr>
            <p:ph idx="1"/>
          </p:nvPr>
        </p:nvSpPr>
        <p:spPr>
          <a:xfrm>
            <a:off x="609600" y="1447800"/>
            <a:ext cx="7918450" cy="1158875"/>
          </a:xfrm>
        </p:spPr>
        <p:txBody>
          <a:bodyPr/>
          <a:lstStyle/>
          <a:p>
            <a:pPr lvl="1">
              <a:buFont typeface="Arial" charset="0"/>
              <a:buNone/>
            </a:pPr>
            <a:r>
              <a:rPr lang="en-US" altLang="de-DE" sz="1600" smtClean="0">
                <a:latin typeface="Courier New" pitchFamily="49" charset="0"/>
                <a:cs typeface="Courier New" pitchFamily="49" charset="0"/>
              </a:rPr>
              <a:t>18         int r2 = IntStream.rangeClosed(1, 5).parallel()</a:t>
            </a:r>
          </a:p>
          <a:p>
            <a:pPr lvl="1">
              <a:buFont typeface="Arial" charset="0"/>
              <a:buNone/>
            </a:pPr>
            <a:r>
              <a:rPr lang="en-US" altLang="de-DE" sz="1600" smtClean="0">
                <a:latin typeface="Courier New" pitchFamily="49" charset="0"/>
                <a:cs typeface="Courier New" pitchFamily="49" charset="0"/>
              </a:rPr>
              <a:t>19             .reduce(0, (sum, element) -&gt; sum + element);</a:t>
            </a:r>
          </a:p>
          <a:p>
            <a:pPr lvl="1">
              <a:buFont typeface="Arial" charset="0"/>
              <a:buNone/>
            </a:pPr>
            <a:r>
              <a:rPr lang="en-US" altLang="de-DE" sz="1600" smtClean="0">
                <a:latin typeface="Courier New" pitchFamily="49" charset="0"/>
                <a:cs typeface="Courier New" pitchFamily="49" charset="0"/>
              </a:rPr>
              <a:t>20         </a:t>
            </a:r>
          </a:p>
          <a:p>
            <a:pPr lvl="1">
              <a:buFont typeface="Arial" charset="0"/>
              <a:buNone/>
            </a:pPr>
            <a:r>
              <a:rPr lang="en-US" altLang="de-DE" sz="1600" smtClean="0">
                <a:latin typeface="Courier New" pitchFamily="49" charset="0"/>
                <a:cs typeface="Courier New" pitchFamily="49" charset="0"/>
              </a:rPr>
              <a:t>21         System.out.println("Result: " + r2);</a:t>
            </a:r>
          </a:p>
        </p:txBody>
      </p:sp>
      <p:sp>
        <p:nvSpPr>
          <p:cNvPr id="25605" name="TextBox 3"/>
          <p:cNvSpPr txBox="1">
            <a:spLocks noChangeArrowheads="1"/>
          </p:cNvSpPr>
          <p:nvPr/>
        </p:nvSpPr>
        <p:spPr bwMode="auto">
          <a:xfrm>
            <a:off x="762000" y="3505200"/>
            <a:ext cx="1041400" cy="1016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6000"/>
              <a:t>15</a:t>
            </a:r>
          </a:p>
        </p:txBody>
      </p:sp>
      <p:sp>
        <p:nvSpPr>
          <p:cNvPr id="25606" name="TextBox 10"/>
          <p:cNvSpPr txBox="1">
            <a:spLocks noChangeArrowheads="1"/>
          </p:cNvSpPr>
          <p:nvPr/>
        </p:nvSpPr>
        <p:spPr bwMode="auto">
          <a:xfrm>
            <a:off x="762000" y="4876800"/>
            <a:ext cx="658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Sum</a:t>
            </a:r>
          </a:p>
        </p:txBody>
      </p:sp>
      <p:sp>
        <p:nvSpPr>
          <p:cNvPr id="25607" name="TextBox 11"/>
          <p:cNvSpPr txBox="1">
            <a:spLocks noChangeArrowheads="1"/>
          </p:cNvSpPr>
          <p:nvPr/>
        </p:nvSpPr>
        <p:spPr bwMode="auto">
          <a:xfrm>
            <a:off x="3581400" y="4876800"/>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800"/>
              <a:t>Elements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de-DE" smtClean="0"/>
              <a:t>A Look Under the Hood</a:t>
            </a:r>
          </a:p>
        </p:txBody>
      </p:sp>
      <p:sp>
        <p:nvSpPr>
          <p:cNvPr id="26627" name="Content Placeholder 2"/>
          <p:cNvSpPr>
            <a:spLocks noGrp="1"/>
          </p:cNvSpPr>
          <p:nvPr>
            <p:ph idx="1"/>
          </p:nvPr>
        </p:nvSpPr>
        <p:spPr>
          <a:xfrm>
            <a:off x="609600" y="1447800"/>
            <a:ext cx="7918450" cy="1103313"/>
          </a:xfrm>
        </p:spPr>
        <p:txBody>
          <a:bodyPr/>
          <a:lstStyle/>
          <a:p>
            <a:pPr lvl="1"/>
            <a:r>
              <a:rPr lang="en-US" altLang="de-DE" smtClean="0"/>
              <a:t>Pipeline decomposed into subpipelines.</a:t>
            </a:r>
          </a:p>
          <a:p>
            <a:pPr lvl="2"/>
            <a:r>
              <a:rPr lang="en-US" altLang="de-DE" smtClean="0"/>
              <a:t>Each subpipeline produces a subresult.</a:t>
            </a:r>
          </a:p>
          <a:p>
            <a:pPr lvl="2"/>
            <a:r>
              <a:rPr lang="en-US" altLang="de-DE" smtClean="0"/>
              <a:t>Subresults combined into final result.</a:t>
            </a:r>
          </a:p>
        </p:txBody>
      </p:sp>
      <p:sp>
        <p:nvSpPr>
          <p:cNvPr id="26628" name="TextBox 3"/>
          <p:cNvSpPr txBox="1">
            <a:spLocks noChangeArrowheads="1"/>
          </p:cNvSpPr>
          <p:nvPr/>
        </p:nvSpPr>
        <p:spPr bwMode="auto">
          <a:xfrm>
            <a:off x="152400" y="3962400"/>
            <a:ext cx="308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400" b="1">
                <a:latin typeface="Courier New" pitchFamily="49" charset="0"/>
                <a:cs typeface="Courier New" pitchFamily="49" charset="0"/>
              </a:rPr>
              <a:t>eList.stream().map(…).sum()</a:t>
            </a:r>
          </a:p>
        </p:txBody>
      </p:sp>
      <p:sp>
        <p:nvSpPr>
          <p:cNvPr id="26629" name="Line 53"/>
          <p:cNvSpPr>
            <a:spLocks noChangeShapeType="1"/>
          </p:cNvSpPr>
          <p:nvPr/>
        </p:nvSpPr>
        <p:spPr bwMode="auto">
          <a:xfrm flipV="1">
            <a:off x="3124200" y="3810000"/>
            <a:ext cx="609600" cy="304800"/>
          </a:xfrm>
          <a:prstGeom prst="line">
            <a:avLst/>
          </a:prstGeom>
          <a:noFill/>
          <a:ln w="28575" cap="rnd">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de-AT"/>
          </a:p>
        </p:txBody>
      </p:sp>
      <p:sp>
        <p:nvSpPr>
          <p:cNvPr id="26630" name="Line 53"/>
          <p:cNvSpPr>
            <a:spLocks noChangeShapeType="1"/>
          </p:cNvSpPr>
          <p:nvPr/>
        </p:nvSpPr>
        <p:spPr bwMode="auto">
          <a:xfrm>
            <a:off x="3124200" y="4114800"/>
            <a:ext cx="609600" cy="76200"/>
          </a:xfrm>
          <a:prstGeom prst="line">
            <a:avLst/>
          </a:prstGeom>
          <a:noFill/>
          <a:ln w="28575" cap="rnd">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de-AT"/>
          </a:p>
        </p:txBody>
      </p:sp>
      <p:sp>
        <p:nvSpPr>
          <p:cNvPr id="26631" name="TextBox 6"/>
          <p:cNvSpPr txBox="1">
            <a:spLocks noChangeArrowheads="1"/>
          </p:cNvSpPr>
          <p:nvPr/>
        </p:nvSpPr>
        <p:spPr bwMode="auto">
          <a:xfrm>
            <a:off x="3733800" y="3200400"/>
            <a:ext cx="308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400" b="1">
                <a:latin typeface="Courier New" pitchFamily="49" charset="0"/>
                <a:cs typeface="Courier New" pitchFamily="49" charset="0"/>
              </a:rPr>
              <a:t>eList.stream().map(…).sum()</a:t>
            </a:r>
          </a:p>
        </p:txBody>
      </p:sp>
      <p:sp>
        <p:nvSpPr>
          <p:cNvPr id="26632" name="TextBox 7"/>
          <p:cNvSpPr txBox="1">
            <a:spLocks noChangeArrowheads="1"/>
          </p:cNvSpPr>
          <p:nvPr/>
        </p:nvSpPr>
        <p:spPr bwMode="auto">
          <a:xfrm>
            <a:off x="3733800" y="3632200"/>
            <a:ext cx="308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400" b="1">
                <a:latin typeface="Courier New" pitchFamily="49" charset="0"/>
                <a:cs typeface="Courier New" pitchFamily="49" charset="0"/>
              </a:rPr>
              <a:t>eList.stream().map(…).sum()</a:t>
            </a:r>
          </a:p>
        </p:txBody>
      </p:sp>
      <p:sp>
        <p:nvSpPr>
          <p:cNvPr id="26633" name="TextBox 8"/>
          <p:cNvSpPr txBox="1">
            <a:spLocks noChangeArrowheads="1"/>
          </p:cNvSpPr>
          <p:nvPr/>
        </p:nvSpPr>
        <p:spPr bwMode="auto">
          <a:xfrm>
            <a:off x="3733800" y="4064000"/>
            <a:ext cx="308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400" b="1">
                <a:latin typeface="Courier New" pitchFamily="49" charset="0"/>
                <a:cs typeface="Courier New" pitchFamily="49" charset="0"/>
              </a:rPr>
              <a:t>eList.stream().map(…).sum()</a:t>
            </a:r>
          </a:p>
        </p:txBody>
      </p:sp>
      <p:sp>
        <p:nvSpPr>
          <p:cNvPr id="26634" name="TextBox 9"/>
          <p:cNvSpPr txBox="1">
            <a:spLocks noChangeArrowheads="1"/>
          </p:cNvSpPr>
          <p:nvPr/>
        </p:nvSpPr>
        <p:spPr bwMode="auto">
          <a:xfrm>
            <a:off x="3733800" y="4495800"/>
            <a:ext cx="3084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400" b="1">
                <a:latin typeface="Courier New" pitchFamily="49" charset="0"/>
                <a:cs typeface="Courier New" pitchFamily="49" charset="0"/>
              </a:rPr>
              <a:t>eList.stream().map(…).sum()</a:t>
            </a:r>
          </a:p>
        </p:txBody>
      </p:sp>
      <p:sp>
        <p:nvSpPr>
          <p:cNvPr id="26635" name="Line 53"/>
          <p:cNvSpPr>
            <a:spLocks noChangeShapeType="1"/>
          </p:cNvSpPr>
          <p:nvPr/>
        </p:nvSpPr>
        <p:spPr bwMode="auto">
          <a:xfrm>
            <a:off x="3124200" y="4114800"/>
            <a:ext cx="609600" cy="457200"/>
          </a:xfrm>
          <a:prstGeom prst="line">
            <a:avLst/>
          </a:prstGeom>
          <a:noFill/>
          <a:ln w="28575" cap="rnd">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de-AT"/>
          </a:p>
        </p:txBody>
      </p:sp>
      <p:sp>
        <p:nvSpPr>
          <p:cNvPr id="26636" name="Line 53"/>
          <p:cNvSpPr>
            <a:spLocks noChangeShapeType="1"/>
          </p:cNvSpPr>
          <p:nvPr/>
        </p:nvSpPr>
        <p:spPr bwMode="auto">
          <a:xfrm flipV="1">
            <a:off x="3124200" y="3352800"/>
            <a:ext cx="676275" cy="762000"/>
          </a:xfrm>
          <a:prstGeom prst="line">
            <a:avLst/>
          </a:prstGeom>
          <a:noFill/>
          <a:ln w="28575" cap="rnd">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de-AT"/>
          </a:p>
        </p:txBody>
      </p:sp>
      <p:sp>
        <p:nvSpPr>
          <p:cNvPr id="26637" name="TextBox 12"/>
          <p:cNvSpPr txBox="1">
            <a:spLocks noChangeArrowheads="1"/>
          </p:cNvSpPr>
          <p:nvPr/>
        </p:nvSpPr>
        <p:spPr bwMode="auto">
          <a:xfrm>
            <a:off x="7543800" y="3962400"/>
            <a:ext cx="82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1400" b="1">
                <a:latin typeface="Courier New" pitchFamily="49" charset="0"/>
                <a:cs typeface="Courier New" pitchFamily="49" charset="0"/>
              </a:rPr>
              <a:t>result</a:t>
            </a:r>
          </a:p>
        </p:txBody>
      </p:sp>
      <p:sp>
        <p:nvSpPr>
          <p:cNvPr id="26638" name="Line 53"/>
          <p:cNvSpPr>
            <a:spLocks noChangeShapeType="1"/>
          </p:cNvSpPr>
          <p:nvPr/>
        </p:nvSpPr>
        <p:spPr bwMode="auto">
          <a:xfrm flipV="1">
            <a:off x="6858000" y="4114800"/>
            <a:ext cx="685800" cy="152400"/>
          </a:xfrm>
          <a:prstGeom prst="line">
            <a:avLst/>
          </a:prstGeom>
          <a:noFill/>
          <a:ln w="28575" cap="rnd">
            <a:solidFill>
              <a:schemeClr val="tx1"/>
            </a:solidFill>
            <a:round/>
            <a:headEnd type="none" w="sm" len="sm"/>
            <a:tailEnd/>
          </a:ln>
          <a:extLst>
            <a:ext uri="{909E8E84-426E-40DD-AFC4-6F175D3DCCD1}">
              <a14:hiddenFill xmlns:a14="http://schemas.microsoft.com/office/drawing/2010/main">
                <a:noFill/>
              </a14:hiddenFill>
            </a:ext>
          </a:extLst>
        </p:spPr>
        <p:txBody>
          <a:bodyPr/>
          <a:lstStyle/>
          <a:p>
            <a:endParaRPr lang="de-AT"/>
          </a:p>
        </p:txBody>
      </p:sp>
      <p:sp>
        <p:nvSpPr>
          <p:cNvPr id="26639" name="Line 53"/>
          <p:cNvSpPr>
            <a:spLocks noChangeShapeType="1"/>
          </p:cNvSpPr>
          <p:nvPr/>
        </p:nvSpPr>
        <p:spPr bwMode="auto">
          <a:xfrm>
            <a:off x="6781800" y="3810000"/>
            <a:ext cx="762000" cy="304800"/>
          </a:xfrm>
          <a:prstGeom prst="line">
            <a:avLst/>
          </a:prstGeom>
          <a:noFill/>
          <a:ln w="28575" cap="rnd">
            <a:solidFill>
              <a:schemeClr val="tx1"/>
            </a:solidFill>
            <a:round/>
            <a:headEnd type="none" w="sm" len="sm"/>
            <a:tailEnd/>
          </a:ln>
          <a:extLst>
            <a:ext uri="{909E8E84-426E-40DD-AFC4-6F175D3DCCD1}">
              <a14:hiddenFill xmlns:a14="http://schemas.microsoft.com/office/drawing/2010/main">
                <a:noFill/>
              </a14:hiddenFill>
            </a:ext>
          </a:extLst>
        </p:spPr>
        <p:txBody>
          <a:bodyPr/>
          <a:lstStyle/>
          <a:p>
            <a:endParaRPr lang="de-AT"/>
          </a:p>
        </p:txBody>
      </p:sp>
      <p:sp>
        <p:nvSpPr>
          <p:cNvPr id="26640" name="Line 53"/>
          <p:cNvSpPr>
            <a:spLocks noChangeShapeType="1"/>
          </p:cNvSpPr>
          <p:nvPr/>
        </p:nvSpPr>
        <p:spPr bwMode="auto">
          <a:xfrm>
            <a:off x="6781800" y="3429000"/>
            <a:ext cx="762000" cy="685800"/>
          </a:xfrm>
          <a:prstGeom prst="line">
            <a:avLst/>
          </a:prstGeom>
          <a:noFill/>
          <a:ln w="28575" cap="rnd">
            <a:solidFill>
              <a:schemeClr val="tx1"/>
            </a:solidFill>
            <a:round/>
            <a:headEnd type="none" w="sm" len="sm"/>
            <a:tailEnd/>
          </a:ln>
          <a:extLst>
            <a:ext uri="{909E8E84-426E-40DD-AFC4-6F175D3DCCD1}">
              <a14:hiddenFill xmlns:a14="http://schemas.microsoft.com/office/drawing/2010/main">
                <a:noFill/>
              </a14:hiddenFill>
            </a:ext>
          </a:extLst>
        </p:spPr>
        <p:txBody>
          <a:bodyPr/>
          <a:lstStyle/>
          <a:p>
            <a:endParaRPr lang="de-AT"/>
          </a:p>
        </p:txBody>
      </p:sp>
      <p:sp>
        <p:nvSpPr>
          <p:cNvPr id="26641" name="Line 53"/>
          <p:cNvSpPr>
            <a:spLocks noChangeShapeType="1"/>
          </p:cNvSpPr>
          <p:nvPr/>
        </p:nvSpPr>
        <p:spPr bwMode="auto">
          <a:xfrm flipV="1">
            <a:off x="6858000" y="4114800"/>
            <a:ext cx="685800" cy="533400"/>
          </a:xfrm>
          <a:prstGeom prst="line">
            <a:avLst/>
          </a:prstGeom>
          <a:noFill/>
          <a:ln w="28575" cap="rnd">
            <a:solidFill>
              <a:schemeClr val="tx1"/>
            </a:solidFill>
            <a:round/>
            <a:headEnd type="none" w="sm" len="sm"/>
            <a:tailEnd/>
          </a:ln>
          <a:extLst>
            <a:ext uri="{909E8E84-426E-40DD-AFC4-6F175D3DCCD1}">
              <a14:hiddenFill xmlns:a14="http://schemas.microsoft.com/office/drawing/2010/main">
                <a:noFill/>
              </a14:hiddenFill>
            </a:ext>
          </a:extLst>
        </p:spPr>
        <p:txBody>
          <a:bodyPr/>
          <a:lstStyle/>
          <a:p>
            <a:endParaRPr lang="de-AT"/>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7651" name="Title 1"/>
          <p:cNvSpPr>
            <a:spLocks noGrp="1"/>
          </p:cNvSpPr>
          <p:nvPr>
            <p:ph type="title"/>
          </p:nvPr>
        </p:nvSpPr>
        <p:spPr/>
        <p:txBody>
          <a:bodyPr/>
          <a:lstStyle/>
          <a:p>
            <a:r>
              <a:rPr lang="en-US" altLang="de-DE" smtClean="0"/>
              <a:t>Illustrating Parallel Execution</a:t>
            </a:r>
          </a:p>
        </p:txBody>
      </p:sp>
      <p:sp>
        <p:nvSpPr>
          <p:cNvPr id="27652"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sp>
        <p:nvSpPr>
          <p:cNvPr id="27653" name="TextBox 3"/>
          <p:cNvSpPr txBox="1">
            <a:spLocks noChangeArrowheads="1"/>
          </p:cNvSpPr>
          <p:nvPr/>
        </p:nvSpPr>
        <p:spPr bwMode="auto">
          <a:xfrm>
            <a:off x="2755900" y="2971800"/>
            <a:ext cx="355600"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a:t>
            </a:r>
          </a:p>
        </p:txBody>
      </p:sp>
      <p:sp>
        <p:nvSpPr>
          <p:cNvPr id="27654" name="TextBox 4"/>
          <p:cNvSpPr txBox="1">
            <a:spLocks noChangeArrowheads="1"/>
          </p:cNvSpPr>
          <p:nvPr/>
        </p:nvSpPr>
        <p:spPr bwMode="auto">
          <a:xfrm>
            <a:off x="3224213" y="2971800"/>
            <a:ext cx="355600"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2</a:t>
            </a:r>
          </a:p>
        </p:txBody>
      </p:sp>
      <p:sp>
        <p:nvSpPr>
          <p:cNvPr id="27655" name="TextBox 5"/>
          <p:cNvSpPr txBox="1">
            <a:spLocks noChangeArrowheads="1"/>
          </p:cNvSpPr>
          <p:nvPr/>
        </p:nvSpPr>
        <p:spPr bwMode="auto">
          <a:xfrm>
            <a:off x="3692525" y="2971800"/>
            <a:ext cx="355600"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3</a:t>
            </a:r>
          </a:p>
        </p:txBody>
      </p:sp>
      <p:sp>
        <p:nvSpPr>
          <p:cNvPr id="27656" name="TextBox 6"/>
          <p:cNvSpPr txBox="1">
            <a:spLocks noChangeArrowheads="1"/>
          </p:cNvSpPr>
          <p:nvPr/>
        </p:nvSpPr>
        <p:spPr bwMode="auto">
          <a:xfrm>
            <a:off x="4159250" y="2971800"/>
            <a:ext cx="357188"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4</a:t>
            </a:r>
          </a:p>
        </p:txBody>
      </p:sp>
      <p:sp>
        <p:nvSpPr>
          <p:cNvPr id="27657" name="TextBox 7"/>
          <p:cNvSpPr txBox="1">
            <a:spLocks noChangeArrowheads="1"/>
          </p:cNvSpPr>
          <p:nvPr/>
        </p:nvSpPr>
        <p:spPr bwMode="auto">
          <a:xfrm>
            <a:off x="4627563" y="2971800"/>
            <a:ext cx="357187"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5</a:t>
            </a:r>
          </a:p>
        </p:txBody>
      </p:sp>
      <p:sp>
        <p:nvSpPr>
          <p:cNvPr id="27658" name="TextBox 8"/>
          <p:cNvSpPr txBox="1">
            <a:spLocks noChangeArrowheads="1"/>
          </p:cNvSpPr>
          <p:nvPr/>
        </p:nvSpPr>
        <p:spPr bwMode="auto">
          <a:xfrm>
            <a:off x="5095875" y="2971800"/>
            <a:ext cx="355600"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6</a:t>
            </a:r>
          </a:p>
        </p:txBody>
      </p:sp>
      <p:sp>
        <p:nvSpPr>
          <p:cNvPr id="27659" name="TextBox 9"/>
          <p:cNvSpPr txBox="1">
            <a:spLocks noChangeArrowheads="1"/>
          </p:cNvSpPr>
          <p:nvPr/>
        </p:nvSpPr>
        <p:spPr bwMode="auto">
          <a:xfrm>
            <a:off x="5564188" y="2971800"/>
            <a:ext cx="355600"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a:t>
            </a:r>
          </a:p>
        </p:txBody>
      </p:sp>
      <p:sp>
        <p:nvSpPr>
          <p:cNvPr id="27660" name="TextBox 10"/>
          <p:cNvSpPr txBox="1">
            <a:spLocks noChangeArrowheads="1"/>
          </p:cNvSpPr>
          <p:nvPr/>
        </p:nvSpPr>
        <p:spPr bwMode="auto">
          <a:xfrm>
            <a:off x="6032500" y="2971800"/>
            <a:ext cx="355600"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8</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8675" name="Title 1"/>
          <p:cNvSpPr>
            <a:spLocks noGrp="1"/>
          </p:cNvSpPr>
          <p:nvPr>
            <p:ph type="title"/>
          </p:nvPr>
        </p:nvSpPr>
        <p:spPr/>
        <p:txBody>
          <a:bodyPr/>
          <a:lstStyle/>
          <a:p>
            <a:r>
              <a:rPr lang="en-US" altLang="de-DE" smtClean="0"/>
              <a:t>Illustrating Parallel Execution</a:t>
            </a:r>
          </a:p>
        </p:txBody>
      </p:sp>
      <p:sp>
        <p:nvSpPr>
          <p:cNvPr id="28676"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grpSp>
        <p:nvGrpSpPr>
          <p:cNvPr id="28677" name="Group 12"/>
          <p:cNvGrpSpPr>
            <a:grpSpLocks/>
          </p:cNvGrpSpPr>
          <p:nvPr/>
        </p:nvGrpSpPr>
        <p:grpSpPr bwMode="auto">
          <a:xfrm>
            <a:off x="2209800" y="3733800"/>
            <a:ext cx="1760538" cy="461963"/>
            <a:chOff x="2786742" y="3429000"/>
            <a:chExt cx="1760446" cy="461665"/>
          </a:xfrm>
        </p:grpSpPr>
        <p:sp>
          <p:nvSpPr>
            <p:cNvPr id="28686" name="TextBox 3"/>
            <p:cNvSpPr txBox="1">
              <a:spLocks noChangeArrowheads="1"/>
            </p:cNvSpPr>
            <p:nvPr/>
          </p:nvSpPr>
          <p:spPr bwMode="auto">
            <a:xfrm>
              <a:off x="2786742" y="34290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a:t>
              </a:r>
            </a:p>
          </p:txBody>
        </p:sp>
        <p:sp>
          <p:nvSpPr>
            <p:cNvPr id="28687" name="TextBox 4"/>
            <p:cNvSpPr txBox="1">
              <a:spLocks noChangeArrowheads="1"/>
            </p:cNvSpPr>
            <p:nvPr/>
          </p:nvSpPr>
          <p:spPr bwMode="auto">
            <a:xfrm>
              <a:off x="3254828" y="34290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2</a:t>
              </a:r>
            </a:p>
          </p:txBody>
        </p:sp>
        <p:sp>
          <p:nvSpPr>
            <p:cNvPr id="28688" name="TextBox 5"/>
            <p:cNvSpPr txBox="1">
              <a:spLocks noChangeArrowheads="1"/>
            </p:cNvSpPr>
            <p:nvPr/>
          </p:nvSpPr>
          <p:spPr bwMode="auto">
            <a:xfrm>
              <a:off x="3722914" y="34290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3</a:t>
              </a:r>
            </a:p>
          </p:txBody>
        </p:sp>
        <p:sp>
          <p:nvSpPr>
            <p:cNvPr id="28689" name="TextBox 6"/>
            <p:cNvSpPr txBox="1">
              <a:spLocks noChangeArrowheads="1"/>
            </p:cNvSpPr>
            <p:nvPr/>
          </p:nvSpPr>
          <p:spPr bwMode="auto">
            <a:xfrm>
              <a:off x="4191000" y="34290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4</a:t>
              </a:r>
            </a:p>
          </p:txBody>
        </p:sp>
      </p:grpSp>
      <p:grpSp>
        <p:nvGrpSpPr>
          <p:cNvPr id="28678" name="Group 13"/>
          <p:cNvGrpSpPr>
            <a:grpSpLocks/>
          </p:cNvGrpSpPr>
          <p:nvPr/>
        </p:nvGrpSpPr>
        <p:grpSpPr bwMode="auto">
          <a:xfrm>
            <a:off x="5105400" y="3733800"/>
            <a:ext cx="1760538" cy="461963"/>
            <a:chOff x="4659086" y="3429000"/>
            <a:chExt cx="1760444" cy="461665"/>
          </a:xfrm>
        </p:grpSpPr>
        <p:sp>
          <p:nvSpPr>
            <p:cNvPr id="28682" name="TextBox 7"/>
            <p:cNvSpPr txBox="1">
              <a:spLocks noChangeArrowheads="1"/>
            </p:cNvSpPr>
            <p:nvPr/>
          </p:nvSpPr>
          <p:spPr bwMode="auto">
            <a:xfrm>
              <a:off x="4659086" y="34290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5</a:t>
              </a:r>
            </a:p>
          </p:txBody>
        </p:sp>
        <p:sp>
          <p:nvSpPr>
            <p:cNvPr id="28683" name="TextBox 8"/>
            <p:cNvSpPr txBox="1">
              <a:spLocks noChangeArrowheads="1"/>
            </p:cNvSpPr>
            <p:nvPr/>
          </p:nvSpPr>
          <p:spPr bwMode="auto">
            <a:xfrm>
              <a:off x="5127172" y="34290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6</a:t>
              </a:r>
            </a:p>
          </p:txBody>
        </p:sp>
        <p:sp>
          <p:nvSpPr>
            <p:cNvPr id="28684" name="TextBox 9"/>
            <p:cNvSpPr txBox="1">
              <a:spLocks noChangeArrowheads="1"/>
            </p:cNvSpPr>
            <p:nvPr/>
          </p:nvSpPr>
          <p:spPr bwMode="auto">
            <a:xfrm>
              <a:off x="5595258" y="34290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a:t>
              </a:r>
            </a:p>
          </p:txBody>
        </p:sp>
        <p:sp>
          <p:nvSpPr>
            <p:cNvPr id="28685" name="TextBox 10"/>
            <p:cNvSpPr txBox="1">
              <a:spLocks noChangeArrowheads="1"/>
            </p:cNvSpPr>
            <p:nvPr/>
          </p:nvSpPr>
          <p:spPr bwMode="auto">
            <a:xfrm>
              <a:off x="6063342" y="34290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8</a:t>
              </a:r>
            </a:p>
          </p:txBody>
        </p:sp>
      </p:grpSp>
      <p:sp>
        <p:nvSpPr>
          <p:cNvPr id="28679" name="Oval 11"/>
          <p:cNvSpPr>
            <a:spLocks noChangeArrowheads="1"/>
          </p:cNvSpPr>
          <p:nvPr/>
        </p:nvSpPr>
        <p:spPr bwMode="auto">
          <a:xfrm>
            <a:off x="4305300" y="22860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28680" name="Elbow Connector 15"/>
          <p:cNvCxnSpPr>
            <a:cxnSpLocks noChangeShapeType="1"/>
            <a:stCxn id="28679" idx="4"/>
            <a:endCxn id="28683" idx="0"/>
          </p:cNvCxnSpPr>
          <p:nvPr/>
        </p:nvCxnSpPr>
        <p:spPr bwMode="auto">
          <a:xfrm rot="16200000" flipH="1">
            <a:off x="4704557" y="2686843"/>
            <a:ext cx="914400" cy="1179513"/>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8681" name="Elbow Connector 21"/>
          <p:cNvCxnSpPr>
            <a:cxnSpLocks noChangeShapeType="1"/>
            <a:stCxn id="28679" idx="4"/>
            <a:endCxn id="28688" idx="0"/>
          </p:cNvCxnSpPr>
          <p:nvPr/>
        </p:nvCxnSpPr>
        <p:spPr bwMode="auto">
          <a:xfrm rot="5400000">
            <a:off x="3490913" y="2652712"/>
            <a:ext cx="914400" cy="1247775"/>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29699" name="Title 1"/>
          <p:cNvSpPr>
            <a:spLocks noGrp="1"/>
          </p:cNvSpPr>
          <p:nvPr>
            <p:ph type="title"/>
          </p:nvPr>
        </p:nvSpPr>
        <p:spPr/>
        <p:txBody>
          <a:bodyPr/>
          <a:lstStyle/>
          <a:p>
            <a:r>
              <a:rPr lang="en-US" altLang="de-DE" smtClean="0"/>
              <a:t>Illustrating Parallel Execution</a:t>
            </a:r>
          </a:p>
        </p:txBody>
      </p:sp>
      <p:sp>
        <p:nvSpPr>
          <p:cNvPr id="29700"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grpSp>
        <p:nvGrpSpPr>
          <p:cNvPr id="29701" name="Group 25"/>
          <p:cNvGrpSpPr>
            <a:grpSpLocks/>
          </p:cNvGrpSpPr>
          <p:nvPr/>
        </p:nvGrpSpPr>
        <p:grpSpPr bwMode="auto">
          <a:xfrm>
            <a:off x="2286000" y="5334000"/>
            <a:ext cx="823913" cy="461963"/>
            <a:chOff x="2209800" y="3733800"/>
            <a:chExt cx="824274" cy="461665"/>
          </a:xfrm>
        </p:grpSpPr>
        <p:sp>
          <p:nvSpPr>
            <p:cNvPr id="29720" name="TextBox 3"/>
            <p:cNvSpPr txBox="1">
              <a:spLocks noChangeArrowheads="1"/>
            </p:cNvSpPr>
            <p:nvPr/>
          </p:nvSpPr>
          <p:spPr bwMode="auto">
            <a:xfrm>
              <a:off x="2209800" y="37338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a:t>
              </a:r>
            </a:p>
          </p:txBody>
        </p:sp>
        <p:sp>
          <p:nvSpPr>
            <p:cNvPr id="29721" name="TextBox 4"/>
            <p:cNvSpPr txBox="1">
              <a:spLocks noChangeArrowheads="1"/>
            </p:cNvSpPr>
            <p:nvPr/>
          </p:nvSpPr>
          <p:spPr bwMode="auto">
            <a:xfrm>
              <a:off x="2677886" y="37338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2</a:t>
              </a:r>
            </a:p>
          </p:txBody>
        </p:sp>
      </p:grpSp>
      <p:grpSp>
        <p:nvGrpSpPr>
          <p:cNvPr id="29702" name="Group 26"/>
          <p:cNvGrpSpPr>
            <a:grpSpLocks/>
          </p:cNvGrpSpPr>
          <p:nvPr/>
        </p:nvGrpSpPr>
        <p:grpSpPr bwMode="auto">
          <a:xfrm>
            <a:off x="3530600" y="5334000"/>
            <a:ext cx="823913" cy="461963"/>
            <a:chOff x="3145972" y="3733800"/>
            <a:chExt cx="824274" cy="461665"/>
          </a:xfrm>
        </p:grpSpPr>
        <p:sp>
          <p:nvSpPr>
            <p:cNvPr id="29718" name="TextBox 5"/>
            <p:cNvSpPr txBox="1">
              <a:spLocks noChangeArrowheads="1"/>
            </p:cNvSpPr>
            <p:nvPr/>
          </p:nvSpPr>
          <p:spPr bwMode="auto">
            <a:xfrm>
              <a:off x="3145972" y="37338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3</a:t>
              </a:r>
            </a:p>
          </p:txBody>
        </p:sp>
        <p:sp>
          <p:nvSpPr>
            <p:cNvPr id="29719" name="TextBox 6"/>
            <p:cNvSpPr txBox="1">
              <a:spLocks noChangeArrowheads="1"/>
            </p:cNvSpPr>
            <p:nvPr/>
          </p:nvSpPr>
          <p:spPr bwMode="auto">
            <a:xfrm>
              <a:off x="3614058" y="37338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4</a:t>
              </a:r>
            </a:p>
          </p:txBody>
        </p:sp>
      </p:grpSp>
      <p:grpSp>
        <p:nvGrpSpPr>
          <p:cNvPr id="29703" name="Group 28"/>
          <p:cNvGrpSpPr>
            <a:grpSpLocks/>
          </p:cNvGrpSpPr>
          <p:nvPr/>
        </p:nvGrpSpPr>
        <p:grpSpPr bwMode="auto">
          <a:xfrm>
            <a:off x="4724400" y="5334000"/>
            <a:ext cx="823913" cy="461963"/>
            <a:chOff x="5105400" y="3733800"/>
            <a:chExt cx="824274" cy="461665"/>
          </a:xfrm>
        </p:grpSpPr>
        <p:sp>
          <p:nvSpPr>
            <p:cNvPr id="29716" name="TextBox 7"/>
            <p:cNvSpPr txBox="1">
              <a:spLocks noChangeArrowheads="1"/>
            </p:cNvSpPr>
            <p:nvPr/>
          </p:nvSpPr>
          <p:spPr bwMode="auto">
            <a:xfrm>
              <a:off x="5105400" y="37338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5</a:t>
              </a:r>
            </a:p>
          </p:txBody>
        </p:sp>
        <p:sp>
          <p:nvSpPr>
            <p:cNvPr id="29717" name="TextBox 8"/>
            <p:cNvSpPr txBox="1">
              <a:spLocks noChangeArrowheads="1"/>
            </p:cNvSpPr>
            <p:nvPr/>
          </p:nvSpPr>
          <p:spPr bwMode="auto">
            <a:xfrm>
              <a:off x="5573486" y="37338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6</a:t>
              </a:r>
            </a:p>
          </p:txBody>
        </p:sp>
      </p:grpSp>
      <p:grpSp>
        <p:nvGrpSpPr>
          <p:cNvPr id="29704" name="Group 27"/>
          <p:cNvGrpSpPr>
            <a:grpSpLocks/>
          </p:cNvGrpSpPr>
          <p:nvPr/>
        </p:nvGrpSpPr>
        <p:grpSpPr bwMode="auto">
          <a:xfrm>
            <a:off x="6019800" y="5334000"/>
            <a:ext cx="823913" cy="461963"/>
            <a:chOff x="6041572" y="3733800"/>
            <a:chExt cx="824272" cy="461665"/>
          </a:xfrm>
        </p:grpSpPr>
        <p:sp>
          <p:nvSpPr>
            <p:cNvPr id="29714" name="TextBox 9"/>
            <p:cNvSpPr txBox="1">
              <a:spLocks noChangeArrowheads="1"/>
            </p:cNvSpPr>
            <p:nvPr/>
          </p:nvSpPr>
          <p:spPr bwMode="auto">
            <a:xfrm>
              <a:off x="6041572" y="37338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a:t>
              </a:r>
            </a:p>
          </p:txBody>
        </p:sp>
        <p:sp>
          <p:nvSpPr>
            <p:cNvPr id="29715" name="TextBox 10"/>
            <p:cNvSpPr txBox="1">
              <a:spLocks noChangeArrowheads="1"/>
            </p:cNvSpPr>
            <p:nvPr/>
          </p:nvSpPr>
          <p:spPr bwMode="auto">
            <a:xfrm>
              <a:off x="6509656" y="3733800"/>
              <a:ext cx="356188" cy="461665"/>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8</a:t>
              </a:r>
            </a:p>
          </p:txBody>
        </p:sp>
      </p:grpSp>
      <p:sp>
        <p:nvSpPr>
          <p:cNvPr id="29705" name="Oval 11"/>
          <p:cNvSpPr>
            <a:spLocks noChangeArrowheads="1"/>
          </p:cNvSpPr>
          <p:nvPr/>
        </p:nvSpPr>
        <p:spPr bwMode="auto">
          <a:xfrm>
            <a:off x="4305300" y="22860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29706" name="Elbow Connector 15"/>
          <p:cNvCxnSpPr>
            <a:cxnSpLocks noChangeShapeType="1"/>
            <a:stCxn id="29705" idx="4"/>
            <a:endCxn id="29709" idx="0"/>
          </p:cNvCxnSpPr>
          <p:nvPr/>
        </p:nvCxnSpPr>
        <p:spPr bwMode="auto">
          <a:xfrm rot="16200000" flipH="1">
            <a:off x="4705350" y="2686050"/>
            <a:ext cx="914400" cy="11811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9707" name="Elbow Connector 21"/>
          <p:cNvCxnSpPr>
            <a:cxnSpLocks noChangeShapeType="1"/>
            <a:stCxn id="29705" idx="4"/>
            <a:endCxn id="29708" idx="0"/>
          </p:cNvCxnSpPr>
          <p:nvPr/>
        </p:nvCxnSpPr>
        <p:spPr bwMode="auto">
          <a:xfrm rot="5400000">
            <a:off x="3486150" y="2647950"/>
            <a:ext cx="914400" cy="12573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9708" name="Oval 19"/>
          <p:cNvSpPr>
            <a:spLocks noChangeArrowheads="1"/>
          </p:cNvSpPr>
          <p:nvPr/>
        </p:nvSpPr>
        <p:spPr bwMode="auto">
          <a:xfrm>
            <a:off x="30480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
        <p:nvSpPr>
          <p:cNvPr id="29709" name="Oval 20"/>
          <p:cNvSpPr>
            <a:spLocks noChangeArrowheads="1"/>
          </p:cNvSpPr>
          <p:nvPr/>
        </p:nvSpPr>
        <p:spPr bwMode="auto">
          <a:xfrm>
            <a:off x="54864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29710" name="Elbow Connector 29"/>
          <p:cNvCxnSpPr>
            <a:cxnSpLocks noChangeShapeType="1"/>
            <a:stCxn id="29708" idx="4"/>
            <a:endCxn id="29721" idx="0"/>
          </p:cNvCxnSpPr>
          <p:nvPr/>
        </p:nvCxnSpPr>
        <p:spPr bwMode="auto">
          <a:xfrm rot="5400000">
            <a:off x="2590007" y="4609306"/>
            <a:ext cx="1066800" cy="382587"/>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9711" name="Elbow Connector 32"/>
          <p:cNvCxnSpPr>
            <a:cxnSpLocks noChangeShapeType="1"/>
            <a:stCxn id="29708" idx="4"/>
            <a:endCxn id="29718" idx="0"/>
          </p:cNvCxnSpPr>
          <p:nvPr/>
        </p:nvCxnSpPr>
        <p:spPr bwMode="auto">
          <a:xfrm rot="16200000" flipH="1">
            <a:off x="2978150" y="4603750"/>
            <a:ext cx="1066800" cy="3937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9712" name="Elbow Connector 35"/>
          <p:cNvCxnSpPr>
            <a:cxnSpLocks noChangeShapeType="1"/>
            <a:stCxn id="29709" idx="4"/>
            <a:endCxn id="29717" idx="0"/>
          </p:cNvCxnSpPr>
          <p:nvPr/>
        </p:nvCxnSpPr>
        <p:spPr bwMode="auto">
          <a:xfrm rot="5400000">
            <a:off x="5028407" y="4609306"/>
            <a:ext cx="1066800" cy="382587"/>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9713" name="Elbow Connector 38"/>
          <p:cNvCxnSpPr>
            <a:cxnSpLocks noChangeShapeType="1"/>
            <a:stCxn id="29709" idx="4"/>
            <a:endCxn id="29714" idx="0"/>
          </p:cNvCxnSpPr>
          <p:nvPr/>
        </p:nvCxnSpPr>
        <p:spPr bwMode="auto">
          <a:xfrm rot="16200000" flipH="1">
            <a:off x="5441950" y="4578350"/>
            <a:ext cx="1066800" cy="4445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0723" name="Title 1"/>
          <p:cNvSpPr>
            <a:spLocks noGrp="1"/>
          </p:cNvSpPr>
          <p:nvPr>
            <p:ph type="title"/>
          </p:nvPr>
        </p:nvSpPr>
        <p:spPr/>
        <p:txBody>
          <a:bodyPr/>
          <a:lstStyle/>
          <a:p>
            <a:r>
              <a:rPr lang="en-US" altLang="de-DE" smtClean="0"/>
              <a:t>Illustrating Parallel Execution</a:t>
            </a:r>
          </a:p>
        </p:txBody>
      </p:sp>
      <p:sp>
        <p:nvSpPr>
          <p:cNvPr id="30724"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sp>
        <p:nvSpPr>
          <p:cNvPr id="30725" name="TextBox 3"/>
          <p:cNvSpPr txBox="1">
            <a:spLocks noChangeArrowheads="1"/>
          </p:cNvSpPr>
          <p:nvPr/>
        </p:nvSpPr>
        <p:spPr bwMode="auto">
          <a:xfrm>
            <a:off x="2209800" y="5334000"/>
            <a:ext cx="1100138"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((1+ 2)</a:t>
            </a:r>
          </a:p>
        </p:txBody>
      </p:sp>
      <p:sp>
        <p:nvSpPr>
          <p:cNvPr id="30726" name="TextBox 5"/>
          <p:cNvSpPr txBox="1">
            <a:spLocks noChangeArrowheads="1"/>
          </p:cNvSpPr>
          <p:nvPr/>
        </p:nvSpPr>
        <p:spPr bwMode="auto">
          <a:xfrm>
            <a:off x="3530600" y="5334000"/>
            <a:ext cx="1184275"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(3 + 4))</a:t>
            </a:r>
          </a:p>
        </p:txBody>
      </p:sp>
      <p:sp>
        <p:nvSpPr>
          <p:cNvPr id="30727" name="TextBox 8"/>
          <p:cNvSpPr txBox="1">
            <a:spLocks noChangeArrowheads="1"/>
          </p:cNvSpPr>
          <p:nvPr/>
        </p:nvSpPr>
        <p:spPr bwMode="auto">
          <a:xfrm>
            <a:off x="4876800" y="5334000"/>
            <a:ext cx="1184275"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((5 + 6)</a:t>
            </a:r>
          </a:p>
        </p:txBody>
      </p:sp>
      <p:sp>
        <p:nvSpPr>
          <p:cNvPr id="30728" name="TextBox 9"/>
          <p:cNvSpPr txBox="1">
            <a:spLocks noChangeArrowheads="1"/>
          </p:cNvSpPr>
          <p:nvPr/>
        </p:nvSpPr>
        <p:spPr bwMode="auto">
          <a:xfrm>
            <a:off x="6248400" y="5334000"/>
            <a:ext cx="1184275"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 + 8))</a:t>
            </a:r>
          </a:p>
        </p:txBody>
      </p:sp>
      <p:sp>
        <p:nvSpPr>
          <p:cNvPr id="30729" name="Oval 11"/>
          <p:cNvSpPr>
            <a:spLocks noChangeArrowheads="1"/>
          </p:cNvSpPr>
          <p:nvPr/>
        </p:nvSpPr>
        <p:spPr bwMode="auto">
          <a:xfrm>
            <a:off x="4305300" y="22860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0730" name="Elbow Connector 15"/>
          <p:cNvCxnSpPr>
            <a:cxnSpLocks noChangeShapeType="1"/>
            <a:stCxn id="30729" idx="4"/>
            <a:endCxn id="30733" idx="0"/>
          </p:cNvCxnSpPr>
          <p:nvPr/>
        </p:nvCxnSpPr>
        <p:spPr bwMode="auto">
          <a:xfrm rot="16200000" flipH="1">
            <a:off x="4895850" y="2495550"/>
            <a:ext cx="914400" cy="15621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0731" name="Elbow Connector 21"/>
          <p:cNvCxnSpPr>
            <a:cxnSpLocks noChangeShapeType="1"/>
            <a:stCxn id="30729" idx="4"/>
            <a:endCxn id="30732" idx="0"/>
          </p:cNvCxnSpPr>
          <p:nvPr/>
        </p:nvCxnSpPr>
        <p:spPr bwMode="auto">
          <a:xfrm rot="5400000">
            <a:off x="3524250" y="2686050"/>
            <a:ext cx="914400" cy="11811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0732" name="Oval 19"/>
          <p:cNvSpPr>
            <a:spLocks noChangeArrowheads="1"/>
          </p:cNvSpPr>
          <p:nvPr/>
        </p:nvSpPr>
        <p:spPr bwMode="auto">
          <a:xfrm>
            <a:off x="31242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
        <p:nvSpPr>
          <p:cNvPr id="30733" name="Oval 20"/>
          <p:cNvSpPr>
            <a:spLocks noChangeArrowheads="1"/>
          </p:cNvSpPr>
          <p:nvPr/>
        </p:nvSpPr>
        <p:spPr bwMode="auto">
          <a:xfrm>
            <a:off x="58674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0734" name="Elbow Connector 29"/>
          <p:cNvCxnSpPr>
            <a:cxnSpLocks noChangeShapeType="1"/>
            <a:stCxn id="30732" idx="4"/>
            <a:endCxn id="30725" idx="0"/>
          </p:cNvCxnSpPr>
          <p:nvPr/>
        </p:nvCxnSpPr>
        <p:spPr bwMode="auto">
          <a:xfrm rot="5400000">
            <a:off x="2541588" y="4484687"/>
            <a:ext cx="1066800" cy="631825"/>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0735" name="Elbow Connector 32"/>
          <p:cNvCxnSpPr>
            <a:cxnSpLocks noChangeShapeType="1"/>
            <a:stCxn id="30732" idx="4"/>
            <a:endCxn id="30726" idx="0"/>
          </p:cNvCxnSpPr>
          <p:nvPr/>
        </p:nvCxnSpPr>
        <p:spPr bwMode="auto">
          <a:xfrm rot="16200000" flipH="1">
            <a:off x="3223419" y="4434681"/>
            <a:ext cx="1066800" cy="731838"/>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0736" name="Elbow Connector 35"/>
          <p:cNvCxnSpPr>
            <a:cxnSpLocks noChangeShapeType="1"/>
            <a:stCxn id="30733" idx="4"/>
            <a:endCxn id="30727" idx="0"/>
          </p:cNvCxnSpPr>
          <p:nvPr/>
        </p:nvCxnSpPr>
        <p:spPr bwMode="auto">
          <a:xfrm rot="5400000">
            <a:off x="5268119" y="4468019"/>
            <a:ext cx="1066800" cy="665162"/>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0737" name="Elbow Connector 38"/>
          <p:cNvCxnSpPr>
            <a:cxnSpLocks noChangeShapeType="1"/>
            <a:stCxn id="30733" idx="4"/>
            <a:endCxn id="30728" idx="0"/>
          </p:cNvCxnSpPr>
          <p:nvPr/>
        </p:nvCxnSpPr>
        <p:spPr bwMode="auto">
          <a:xfrm rot="16200000" flipH="1">
            <a:off x="5953919" y="4447381"/>
            <a:ext cx="1066800" cy="706438"/>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1747" name="Title 1"/>
          <p:cNvSpPr>
            <a:spLocks noGrp="1"/>
          </p:cNvSpPr>
          <p:nvPr>
            <p:ph type="title"/>
          </p:nvPr>
        </p:nvSpPr>
        <p:spPr/>
        <p:txBody>
          <a:bodyPr/>
          <a:lstStyle/>
          <a:p>
            <a:r>
              <a:rPr lang="en-US" altLang="de-DE" smtClean="0"/>
              <a:t>Illustrating Parallel Execution</a:t>
            </a:r>
          </a:p>
        </p:txBody>
      </p:sp>
      <p:sp>
        <p:nvSpPr>
          <p:cNvPr id="31748"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sp>
        <p:nvSpPr>
          <p:cNvPr id="31749" name="TextBox 3"/>
          <p:cNvSpPr txBox="1">
            <a:spLocks noChangeArrowheads="1"/>
          </p:cNvSpPr>
          <p:nvPr/>
        </p:nvSpPr>
        <p:spPr bwMode="auto">
          <a:xfrm>
            <a:off x="2209800" y="5334000"/>
            <a:ext cx="996950"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(1+ 2)</a:t>
            </a:r>
          </a:p>
        </p:txBody>
      </p:sp>
      <p:sp>
        <p:nvSpPr>
          <p:cNvPr id="31750" name="TextBox 5"/>
          <p:cNvSpPr txBox="1">
            <a:spLocks noChangeArrowheads="1"/>
          </p:cNvSpPr>
          <p:nvPr/>
        </p:nvSpPr>
        <p:spPr bwMode="auto">
          <a:xfrm>
            <a:off x="3530600" y="5334000"/>
            <a:ext cx="35560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a:t>
            </a:r>
          </a:p>
        </p:txBody>
      </p:sp>
      <p:sp>
        <p:nvSpPr>
          <p:cNvPr id="31751" name="TextBox 8"/>
          <p:cNvSpPr txBox="1">
            <a:spLocks noChangeArrowheads="1"/>
          </p:cNvSpPr>
          <p:nvPr/>
        </p:nvSpPr>
        <p:spPr bwMode="auto">
          <a:xfrm>
            <a:off x="4876800" y="5334000"/>
            <a:ext cx="1082675"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(5 + 6)</a:t>
            </a:r>
          </a:p>
        </p:txBody>
      </p:sp>
      <p:sp>
        <p:nvSpPr>
          <p:cNvPr id="31752" name="TextBox 9"/>
          <p:cNvSpPr txBox="1">
            <a:spLocks noChangeArrowheads="1"/>
          </p:cNvSpPr>
          <p:nvPr/>
        </p:nvSpPr>
        <p:spPr bwMode="auto">
          <a:xfrm>
            <a:off x="6248400" y="5334000"/>
            <a:ext cx="1082675"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 + 8)</a:t>
            </a:r>
          </a:p>
        </p:txBody>
      </p:sp>
      <p:sp>
        <p:nvSpPr>
          <p:cNvPr id="31753" name="Oval 11"/>
          <p:cNvSpPr>
            <a:spLocks noChangeArrowheads="1"/>
          </p:cNvSpPr>
          <p:nvPr/>
        </p:nvSpPr>
        <p:spPr bwMode="auto">
          <a:xfrm>
            <a:off x="4305300" y="22860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1754" name="Elbow Connector 15"/>
          <p:cNvCxnSpPr>
            <a:cxnSpLocks noChangeShapeType="1"/>
            <a:stCxn id="31753" idx="4"/>
            <a:endCxn id="31757" idx="0"/>
          </p:cNvCxnSpPr>
          <p:nvPr/>
        </p:nvCxnSpPr>
        <p:spPr bwMode="auto">
          <a:xfrm rot="16200000" flipH="1">
            <a:off x="4895850" y="2495550"/>
            <a:ext cx="914400" cy="15621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55" name="Elbow Connector 21"/>
          <p:cNvCxnSpPr>
            <a:cxnSpLocks noChangeShapeType="1"/>
            <a:stCxn id="31753" idx="4"/>
            <a:endCxn id="31756" idx="0"/>
          </p:cNvCxnSpPr>
          <p:nvPr/>
        </p:nvCxnSpPr>
        <p:spPr bwMode="auto">
          <a:xfrm rot="5400000">
            <a:off x="3409950" y="2571750"/>
            <a:ext cx="914400" cy="14097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1756" name="Oval 19"/>
          <p:cNvSpPr>
            <a:spLocks noChangeArrowheads="1"/>
          </p:cNvSpPr>
          <p:nvPr/>
        </p:nvSpPr>
        <p:spPr bwMode="auto">
          <a:xfrm>
            <a:off x="28956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
        <p:nvSpPr>
          <p:cNvPr id="31757" name="Oval 20"/>
          <p:cNvSpPr>
            <a:spLocks noChangeArrowheads="1"/>
          </p:cNvSpPr>
          <p:nvPr/>
        </p:nvSpPr>
        <p:spPr bwMode="auto">
          <a:xfrm>
            <a:off x="58674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1758" name="Elbow Connector 29"/>
          <p:cNvCxnSpPr>
            <a:cxnSpLocks noChangeShapeType="1"/>
            <a:stCxn id="31756" idx="4"/>
            <a:endCxn id="31749" idx="0"/>
          </p:cNvCxnSpPr>
          <p:nvPr/>
        </p:nvCxnSpPr>
        <p:spPr bwMode="auto">
          <a:xfrm rot="5400000">
            <a:off x="2401888" y="4573587"/>
            <a:ext cx="1066800" cy="454025"/>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59" name="Elbow Connector 32"/>
          <p:cNvCxnSpPr>
            <a:cxnSpLocks noChangeShapeType="1"/>
            <a:stCxn id="31756" idx="4"/>
            <a:endCxn id="31750" idx="0"/>
          </p:cNvCxnSpPr>
          <p:nvPr/>
        </p:nvCxnSpPr>
        <p:spPr bwMode="auto">
          <a:xfrm rot="16200000" flipH="1">
            <a:off x="2901950" y="4527550"/>
            <a:ext cx="1066800" cy="5461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60" name="Elbow Connector 35"/>
          <p:cNvCxnSpPr>
            <a:cxnSpLocks noChangeShapeType="1"/>
            <a:stCxn id="31757" idx="4"/>
            <a:endCxn id="31751" idx="0"/>
          </p:cNvCxnSpPr>
          <p:nvPr/>
        </p:nvCxnSpPr>
        <p:spPr bwMode="auto">
          <a:xfrm rot="5400000">
            <a:off x="5242719" y="4442619"/>
            <a:ext cx="1066800" cy="715962"/>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61" name="Elbow Connector 38"/>
          <p:cNvCxnSpPr>
            <a:cxnSpLocks noChangeShapeType="1"/>
            <a:stCxn id="31757" idx="4"/>
            <a:endCxn id="31752" idx="0"/>
          </p:cNvCxnSpPr>
          <p:nvPr/>
        </p:nvCxnSpPr>
        <p:spPr bwMode="auto">
          <a:xfrm rot="16200000" flipH="1">
            <a:off x="5928519" y="4472781"/>
            <a:ext cx="1066800" cy="655638"/>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de-DE" smtClean="0"/>
              <a:t>Streams Review</a:t>
            </a:r>
          </a:p>
        </p:txBody>
      </p:sp>
      <p:sp>
        <p:nvSpPr>
          <p:cNvPr id="5123" name="Content Placeholder 2"/>
          <p:cNvSpPr>
            <a:spLocks noGrp="1"/>
          </p:cNvSpPr>
          <p:nvPr>
            <p:ph idx="1"/>
          </p:nvPr>
        </p:nvSpPr>
        <p:spPr>
          <a:xfrm>
            <a:off x="609600" y="1447800"/>
            <a:ext cx="7918450" cy="3602038"/>
          </a:xfrm>
        </p:spPr>
        <p:txBody>
          <a:bodyPr/>
          <a:lstStyle/>
          <a:p>
            <a:pPr lvl="1"/>
            <a:r>
              <a:rPr lang="en-US" altLang="de-DE" smtClean="0"/>
              <a:t>Pipeline</a:t>
            </a:r>
          </a:p>
          <a:p>
            <a:pPr lvl="2"/>
            <a:r>
              <a:rPr lang="en-US" altLang="de-DE" smtClean="0"/>
              <a:t>Multiple streams passing data along</a:t>
            </a:r>
          </a:p>
          <a:p>
            <a:pPr lvl="2"/>
            <a:r>
              <a:rPr lang="en-US" altLang="de-DE" smtClean="0"/>
              <a:t>Operations can be Lazy</a:t>
            </a:r>
          </a:p>
          <a:p>
            <a:pPr lvl="2"/>
            <a:r>
              <a:rPr lang="en-US" altLang="de-DE" smtClean="0"/>
              <a:t>Intermediate, Terminal, and Short-Circuit Terminal Operations</a:t>
            </a:r>
          </a:p>
          <a:p>
            <a:pPr lvl="1"/>
            <a:r>
              <a:rPr lang="en-US" altLang="de-DE" smtClean="0"/>
              <a:t>Stream characteristics</a:t>
            </a:r>
          </a:p>
          <a:p>
            <a:pPr lvl="2"/>
            <a:r>
              <a:rPr lang="en-US" altLang="de-DE" smtClean="0"/>
              <a:t>Immutable</a:t>
            </a:r>
          </a:p>
          <a:p>
            <a:pPr lvl="2"/>
            <a:r>
              <a:rPr lang="en-US" altLang="de-DE" smtClean="0"/>
              <a:t>Once elements are consumed they are no longer available from the stream.</a:t>
            </a:r>
          </a:p>
          <a:p>
            <a:pPr lvl="2"/>
            <a:r>
              <a:rPr lang="en-US" altLang="de-DE" smtClean="0"/>
              <a:t>Can be sequential (default) or </a:t>
            </a:r>
            <a:r>
              <a:rPr lang="en-US" altLang="de-DE" b="1" smtClean="0"/>
              <a:t>parallel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2771" name="Title 1"/>
          <p:cNvSpPr>
            <a:spLocks noGrp="1"/>
          </p:cNvSpPr>
          <p:nvPr>
            <p:ph type="title"/>
          </p:nvPr>
        </p:nvSpPr>
        <p:spPr/>
        <p:txBody>
          <a:bodyPr/>
          <a:lstStyle/>
          <a:p>
            <a:r>
              <a:rPr lang="en-US" altLang="de-DE" smtClean="0"/>
              <a:t>Illustrating Parallel Execution</a:t>
            </a:r>
          </a:p>
        </p:txBody>
      </p:sp>
      <p:sp>
        <p:nvSpPr>
          <p:cNvPr id="32772"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sp>
        <p:nvSpPr>
          <p:cNvPr id="32773" name="TextBox 3"/>
          <p:cNvSpPr txBox="1">
            <a:spLocks noChangeArrowheads="1"/>
          </p:cNvSpPr>
          <p:nvPr/>
        </p:nvSpPr>
        <p:spPr bwMode="auto">
          <a:xfrm>
            <a:off x="2209800" y="5334000"/>
            <a:ext cx="996950"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(1+ 2)</a:t>
            </a:r>
          </a:p>
        </p:txBody>
      </p:sp>
      <p:sp>
        <p:nvSpPr>
          <p:cNvPr id="32774" name="TextBox 5"/>
          <p:cNvSpPr txBox="1">
            <a:spLocks noChangeArrowheads="1"/>
          </p:cNvSpPr>
          <p:nvPr/>
        </p:nvSpPr>
        <p:spPr bwMode="auto">
          <a:xfrm>
            <a:off x="3530600" y="5334000"/>
            <a:ext cx="35560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a:t>
            </a:r>
          </a:p>
        </p:txBody>
      </p:sp>
      <p:sp>
        <p:nvSpPr>
          <p:cNvPr id="32775" name="TextBox 8"/>
          <p:cNvSpPr txBox="1">
            <a:spLocks noChangeArrowheads="1"/>
          </p:cNvSpPr>
          <p:nvPr/>
        </p:nvSpPr>
        <p:spPr bwMode="auto">
          <a:xfrm>
            <a:off x="4876800" y="5334000"/>
            <a:ext cx="504825"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11</a:t>
            </a:r>
          </a:p>
        </p:txBody>
      </p:sp>
      <p:sp>
        <p:nvSpPr>
          <p:cNvPr id="32776" name="TextBox 9"/>
          <p:cNvSpPr txBox="1">
            <a:spLocks noChangeArrowheads="1"/>
          </p:cNvSpPr>
          <p:nvPr/>
        </p:nvSpPr>
        <p:spPr bwMode="auto">
          <a:xfrm>
            <a:off x="6248400" y="5334000"/>
            <a:ext cx="1082675"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 + 8)</a:t>
            </a:r>
          </a:p>
        </p:txBody>
      </p:sp>
      <p:sp>
        <p:nvSpPr>
          <p:cNvPr id="32777" name="Oval 11"/>
          <p:cNvSpPr>
            <a:spLocks noChangeArrowheads="1"/>
          </p:cNvSpPr>
          <p:nvPr/>
        </p:nvSpPr>
        <p:spPr bwMode="auto">
          <a:xfrm>
            <a:off x="4305300" y="22860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2778" name="Elbow Connector 15"/>
          <p:cNvCxnSpPr>
            <a:cxnSpLocks noChangeShapeType="1"/>
            <a:stCxn id="32777" idx="4"/>
            <a:endCxn id="32781" idx="0"/>
          </p:cNvCxnSpPr>
          <p:nvPr/>
        </p:nvCxnSpPr>
        <p:spPr bwMode="auto">
          <a:xfrm rot="16200000" flipH="1">
            <a:off x="4781550" y="2609850"/>
            <a:ext cx="914400" cy="13335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779" name="Elbow Connector 21"/>
          <p:cNvCxnSpPr>
            <a:cxnSpLocks noChangeShapeType="1"/>
            <a:stCxn id="32777" idx="4"/>
            <a:endCxn id="32780" idx="0"/>
          </p:cNvCxnSpPr>
          <p:nvPr/>
        </p:nvCxnSpPr>
        <p:spPr bwMode="auto">
          <a:xfrm rot="5400000">
            <a:off x="3448050" y="2609850"/>
            <a:ext cx="914400" cy="13335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2780" name="Oval 19"/>
          <p:cNvSpPr>
            <a:spLocks noChangeArrowheads="1"/>
          </p:cNvSpPr>
          <p:nvPr/>
        </p:nvSpPr>
        <p:spPr bwMode="auto">
          <a:xfrm>
            <a:off x="29718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
        <p:nvSpPr>
          <p:cNvPr id="32781" name="Oval 20"/>
          <p:cNvSpPr>
            <a:spLocks noChangeArrowheads="1"/>
          </p:cNvSpPr>
          <p:nvPr/>
        </p:nvSpPr>
        <p:spPr bwMode="auto">
          <a:xfrm>
            <a:off x="56388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2782" name="Elbow Connector 29"/>
          <p:cNvCxnSpPr>
            <a:cxnSpLocks noChangeShapeType="1"/>
            <a:stCxn id="32780" idx="4"/>
            <a:endCxn id="32773" idx="0"/>
          </p:cNvCxnSpPr>
          <p:nvPr/>
        </p:nvCxnSpPr>
        <p:spPr bwMode="auto">
          <a:xfrm rot="5400000">
            <a:off x="2439988" y="4535487"/>
            <a:ext cx="1066800" cy="530225"/>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783" name="Elbow Connector 32"/>
          <p:cNvCxnSpPr>
            <a:cxnSpLocks noChangeShapeType="1"/>
            <a:stCxn id="32780" idx="4"/>
            <a:endCxn id="32774" idx="0"/>
          </p:cNvCxnSpPr>
          <p:nvPr/>
        </p:nvCxnSpPr>
        <p:spPr bwMode="auto">
          <a:xfrm rot="16200000" flipH="1">
            <a:off x="2940050" y="4565650"/>
            <a:ext cx="1066800" cy="4699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784" name="Elbow Connector 35"/>
          <p:cNvCxnSpPr>
            <a:cxnSpLocks noChangeShapeType="1"/>
            <a:stCxn id="32781" idx="4"/>
            <a:endCxn id="32775" idx="0"/>
          </p:cNvCxnSpPr>
          <p:nvPr/>
        </p:nvCxnSpPr>
        <p:spPr bwMode="auto">
          <a:xfrm rot="5400000">
            <a:off x="4983957" y="4412456"/>
            <a:ext cx="1066800" cy="776287"/>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785" name="Elbow Connector 38"/>
          <p:cNvCxnSpPr>
            <a:cxnSpLocks noChangeShapeType="1"/>
            <a:stCxn id="32781" idx="4"/>
            <a:endCxn id="32776" idx="0"/>
          </p:cNvCxnSpPr>
          <p:nvPr/>
        </p:nvCxnSpPr>
        <p:spPr bwMode="auto">
          <a:xfrm rot="16200000" flipH="1">
            <a:off x="5814219" y="4358481"/>
            <a:ext cx="1066800" cy="884238"/>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3795" name="Title 1"/>
          <p:cNvSpPr>
            <a:spLocks noGrp="1"/>
          </p:cNvSpPr>
          <p:nvPr>
            <p:ph type="title"/>
          </p:nvPr>
        </p:nvSpPr>
        <p:spPr/>
        <p:txBody>
          <a:bodyPr/>
          <a:lstStyle/>
          <a:p>
            <a:r>
              <a:rPr lang="en-US" altLang="de-DE" smtClean="0"/>
              <a:t>Illustrating Parallel Execution</a:t>
            </a:r>
          </a:p>
        </p:txBody>
      </p:sp>
      <p:sp>
        <p:nvSpPr>
          <p:cNvPr id="33796"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sp>
        <p:nvSpPr>
          <p:cNvPr id="33797" name="TextBox 3"/>
          <p:cNvSpPr txBox="1">
            <a:spLocks noChangeArrowheads="1"/>
          </p:cNvSpPr>
          <p:nvPr/>
        </p:nvSpPr>
        <p:spPr bwMode="auto">
          <a:xfrm>
            <a:off x="2209800" y="5334000"/>
            <a:ext cx="35560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3</a:t>
            </a:r>
          </a:p>
        </p:txBody>
      </p:sp>
      <p:sp>
        <p:nvSpPr>
          <p:cNvPr id="33798" name="TextBox 5"/>
          <p:cNvSpPr txBox="1">
            <a:spLocks noChangeArrowheads="1"/>
          </p:cNvSpPr>
          <p:nvPr/>
        </p:nvSpPr>
        <p:spPr bwMode="auto">
          <a:xfrm>
            <a:off x="3530600" y="5334000"/>
            <a:ext cx="35560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a:t>
            </a:r>
          </a:p>
        </p:txBody>
      </p:sp>
      <p:sp>
        <p:nvSpPr>
          <p:cNvPr id="33799" name="TextBox 8"/>
          <p:cNvSpPr txBox="1">
            <a:spLocks noChangeArrowheads="1"/>
          </p:cNvSpPr>
          <p:nvPr/>
        </p:nvSpPr>
        <p:spPr bwMode="auto">
          <a:xfrm>
            <a:off x="4876800" y="5334000"/>
            <a:ext cx="504825"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11</a:t>
            </a:r>
          </a:p>
        </p:txBody>
      </p:sp>
      <p:sp>
        <p:nvSpPr>
          <p:cNvPr id="33800" name="TextBox 9"/>
          <p:cNvSpPr txBox="1">
            <a:spLocks noChangeArrowheads="1"/>
          </p:cNvSpPr>
          <p:nvPr/>
        </p:nvSpPr>
        <p:spPr bwMode="auto">
          <a:xfrm>
            <a:off x="6248400" y="5334000"/>
            <a:ext cx="1082675"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 + 8)</a:t>
            </a:r>
          </a:p>
        </p:txBody>
      </p:sp>
      <p:sp>
        <p:nvSpPr>
          <p:cNvPr id="33801" name="Oval 11"/>
          <p:cNvSpPr>
            <a:spLocks noChangeArrowheads="1"/>
          </p:cNvSpPr>
          <p:nvPr/>
        </p:nvSpPr>
        <p:spPr bwMode="auto">
          <a:xfrm>
            <a:off x="4305300" y="22860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3802" name="Elbow Connector 15"/>
          <p:cNvCxnSpPr>
            <a:cxnSpLocks noChangeShapeType="1"/>
            <a:stCxn id="33801" idx="4"/>
            <a:endCxn id="33805" idx="0"/>
          </p:cNvCxnSpPr>
          <p:nvPr/>
        </p:nvCxnSpPr>
        <p:spPr bwMode="auto">
          <a:xfrm rot="16200000" flipH="1">
            <a:off x="4895850" y="2495550"/>
            <a:ext cx="914400" cy="15621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803" name="Elbow Connector 21"/>
          <p:cNvCxnSpPr>
            <a:cxnSpLocks noChangeShapeType="1"/>
            <a:stCxn id="33801" idx="4"/>
            <a:endCxn id="33804" idx="0"/>
          </p:cNvCxnSpPr>
          <p:nvPr/>
        </p:nvCxnSpPr>
        <p:spPr bwMode="auto">
          <a:xfrm rot="5400000">
            <a:off x="3371850" y="2533650"/>
            <a:ext cx="914400" cy="14859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3804" name="Oval 19"/>
          <p:cNvSpPr>
            <a:spLocks noChangeArrowheads="1"/>
          </p:cNvSpPr>
          <p:nvPr/>
        </p:nvSpPr>
        <p:spPr bwMode="auto">
          <a:xfrm>
            <a:off x="28194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sp>
        <p:nvSpPr>
          <p:cNvPr id="33805" name="Oval 20"/>
          <p:cNvSpPr>
            <a:spLocks noChangeArrowheads="1"/>
          </p:cNvSpPr>
          <p:nvPr/>
        </p:nvSpPr>
        <p:spPr bwMode="auto">
          <a:xfrm>
            <a:off x="58674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3806" name="Elbow Connector 29"/>
          <p:cNvCxnSpPr>
            <a:cxnSpLocks noChangeShapeType="1"/>
            <a:stCxn id="33804" idx="4"/>
            <a:endCxn id="33797" idx="0"/>
          </p:cNvCxnSpPr>
          <p:nvPr/>
        </p:nvCxnSpPr>
        <p:spPr bwMode="auto">
          <a:xfrm rot="5400000">
            <a:off x="2203450" y="4451350"/>
            <a:ext cx="1066800" cy="6985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807" name="Elbow Connector 32"/>
          <p:cNvCxnSpPr>
            <a:cxnSpLocks noChangeShapeType="1"/>
            <a:stCxn id="33804" idx="4"/>
            <a:endCxn id="33798" idx="0"/>
          </p:cNvCxnSpPr>
          <p:nvPr/>
        </p:nvCxnSpPr>
        <p:spPr bwMode="auto">
          <a:xfrm rot="16200000" flipH="1">
            <a:off x="2863850" y="4489450"/>
            <a:ext cx="1066800" cy="6223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808" name="Elbow Connector 35"/>
          <p:cNvCxnSpPr>
            <a:cxnSpLocks noChangeShapeType="1"/>
            <a:stCxn id="33805" idx="4"/>
            <a:endCxn id="33799" idx="0"/>
          </p:cNvCxnSpPr>
          <p:nvPr/>
        </p:nvCxnSpPr>
        <p:spPr bwMode="auto">
          <a:xfrm rot="5400000">
            <a:off x="5098257" y="4298156"/>
            <a:ext cx="1066800" cy="1004887"/>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809" name="Elbow Connector 38"/>
          <p:cNvCxnSpPr>
            <a:cxnSpLocks noChangeShapeType="1"/>
            <a:stCxn id="33805" idx="4"/>
            <a:endCxn id="33800" idx="0"/>
          </p:cNvCxnSpPr>
          <p:nvPr/>
        </p:nvCxnSpPr>
        <p:spPr bwMode="auto">
          <a:xfrm rot="16200000" flipH="1">
            <a:off x="5928519" y="4472781"/>
            <a:ext cx="1066800" cy="655638"/>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4819" name="Title 1"/>
          <p:cNvSpPr>
            <a:spLocks noGrp="1"/>
          </p:cNvSpPr>
          <p:nvPr>
            <p:ph type="title"/>
          </p:nvPr>
        </p:nvSpPr>
        <p:spPr/>
        <p:txBody>
          <a:bodyPr/>
          <a:lstStyle/>
          <a:p>
            <a:r>
              <a:rPr lang="en-US" altLang="de-DE" smtClean="0"/>
              <a:t>Illustrating Parallel Execution</a:t>
            </a:r>
          </a:p>
        </p:txBody>
      </p:sp>
      <p:sp>
        <p:nvSpPr>
          <p:cNvPr id="34820"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sp>
        <p:nvSpPr>
          <p:cNvPr id="34821" name="TextBox 5"/>
          <p:cNvSpPr txBox="1">
            <a:spLocks noChangeArrowheads="1"/>
          </p:cNvSpPr>
          <p:nvPr/>
        </p:nvSpPr>
        <p:spPr bwMode="auto">
          <a:xfrm>
            <a:off x="2819400" y="3733800"/>
            <a:ext cx="52705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10</a:t>
            </a:r>
          </a:p>
        </p:txBody>
      </p:sp>
      <p:sp>
        <p:nvSpPr>
          <p:cNvPr id="34822" name="TextBox 8"/>
          <p:cNvSpPr txBox="1">
            <a:spLocks noChangeArrowheads="1"/>
          </p:cNvSpPr>
          <p:nvPr/>
        </p:nvSpPr>
        <p:spPr bwMode="auto">
          <a:xfrm>
            <a:off x="4876800" y="5334000"/>
            <a:ext cx="504825"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11</a:t>
            </a:r>
          </a:p>
        </p:txBody>
      </p:sp>
      <p:sp>
        <p:nvSpPr>
          <p:cNvPr id="34823" name="TextBox 9"/>
          <p:cNvSpPr txBox="1">
            <a:spLocks noChangeArrowheads="1"/>
          </p:cNvSpPr>
          <p:nvPr/>
        </p:nvSpPr>
        <p:spPr bwMode="auto">
          <a:xfrm>
            <a:off x="6248400" y="5334000"/>
            <a:ext cx="1082675" cy="461963"/>
          </a:xfrm>
          <a:prstGeom prst="rect">
            <a:avLst/>
          </a:prstGeom>
          <a:solidFill>
            <a:schemeClr val="accent1"/>
          </a:solidFill>
          <a:ln w="25400">
            <a:solidFill>
              <a:schemeClr val="tx1"/>
            </a:solidFill>
            <a:miter lim="800000"/>
            <a:headEnd/>
            <a:tailEnd/>
          </a:ln>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(7 + 8)</a:t>
            </a:r>
          </a:p>
        </p:txBody>
      </p:sp>
      <p:sp>
        <p:nvSpPr>
          <p:cNvPr id="34824" name="Oval 11"/>
          <p:cNvSpPr>
            <a:spLocks noChangeArrowheads="1"/>
          </p:cNvSpPr>
          <p:nvPr/>
        </p:nvSpPr>
        <p:spPr bwMode="auto">
          <a:xfrm>
            <a:off x="4305300" y="22860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4825" name="Elbow Connector 15"/>
          <p:cNvCxnSpPr>
            <a:cxnSpLocks noChangeShapeType="1"/>
            <a:stCxn id="34824" idx="4"/>
            <a:endCxn id="34827" idx="0"/>
          </p:cNvCxnSpPr>
          <p:nvPr/>
        </p:nvCxnSpPr>
        <p:spPr bwMode="auto">
          <a:xfrm rot="16200000" flipH="1">
            <a:off x="4895850" y="2495550"/>
            <a:ext cx="914400" cy="15621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4826" name="Elbow Connector 21"/>
          <p:cNvCxnSpPr>
            <a:cxnSpLocks noChangeShapeType="1"/>
            <a:stCxn id="34824" idx="4"/>
            <a:endCxn id="34821" idx="0"/>
          </p:cNvCxnSpPr>
          <p:nvPr/>
        </p:nvCxnSpPr>
        <p:spPr bwMode="auto">
          <a:xfrm rot="5400000">
            <a:off x="3370263" y="2532062"/>
            <a:ext cx="914400" cy="1489075"/>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4827" name="Oval 20"/>
          <p:cNvSpPr>
            <a:spLocks noChangeArrowheads="1"/>
          </p:cNvSpPr>
          <p:nvPr/>
        </p:nvSpPr>
        <p:spPr bwMode="auto">
          <a:xfrm>
            <a:off x="58674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4828" name="Elbow Connector 35"/>
          <p:cNvCxnSpPr>
            <a:cxnSpLocks noChangeShapeType="1"/>
            <a:stCxn id="34827" idx="4"/>
            <a:endCxn id="34822" idx="0"/>
          </p:cNvCxnSpPr>
          <p:nvPr/>
        </p:nvCxnSpPr>
        <p:spPr bwMode="auto">
          <a:xfrm rot="5400000">
            <a:off x="5098257" y="4298156"/>
            <a:ext cx="1066800" cy="1004887"/>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4829" name="Elbow Connector 38"/>
          <p:cNvCxnSpPr>
            <a:cxnSpLocks noChangeShapeType="1"/>
            <a:stCxn id="34827" idx="4"/>
            <a:endCxn id="34823" idx="0"/>
          </p:cNvCxnSpPr>
          <p:nvPr/>
        </p:nvCxnSpPr>
        <p:spPr bwMode="auto">
          <a:xfrm rot="16200000" flipH="1">
            <a:off x="5928519" y="4472781"/>
            <a:ext cx="1066800" cy="655638"/>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5843" name="Title 1"/>
          <p:cNvSpPr>
            <a:spLocks noGrp="1"/>
          </p:cNvSpPr>
          <p:nvPr>
            <p:ph type="title"/>
          </p:nvPr>
        </p:nvSpPr>
        <p:spPr/>
        <p:txBody>
          <a:bodyPr/>
          <a:lstStyle/>
          <a:p>
            <a:r>
              <a:rPr lang="en-US" altLang="de-DE" smtClean="0"/>
              <a:t>Illustrating Parallel Execution</a:t>
            </a:r>
          </a:p>
        </p:txBody>
      </p:sp>
      <p:sp>
        <p:nvSpPr>
          <p:cNvPr id="35844"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sp>
        <p:nvSpPr>
          <p:cNvPr id="35845" name="TextBox 5"/>
          <p:cNvSpPr txBox="1">
            <a:spLocks noChangeArrowheads="1"/>
          </p:cNvSpPr>
          <p:nvPr/>
        </p:nvSpPr>
        <p:spPr bwMode="auto">
          <a:xfrm>
            <a:off x="2819400" y="3733800"/>
            <a:ext cx="52705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10</a:t>
            </a:r>
          </a:p>
        </p:txBody>
      </p:sp>
      <p:sp>
        <p:nvSpPr>
          <p:cNvPr id="35846" name="TextBox 8"/>
          <p:cNvSpPr txBox="1">
            <a:spLocks noChangeArrowheads="1"/>
          </p:cNvSpPr>
          <p:nvPr/>
        </p:nvSpPr>
        <p:spPr bwMode="auto">
          <a:xfrm>
            <a:off x="4876800" y="5334000"/>
            <a:ext cx="504825"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11</a:t>
            </a:r>
          </a:p>
        </p:txBody>
      </p:sp>
      <p:sp>
        <p:nvSpPr>
          <p:cNvPr id="35847" name="TextBox 9"/>
          <p:cNvSpPr txBox="1">
            <a:spLocks noChangeArrowheads="1"/>
          </p:cNvSpPr>
          <p:nvPr/>
        </p:nvSpPr>
        <p:spPr bwMode="auto">
          <a:xfrm>
            <a:off x="6248400" y="5334000"/>
            <a:ext cx="52705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15</a:t>
            </a:r>
          </a:p>
        </p:txBody>
      </p:sp>
      <p:sp>
        <p:nvSpPr>
          <p:cNvPr id="35848" name="Oval 11"/>
          <p:cNvSpPr>
            <a:spLocks noChangeArrowheads="1"/>
          </p:cNvSpPr>
          <p:nvPr/>
        </p:nvSpPr>
        <p:spPr bwMode="auto">
          <a:xfrm>
            <a:off x="4305300" y="22860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5849" name="Elbow Connector 15"/>
          <p:cNvCxnSpPr>
            <a:cxnSpLocks noChangeShapeType="1"/>
            <a:stCxn id="35848" idx="4"/>
            <a:endCxn id="35851" idx="0"/>
          </p:cNvCxnSpPr>
          <p:nvPr/>
        </p:nvCxnSpPr>
        <p:spPr bwMode="auto">
          <a:xfrm rot="16200000" flipH="1">
            <a:off x="4705350" y="2686050"/>
            <a:ext cx="914400" cy="1181100"/>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5850" name="Elbow Connector 21"/>
          <p:cNvCxnSpPr>
            <a:cxnSpLocks noChangeShapeType="1"/>
            <a:stCxn id="35848" idx="4"/>
            <a:endCxn id="35845" idx="0"/>
          </p:cNvCxnSpPr>
          <p:nvPr/>
        </p:nvCxnSpPr>
        <p:spPr bwMode="auto">
          <a:xfrm rot="5400000">
            <a:off x="3370263" y="2532062"/>
            <a:ext cx="914400" cy="1489075"/>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5851" name="Oval 20"/>
          <p:cNvSpPr>
            <a:spLocks noChangeArrowheads="1"/>
          </p:cNvSpPr>
          <p:nvPr/>
        </p:nvSpPr>
        <p:spPr bwMode="auto">
          <a:xfrm>
            <a:off x="5486400" y="37338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5852" name="Elbow Connector 35"/>
          <p:cNvCxnSpPr>
            <a:cxnSpLocks noChangeShapeType="1"/>
            <a:stCxn id="35851" idx="4"/>
            <a:endCxn id="35846" idx="0"/>
          </p:cNvCxnSpPr>
          <p:nvPr/>
        </p:nvCxnSpPr>
        <p:spPr bwMode="auto">
          <a:xfrm rot="5400000">
            <a:off x="4907757" y="4488656"/>
            <a:ext cx="1066800" cy="623887"/>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5853" name="Elbow Connector 38"/>
          <p:cNvCxnSpPr>
            <a:cxnSpLocks noChangeShapeType="1"/>
            <a:stCxn id="35851" idx="4"/>
            <a:endCxn id="35847" idx="0"/>
          </p:cNvCxnSpPr>
          <p:nvPr/>
        </p:nvCxnSpPr>
        <p:spPr bwMode="auto">
          <a:xfrm rot="16200000" flipH="1">
            <a:off x="5599113" y="4421187"/>
            <a:ext cx="1066800" cy="758825"/>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6867" name="Title 1"/>
          <p:cNvSpPr>
            <a:spLocks noGrp="1"/>
          </p:cNvSpPr>
          <p:nvPr>
            <p:ph type="title"/>
          </p:nvPr>
        </p:nvSpPr>
        <p:spPr/>
        <p:txBody>
          <a:bodyPr/>
          <a:lstStyle/>
          <a:p>
            <a:r>
              <a:rPr lang="en-US" altLang="de-DE" smtClean="0"/>
              <a:t>Illustrating Parallel Execution</a:t>
            </a:r>
          </a:p>
        </p:txBody>
      </p:sp>
      <p:sp>
        <p:nvSpPr>
          <p:cNvPr id="36868"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sp>
        <p:nvSpPr>
          <p:cNvPr id="36869" name="TextBox 5"/>
          <p:cNvSpPr txBox="1">
            <a:spLocks noChangeArrowheads="1"/>
          </p:cNvSpPr>
          <p:nvPr/>
        </p:nvSpPr>
        <p:spPr bwMode="auto">
          <a:xfrm>
            <a:off x="2819400" y="3733800"/>
            <a:ext cx="52705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10</a:t>
            </a:r>
          </a:p>
        </p:txBody>
      </p:sp>
      <p:sp>
        <p:nvSpPr>
          <p:cNvPr id="36870" name="TextBox 9"/>
          <p:cNvSpPr txBox="1">
            <a:spLocks noChangeArrowheads="1"/>
          </p:cNvSpPr>
          <p:nvPr/>
        </p:nvSpPr>
        <p:spPr bwMode="auto">
          <a:xfrm>
            <a:off x="5791200" y="3733800"/>
            <a:ext cx="52705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26</a:t>
            </a:r>
          </a:p>
        </p:txBody>
      </p:sp>
      <p:sp>
        <p:nvSpPr>
          <p:cNvPr id="36871" name="Oval 11"/>
          <p:cNvSpPr>
            <a:spLocks noChangeArrowheads="1"/>
          </p:cNvSpPr>
          <p:nvPr/>
        </p:nvSpPr>
        <p:spPr bwMode="auto">
          <a:xfrm>
            <a:off x="4305300" y="2286000"/>
            <a:ext cx="533400" cy="533400"/>
          </a:xfrm>
          <a:prstGeom prst="ellipse">
            <a:avLst/>
          </a:prstGeom>
          <a:solidFill>
            <a:schemeClr val="accent1"/>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algn="ctr" eaLnBrk="1" hangingPunct="1">
              <a:buClr>
                <a:srgbClr val="FF0000"/>
              </a:buClr>
            </a:pPr>
            <a:endParaRPr lang="de-DE" altLang="de-DE" sz="1800"/>
          </a:p>
        </p:txBody>
      </p:sp>
      <p:cxnSp>
        <p:nvCxnSpPr>
          <p:cNvPr id="36872" name="Elbow Connector 15"/>
          <p:cNvCxnSpPr>
            <a:cxnSpLocks noChangeShapeType="1"/>
            <a:stCxn id="36871" idx="4"/>
            <a:endCxn id="36870" idx="0"/>
          </p:cNvCxnSpPr>
          <p:nvPr/>
        </p:nvCxnSpPr>
        <p:spPr bwMode="auto">
          <a:xfrm rot="16200000" flipH="1">
            <a:off x="4856163" y="2535237"/>
            <a:ext cx="914400" cy="1482725"/>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6873" name="Elbow Connector 21"/>
          <p:cNvCxnSpPr>
            <a:cxnSpLocks noChangeShapeType="1"/>
            <a:stCxn id="36871" idx="4"/>
            <a:endCxn id="36869" idx="0"/>
          </p:cNvCxnSpPr>
          <p:nvPr/>
        </p:nvCxnSpPr>
        <p:spPr bwMode="auto">
          <a:xfrm rot="5400000">
            <a:off x="3370263" y="2532062"/>
            <a:ext cx="914400" cy="1489075"/>
          </a:xfrm>
          <a:prstGeom prst="bentConnector3">
            <a:avLst>
              <a:gd name="adj1" fmla="val 50000"/>
            </a:avLst>
          </a:prstGeom>
          <a:noFill/>
          <a:ln w="2857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609600" y="1371600"/>
            <a:ext cx="7924800" cy="7620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37891" name="Title 1"/>
          <p:cNvSpPr>
            <a:spLocks noGrp="1"/>
          </p:cNvSpPr>
          <p:nvPr>
            <p:ph type="title"/>
          </p:nvPr>
        </p:nvSpPr>
        <p:spPr/>
        <p:txBody>
          <a:bodyPr/>
          <a:lstStyle/>
          <a:p>
            <a:r>
              <a:rPr lang="en-US" altLang="de-DE" smtClean="0"/>
              <a:t>Illustrating Parallel Execution</a:t>
            </a:r>
          </a:p>
        </p:txBody>
      </p:sp>
      <p:sp>
        <p:nvSpPr>
          <p:cNvPr id="37892" name="Content Placeholder 2"/>
          <p:cNvSpPr>
            <a:spLocks noGrp="1"/>
          </p:cNvSpPr>
          <p:nvPr>
            <p:ph idx="1"/>
          </p:nvPr>
        </p:nvSpPr>
        <p:spPr>
          <a:xfrm>
            <a:off x="609600" y="1447800"/>
            <a:ext cx="7918450" cy="566738"/>
          </a:xfrm>
        </p:spPr>
        <p:txBody>
          <a:bodyPr/>
          <a:lstStyle/>
          <a:p>
            <a:pPr lvl="1">
              <a:buFont typeface="Arial" charset="0"/>
              <a:buNone/>
            </a:pPr>
            <a:r>
              <a:rPr lang="en-US" altLang="de-DE" sz="1600" smtClean="0">
                <a:latin typeface="Courier New" pitchFamily="49" charset="0"/>
                <a:cs typeface="Courier New" pitchFamily="49" charset="0"/>
              </a:rPr>
              <a:t>18         int r2 = IntStream.rangeClosed(1, 8).</a:t>
            </a:r>
            <a:r>
              <a:rPr lang="en-US" altLang="de-DE" sz="1600" b="1" smtClean="0">
                <a:latin typeface="Courier New" pitchFamily="49" charset="0"/>
                <a:cs typeface="Courier New" pitchFamily="49" charset="0"/>
              </a:rPr>
              <a:t>parallel()</a:t>
            </a:r>
          </a:p>
          <a:p>
            <a:pPr lvl="1">
              <a:buFont typeface="Arial" charset="0"/>
              <a:buNone/>
            </a:pPr>
            <a:r>
              <a:rPr lang="en-US" altLang="de-DE" sz="1600" smtClean="0">
                <a:latin typeface="Courier New" pitchFamily="49" charset="0"/>
                <a:cs typeface="Courier New" pitchFamily="49" charset="0"/>
              </a:rPr>
              <a:t>19             .reduce(0, (sum, element) -&gt; sum + element);</a:t>
            </a:r>
          </a:p>
        </p:txBody>
      </p:sp>
      <p:sp>
        <p:nvSpPr>
          <p:cNvPr id="37893" name="TextBox 9"/>
          <p:cNvSpPr txBox="1">
            <a:spLocks noChangeArrowheads="1"/>
          </p:cNvSpPr>
          <p:nvPr/>
        </p:nvSpPr>
        <p:spPr bwMode="auto">
          <a:xfrm>
            <a:off x="4267200" y="2286000"/>
            <a:ext cx="527050" cy="4619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lr>
                <a:srgbClr val="000000"/>
              </a:buClr>
              <a:buFont typeface="Arial" charset="0"/>
              <a:defRPr sz="2200">
                <a:solidFill>
                  <a:schemeClr val="tx1"/>
                </a:solidFill>
                <a:latin typeface="Arial" charset="0"/>
              </a:defRPr>
            </a:lvl1pPr>
            <a:lvl2pPr marL="742950" indent="-285750" eaLnBrk="0" hangingPunct="0">
              <a:spcBef>
                <a:spcPct val="20000"/>
              </a:spcBef>
              <a:buClr>
                <a:srgbClr val="FF0000"/>
              </a:buClr>
              <a:buFont typeface="Arial" charset="0"/>
              <a:buChar char="•"/>
              <a:defRPr sz="2200">
                <a:solidFill>
                  <a:schemeClr val="tx1"/>
                </a:solidFill>
                <a:latin typeface="Arial" charset="0"/>
              </a:defRPr>
            </a:lvl2pPr>
            <a:lvl3pPr marL="1143000" indent="-228600" eaLnBrk="0" hangingPunct="0">
              <a:spcBef>
                <a:spcPct val="20000"/>
              </a:spcBef>
              <a:buClr>
                <a:srgbClr val="FF0000"/>
              </a:buClr>
              <a:buFont typeface="Arial" charset="0"/>
              <a:buChar char="–"/>
              <a:defRPr sz="2000">
                <a:solidFill>
                  <a:schemeClr val="tx1"/>
                </a:solidFill>
                <a:latin typeface="Arial" charset="0"/>
              </a:defRPr>
            </a:lvl3pPr>
            <a:lvl4pPr marL="1600200" indent="-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r>
              <a:rPr lang="en-US" altLang="de-DE" sz="2400"/>
              <a:t>36</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de-DE" smtClean="0"/>
              <a:t>Performance</a:t>
            </a:r>
          </a:p>
        </p:txBody>
      </p:sp>
      <p:sp>
        <p:nvSpPr>
          <p:cNvPr id="38915" name="Content Placeholder 2"/>
          <p:cNvSpPr>
            <a:spLocks noGrp="1"/>
          </p:cNvSpPr>
          <p:nvPr>
            <p:ph idx="1"/>
          </p:nvPr>
        </p:nvSpPr>
        <p:spPr>
          <a:xfrm>
            <a:off x="609600" y="1447800"/>
            <a:ext cx="7918450" cy="4070350"/>
          </a:xfrm>
        </p:spPr>
        <p:txBody>
          <a:bodyPr/>
          <a:lstStyle/>
          <a:p>
            <a:pPr lvl="1"/>
            <a:r>
              <a:rPr lang="en-US" altLang="de-DE" smtClean="0"/>
              <a:t>Do not assume parallel is always faster.</a:t>
            </a:r>
          </a:p>
          <a:p>
            <a:pPr lvl="2"/>
            <a:r>
              <a:rPr lang="en-US" altLang="de-DE" smtClean="0"/>
              <a:t>Parallel not always the right solution.</a:t>
            </a:r>
          </a:p>
          <a:p>
            <a:pPr lvl="2"/>
            <a:r>
              <a:rPr lang="en-US" altLang="de-DE" smtClean="0"/>
              <a:t>Sometimes parallel is slower than sequential.</a:t>
            </a:r>
          </a:p>
          <a:p>
            <a:pPr lvl="1"/>
            <a:r>
              <a:rPr lang="en-US" altLang="de-DE" smtClean="0"/>
              <a:t>Qualitative considerations</a:t>
            </a:r>
          </a:p>
          <a:p>
            <a:pPr lvl="2"/>
            <a:r>
              <a:rPr lang="en-US" altLang="de-DE" smtClean="0"/>
              <a:t>Does the stream source decompose well?</a:t>
            </a:r>
          </a:p>
          <a:p>
            <a:pPr lvl="2"/>
            <a:r>
              <a:rPr lang="en-US" altLang="de-DE" smtClean="0"/>
              <a:t>Do terminal operations have a cheap or expensive merge operation?</a:t>
            </a:r>
          </a:p>
          <a:p>
            <a:pPr lvl="2"/>
            <a:r>
              <a:rPr lang="en-US" altLang="de-DE" smtClean="0"/>
              <a:t>What are stream characteristics?</a:t>
            </a:r>
          </a:p>
          <a:p>
            <a:pPr lvl="3"/>
            <a:r>
              <a:rPr lang="en-US" altLang="de-DE" smtClean="0"/>
              <a:t>Filters change size for example.</a:t>
            </a:r>
          </a:p>
          <a:p>
            <a:pPr lvl="1"/>
            <a:r>
              <a:rPr lang="en-US" altLang="de-DE" smtClean="0"/>
              <a:t>Primitive streams provided for performance</a:t>
            </a:r>
          </a:p>
          <a:p>
            <a:pPr lvl="2"/>
            <a:r>
              <a:rPr lang="en-US" altLang="de-DE" smtClean="0"/>
              <a:t>Boxing/Unboxing negatively impacts performance.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de-DE" smtClean="0"/>
              <a:t>A Simple Performance Model</a:t>
            </a:r>
          </a:p>
        </p:txBody>
      </p:sp>
      <p:sp>
        <p:nvSpPr>
          <p:cNvPr id="39939" name="Content Placeholder 2"/>
          <p:cNvSpPr>
            <a:spLocks noGrp="1"/>
          </p:cNvSpPr>
          <p:nvPr>
            <p:ph idx="1"/>
          </p:nvPr>
        </p:nvSpPr>
        <p:spPr>
          <a:xfrm>
            <a:off x="609600" y="1447800"/>
            <a:ext cx="7918450" cy="4795838"/>
          </a:xfrm>
        </p:spPr>
        <p:txBody>
          <a:bodyPr/>
          <a:lstStyle/>
          <a:p>
            <a:r>
              <a:rPr lang="en-US" altLang="de-DE" smtClean="0">
                <a:latin typeface="Arial" charset="0"/>
              </a:rPr>
              <a:t>N = Size of the source data set</a:t>
            </a:r>
          </a:p>
          <a:p>
            <a:r>
              <a:rPr lang="en-US" altLang="de-DE" smtClean="0">
                <a:latin typeface="Arial" charset="0"/>
              </a:rPr>
              <a:t>Q = Cost per element through the pipeline</a:t>
            </a:r>
          </a:p>
          <a:p>
            <a:r>
              <a:rPr lang="en-US" altLang="de-DE" smtClean="0">
                <a:latin typeface="Arial" charset="0"/>
              </a:rPr>
              <a:t>N * Q ~= Cost of the pipeline</a:t>
            </a:r>
          </a:p>
          <a:p>
            <a:pPr lvl="1"/>
            <a:r>
              <a:rPr lang="en-US" altLang="de-DE" smtClean="0"/>
              <a:t>Larger N*Q -&gt; Higher change of good parallel performance</a:t>
            </a:r>
          </a:p>
          <a:p>
            <a:pPr lvl="1"/>
            <a:r>
              <a:rPr lang="en-US" altLang="de-DE" smtClean="0"/>
              <a:t>Easier to know N than Q</a:t>
            </a:r>
          </a:p>
          <a:p>
            <a:pPr lvl="1"/>
            <a:r>
              <a:rPr lang="en-US" altLang="de-DE" smtClean="0"/>
              <a:t>You can reason qualitatively about Q</a:t>
            </a:r>
          </a:p>
          <a:p>
            <a:pPr lvl="2"/>
            <a:r>
              <a:rPr lang="en-US" altLang="de-DE" smtClean="0"/>
              <a:t>Simple pipeline example</a:t>
            </a:r>
          </a:p>
          <a:p>
            <a:pPr lvl="3"/>
            <a:r>
              <a:rPr lang="en-US" altLang="de-DE" smtClean="0"/>
              <a:t>N &gt; 10K. Q=1</a:t>
            </a:r>
          </a:p>
          <a:p>
            <a:pPr lvl="3"/>
            <a:r>
              <a:rPr lang="en-US" altLang="de-DE" smtClean="0"/>
              <a:t>Reduction using sum</a:t>
            </a:r>
          </a:p>
          <a:p>
            <a:pPr lvl="2"/>
            <a:r>
              <a:rPr lang="en-US" altLang="de-DE" smtClean="0"/>
              <a:t>Complex pipelines might</a:t>
            </a:r>
          </a:p>
          <a:p>
            <a:pPr lvl="3"/>
            <a:r>
              <a:rPr lang="en-US" altLang="de-DE" smtClean="0"/>
              <a:t>Contain filters </a:t>
            </a:r>
          </a:p>
          <a:p>
            <a:pPr lvl="3"/>
            <a:r>
              <a:rPr lang="en-US" altLang="de-DE" smtClean="0"/>
              <a:t>Contain limit operation</a:t>
            </a:r>
          </a:p>
          <a:p>
            <a:pPr lvl="3"/>
            <a:r>
              <a:rPr lang="en-US" altLang="de-DE" smtClean="0"/>
              <a:t>Complex reduction using </a:t>
            </a:r>
            <a:r>
              <a:rPr lang="en-US" altLang="de-DE" smtClean="0">
                <a:latin typeface="Courier New" pitchFamily="49" charset="0"/>
                <a:cs typeface="Courier New" pitchFamily="49" charset="0"/>
              </a:rPr>
              <a:t>groupingBy()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2"/>
          <p:cNvSpPr>
            <a:spLocks noGrp="1" noChangeArrowheads="1"/>
          </p:cNvSpPr>
          <p:nvPr>
            <p:ph type="title"/>
          </p:nvPr>
        </p:nvSpPr>
        <p:spPr/>
        <p:txBody>
          <a:bodyPr/>
          <a:lstStyle/>
          <a:p>
            <a:pPr eaLnBrk="1" hangingPunct="1"/>
            <a:r>
              <a:rPr lang="en-US" altLang="de-DE" smtClean="0"/>
              <a:t>Summary</a:t>
            </a:r>
          </a:p>
        </p:txBody>
      </p:sp>
      <p:sp>
        <p:nvSpPr>
          <p:cNvPr id="40963" name="Rectangle 13"/>
          <p:cNvSpPr>
            <a:spLocks noGrp="1" noChangeArrowheads="1"/>
          </p:cNvSpPr>
          <p:nvPr>
            <p:ph type="body" idx="1"/>
          </p:nvPr>
        </p:nvSpPr>
        <p:spPr>
          <a:xfrm>
            <a:off x="609600" y="1447800"/>
            <a:ext cx="7918450" cy="4697413"/>
          </a:xfrm>
        </p:spPr>
        <p:txBody>
          <a:bodyPr/>
          <a:lstStyle/>
          <a:p>
            <a:pPr eaLnBrk="1" hangingPunct="1"/>
            <a:r>
              <a:rPr lang="en-US" altLang="de-DE" smtClean="0">
                <a:latin typeface="Arial" charset="0"/>
              </a:rPr>
              <a:t>In this lesson, you should have learned how to:</a:t>
            </a:r>
          </a:p>
          <a:p>
            <a:pPr lvl="1" eaLnBrk="1" hangingPunct="1"/>
            <a:r>
              <a:rPr lang="en-US" altLang="de-DE" smtClean="0"/>
              <a:t>Review the key characteristics of streams</a:t>
            </a:r>
          </a:p>
          <a:p>
            <a:pPr lvl="1" eaLnBrk="1" hangingPunct="1"/>
            <a:r>
              <a:rPr lang="en-US" altLang="de-DE" smtClean="0"/>
              <a:t>Contrast old style loop operations with streams</a:t>
            </a:r>
          </a:p>
          <a:p>
            <a:pPr lvl="1" eaLnBrk="1" hangingPunct="1"/>
            <a:r>
              <a:rPr lang="en-US" altLang="de-DE" smtClean="0"/>
              <a:t>Describe how to make a stream pipeline execute in parallel</a:t>
            </a:r>
          </a:p>
          <a:p>
            <a:pPr lvl="1" eaLnBrk="1" hangingPunct="1"/>
            <a:r>
              <a:rPr lang="en-US" altLang="de-DE" smtClean="0"/>
              <a:t>List the key assumptions needed to use a parallel pipeline</a:t>
            </a:r>
          </a:p>
          <a:p>
            <a:pPr lvl="1" eaLnBrk="1" hangingPunct="1"/>
            <a:r>
              <a:rPr lang="en-US" altLang="de-DE" smtClean="0"/>
              <a:t>Define reduction</a:t>
            </a:r>
          </a:p>
          <a:p>
            <a:pPr lvl="1" eaLnBrk="1" hangingPunct="1"/>
            <a:r>
              <a:rPr lang="en-US" altLang="de-DE" smtClean="0"/>
              <a:t>Describe why reduction requires an associative function</a:t>
            </a:r>
          </a:p>
          <a:p>
            <a:pPr lvl="1" eaLnBrk="1" hangingPunct="1"/>
            <a:r>
              <a:rPr lang="en-US" altLang="de-DE" smtClean="0"/>
              <a:t>Calculate a value using reduce</a:t>
            </a:r>
          </a:p>
          <a:p>
            <a:pPr lvl="1" eaLnBrk="1" hangingPunct="1"/>
            <a:r>
              <a:rPr lang="en-US" altLang="de-DE" smtClean="0"/>
              <a:t>Describe the process for decomposing and then merging work</a:t>
            </a:r>
          </a:p>
          <a:p>
            <a:pPr lvl="1" eaLnBrk="1" hangingPunct="1"/>
            <a:r>
              <a:rPr lang="en-US" altLang="de-DE" smtClean="0"/>
              <a:t>List the key performance considerations for parallel streams</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609600" y="1371600"/>
            <a:ext cx="7924800" cy="4038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6147" name="Title 1"/>
          <p:cNvSpPr>
            <a:spLocks noGrp="1"/>
          </p:cNvSpPr>
          <p:nvPr>
            <p:ph type="title"/>
          </p:nvPr>
        </p:nvSpPr>
        <p:spPr/>
        <p:txBody>
          <a:bodyPr/>
          <a:lstStyle/>
          <a:p>
            <a:r>
              <a:rPr lang="en-US" altLang="de-DE" smtClean="0"/>
              <a:t>Old Style Collection Processing</a:t>
            </a:r>
          </a:p>
        </p:txBody>
      </p:sp>
      <p:sp>
        <p:nvSpPr>
          <p:cNvPr id="6148" name="Content Placeholder 2"/>
          <p:cNvSpPr>
            <a:spLocks noGrp="1"/>
          </p:cNvSpPr>
          <p:nvPr>
            <p:ph idx="1"/>
          </p:nvPr>
        </p:nvSpPr>
        <p:spPr>
          <a:xfrm>
            <a:off x="609600" y="1447800"/>
            <a:ext cx="7918450" cy="4235450"/>
          </a:xfrm>
        </p:spPr>
        <p:txBody>
          <a:bodyPr/>
          <a:lstStyle/>
          <a:p>
            <a:pPr lvl="1">
              <a:buFont typeface="Arial" charset="0"/>
              <a:buNone/>
            </a:pPr>
            <a:r>
              <a:rPr lang="en-US" altLang="de-DE" sz="1800" smtClean="0">
                <a:latin typeface="Courier New" pitchFamily="49" charset="0"/>
                <a:cs typeface="Courier New" pitchFamily="49" charset="0"/>
              </a:rPr>
              <a:t>15         double sum = 0;</a:t>
            </a:r>
          </a:p>
          <a:p>
            <a:pPr lvl="1">
              <a:buFont typeface="Arial" charset="0"/>
              <a:buNone/>
            </a:pPr>
            <a:r>
              <a:rPr lang="en-US" altLang="de-DE" sz="1800" smtClean="0">
                <a:latin typeface="Courier New" pitchFamily="49" charset="0"/>
                <a:cs typeface="Courier New" pitchFamily="49" charset="0"/>
              </a:rPr>
              <a:t>16         </a:t>
            </a:r>
          </a:p>
          <a:p>
            <a:pPr lvl="1">
              <a:buFont typeface="Arial" charset="0"/>
              <a:buNone/>
            </a:pPr>
            <a:r>
              <a:rPr lang="en-US" altLang="de-DE" sz="1800" smtClean="0">
                <a:latin typeface="Courier New" pitchFamily="49" charset="0"/>
                <a:cs typeface="Courier New" pitchFamily="49" charset="0"/>
              </a:rPr>
              <a:t>17         for(Employee e:eList){</a:t>
            </a:r>
          </a:p>
          <a:p>
            <a:pPr lvl="1">
              <a:buFont typeface="Arial" charset="0"/>
              <a:buNone/>
            </a:pPr>
            <a:r>
              <a:rPr lang="en-US" altLang="de-DE" sz="1800" smtClean="0">
                <a:latin typeface="Courier New" pitchFamily="49" charset="0"/>
                <a:cs typeface="Courier New" pitchFamily="49" charset="0"/>
              </a:rPr>
              <a:t>18             if(e.getState().equals("CO") &amp;&amp; </a:t>
            </a:r>
          </a:p>
          <a:p>
            <a:pPr lvl="1">
              <a:buFont typeface="Arial" charset="0"/>
              <a:buNone/>
            </a:pPr>
            <a:r>
              <a:rPr lang="en-US" altLang="de-DE" sz="1800" smtClean="0">
                <a:latin typeface="Courier New" pitchFamily="49" charset="0"/>
                <a:cs typeface="Courier New" pitchFamily="49" charset="0"/>
              </a:rPr>
              <a:t>19                 e.getRole().equals(Role.EXECUTIVE)){</a:t>
            </a:r>
          </a:p>
          <a:p>
            <a:pPr lvl="1">
              <a:buFont typeface="Arial" charset="0"/>
              <a:buNone/>
            </a:pPr>
            <a:r>
              <a:rPr lang="en-US" altLang="de-DE" sz="1800" smtClean="0">
                <a:latin typeface="Courier New" pitchFamily="49" charset="0"/>
                <a:cs typeface="Courier New" pitchFamily="49" charset="0"/>
              </a:rPr>
              <a:t>20                 e.printSummary();</a:t>
            </a:r>
          </a:p>
          <a:p>
            <a:pPr lvl="1">
              <a:buFont typeface="Arial" charset="0"/>
              <a:buNone/>
            </a:pPr>
            <a:r>
              <a:rPr lang="en-US" altLang="de-DE" sz="1800" smtClean="0">
                <a:latin typeface="Courier New" pitchFamily="49" charset="0"/>
                <a:cs typeface="Courier New" pitchFamily="49" charset="0"/>
              </a:rPr>
              <a:t>21                 sum += e.getSalary();</a:t>
            </a:r>
          </a:p>
          <a:p>
            <a:pPr lvl="1">
              <a:buFont typeface="Arial" charset="0"/>
              <a:buNone/>
            </a:pPr>
            <a:r>
              <a:rPr lang="en-US" altLang="de-DE" sz="1800" smtClean="0">
                <a:latin typeface="Courier New" pitchFamily="49" charset="0"/>
                <a:cs typeface="Courier New" pitchFamily="49" charset="0"/>
              </a:rPr>
              <a:t>22             }</a:t>
            </a:r>
          </a:p>
          <a:p>
            <a:pPr lvl="1">
              <a:buFont typeface="Arial" charset="0"/>
              <a:buNone/>
            </a:pPr>
            <a:r>
              <a:rPr lang="en-US" altLang="de-DE" sz="1800" smtClean="0">
                <a:latin typeface="Courier New" pitchFamily="49" charset="0"/>
                <a:cs typeface="Courier New" pitchFamily="49" charset="0"/>
              </a:rPr>
              <a:t>23         }</a:t>
            </a:r>
          </a:p>
          <a:p>
            <a:pPr lvl="1">
              <a:buFont typeface="Arial" charset="0"/>
              <a:buNone/>
            </a:pPr>
            <a:r>
              <a:rPr lang="en-US" altLang="de-DE" sz="1800" smtClean="0">
                <a:latin typeface="Courier New" pitchFamily="49" charset="0"/>
                <a:cs typeface="Courier New" pitchFamily="49" charset="0"/>
              </a:rPr>
              <a:t>24         </a:t>
            </a:r>
          </a:p>
          <a:p>
            <a:pPr lvl="1">
              <a:buFont typeface="Arial" charset="0"/>
              <a:buNone/>
            </a:pPr>
            <a:r>
              <a:rPr lang="en-US" altLang="de-DE" sz="1800" smtClean="0">
                <a:latin typeface="Courier New" pitchFamily="49" charset="0"/>
                <a:cs typeface="Courier New" pitchFamily="49" charset="0"/>
              </a:rPr>
              <a:t>25         System.out.printf("Total CO Executive Pay: $%,9.2f %n", sum); </a:t>
            </a:r>
          </a:p>
          <a:p>
            <a:pPr lvl="1">
              <a:buFont typeface="Arial" charset="0"/>
              <a:buNone/>
            </a:pPr>
            <a:endParaRPr lang="en-US" altLang="de-DE" sz="1800" smtClean="0">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609600" y="1371600"/>
            <a:ext cx="7924800" cy="2743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7171" name="Title 1"/>
          <p:cNvSpPr>
            <a:spLocks noGrp="1"/>
          </p:cNvSpPr>
          <p:nvPr>
            <p:ph type="title"/>
          </p:nvPr>
        </p:nvSpPr>
        <p:spPr/>
        <p:txBody>
          <a:bodyPr/>
          <a:lstStyle/>
          <a:p>
            <a:r>
              <a:rPr lang="en-US" altLang="de-DE" smtClean="0"/>
              <a:t>New Style Collection Processing </a:t>
            </a:r>
          </a:p>
        </p:txBody>
      </p:sp>
      <p:sp>
        <p:nvSpPr>
          <p:cNvPr id="7172" name="Content Placeholder 2"/>
          <p:cNvSpPr>
            <a:spLocks noGrp="1"/>
          </p:cNvSpPr>
          <p:nvPr>
            <p:ph idx="1"/>
          </p:nvPr>
        </p:nvSpPr>
        <p:spPr>
          <a:xfrm>
            <a:off x="609600" y="1447800"/>
            <a:ext cx="7918450" cy="4876800"/>
          </a:xfrm>
        </p:spPr>
        <p:txBody>
          <a:bodyPr/>
          <a:lstStyle/>
          <a:p>
            <a:pPr lvl="1">
              <a:buFont typeface="Arial" charset="0"/>
              <a:buNone/>
            </a:pPr>
            <a:r>
              <a:rPr lang="en-US" altLang="de-DE" sz="1600" smtClean="0">
                <a:latin typeface="Courier New" pitchFamily="49" charset="0"/>
                <a:cs typeface="Courier New" pitchFamily="49" charset="0"/>
              </a:rPr>
              <a:t>15         double result = eList.stream()</a:t>
            </a:r>
          </a:p>
          <a:p>
            <a:pPr lvl="1">
              <a:buFont typeface="Arial" charset="0"/>
              <a:buNone/>
            </a:pPr>
            <a:r>
              <a:rPr lang="en-US" altLang="de-DE" sz="1600" smtClean="0">
                <a:latin typeface="Courier New" pitchFamily="49" charset="0"/>
                <a:cs typeface="Courier New" pitchFamily="49" charset="0"/>
              </a:rPr>
              <a:t>16             .filter(e -&gt; e.getState().equals("CO"))</a:t>
            </a:r>
          </a:p>
          <a:p>
            <a:pPr lvl="1">
              <a:buFont typeface="Arial" charset="0"/>
              <a:buNone/>
            </a:pPr>
            <a:r>
              <a:rPr lang="en-US" altLang="de-DE" sz="1600" smtClean="0">
                <a:latin typeface="Courier New" pitchFamily="49" charset="0"/>
                <a:cs typeface="Courier New" pitchFamily="49" charset="0"/>
              </a:rPr>
              <a:t>17             .filter(e -&gt; e.getRole().equals(Role.EXECUTIVE))</a:t>
            </a:r>
          </a:p>
          <a:p>
            <a:pPr lvl="1">
              <a:buFont typeface="Arial" charset="0"/>
              <a:buNone/>
            </a:pPr>
            <a:r>
              <a:rPr lang="en-US" altLang="de-DE" sz="1600" smtClean="0">
                <a:latin typeface="Courier New" pitchFamily="49" charset="0"/>
                <a:cs typeface="Courier New" pitchFamily="49" charset="0"/>
              </a:rPr>
              <a:t>18             .peek(e -&gt; e.printSummary())</a:t>
            </a:r>
          </a:p>
          <a:p>
            <a:pPr lvl="1">
              <a:buFont typeface="Arial" charset="0"/>
              <a:buNone/>
            </a:pPr>
            <a:r>
              <a:rPr lang="en-US" altLang="de-DE" sz="1600" smtClean="0">
                <a:latin typeface="Courier New" pitchFamily="49" charset="0"/>
                <a:cs typeface="Courier New" pitchFamily="49" charset="0"/>
              </a:rPr>
              <a:t>19             .mapToDouble(e -&gt; e.getSalary())</a:t>
            </a:r>
          </a:p>
          <a:p>
            <a:pPr lvl="1">
              <a:buFont typeface="Arial" charset="0"/>
              <a:buNone/>
            </a:pPr>
            <a:r>
              <a:rPr lang="en-US" altLang="de-DE" sz="1600" smtClean="0">
                <a:latin typeface="Courier New" pitchFamily="49" charset="0"/>
                <a:cs typeface="Courier New" pitchFamily="49" charset="0"/>
              </a:rPr>
              <a:t>20             .sum();</a:t>
            </a:r>
          </a:p>
          <a:p>
            <a:pPr lvl="1">
              <a:buFont typeface="Arial" charset="0"/>
              <a:buNone/>
            </a:pPr>
            <a:r>
              <a:rPr lang="en-US" altLang="de-DE" sz="1600" smtClean="0">
                <a:latin typeface="Courier New" pitchFamily="49" charset="0"/>
                <a:cs typeface="Courier New" pitchFamily="49" charset="0"/>
              </a:rPr>
              <a:t>21         </a:t>
            </a:r>
          </a:p>
          <a:p>
            <a:pPr lvl="1">
              <a:buFont typeface="Arial" charset="0"/>
              <a:buNone/>
            </a:pPr>
            <a:r>
              <a:rPr lang="en-US" altLang="de-DE" sz="1600" smtClean="0">
                <a:latin typeface="Courier New" pitchFamily="49" charset="0"/>
                <a:cs typeface="Courier New" pitchFamily="49" charset="0"/>
              </a:rPr>
              <a:t>22         System.out.printf("Total CO Executive Pay: $%,9.2f %n", result); </a:t>
            </a:r>
          </a:p>
          <a:p>
            <a:pPr lvl="1">
              <a:buFont typeface="Arial" charset="0"/>
              <a:buNone/>
            </a:pPr>
            <a:endParaRPr lang="en-US" altLang="de-DE" smtClean="0"/>
          </a:p>
          <a:p>
            <a:pPr lvl="1"/>
            <a:r>
              <a:rPr lang="en-US" altLang="de-DE" smtClean="0"/>
              <a:t>What are the advantages?</a:t>
            </a:r>
          </a:p>
          <a:p>
            <a:pPr lvl="2"/>
            <a:r>
              <a:rPr lang="en-US" altLang="de-DE" smtClean="0"/>
              <a:t>Code reads like a problem.</a:t>
            </a:r>
          </a:p>
          <a:p>
            <a:pPr lvl="2"/>
            <a:r>
              <a:rPr lang="en-US" altLang="de-DE" smtClean="0"/>
              <a:t>Acts on the data set</a:t>
            </a:r>
          </a:p>
          <a:p>
            <a:pPr lvl="2"/>
            <a:r>
              <a:rPr lang="en-US" altLang="de-DE" smtClean="0"/>
              <a:t>Operations can be lazy.</a:t>
            </a:r>
          </a:p>
          <a:p>
            <a:pPr lvl="2"/>
            <a:r>
              <a:rPr lang="en-US" altLang="de-DE" smtClean="0"/>
              <a:t>Operations can be serial or parallel.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609600" y="1371600"/>
            <a:ext cx="7924800" cy="46482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8195" name="Title 1"/>
          <p:cNvSpPr>
            <a:spLocks noGrp="1"/>
          </p:cNvSpPr>
          <p:nvPr>
            <p:ph type="title"/>
          </p:nvPr>
        </p:nvSpPr>
        <p:spPr/>
        <p:txBody>
          <a:bodyPr/>
          <a:lstStyle/>
          <a:p>
            <a:r>
              <a:rPr lang="en-US" altLang="de-DE" smtClean="0"/>
              <a:t>Stream Pipeline: Another Look</a:t>
            </a:r>
          </a:p>
        </p:txBody>
      </p:sp>
      <p:sp>
        <p:nvSpPr>
          <p:cNvPr id="8196" name="Content Placeholder 2"/>
          <p:cNvSpPr>
            <a:spLocks noGrp="1"/>
          </p:cNvSpPr>
          <p:nvPr>
            <p:ph idx="1"/>
          </p:nvPr>
        </p:nvSpPr>
        <p:spPr>
          <a:xfrm>
            <a:off x="609600" y="1447800"/>
            <a:ext cx="7918450" cy="4592638"/>
          </a:xfrm>
        </p:spPr>
        <p:txBody>
          <a:bodyPr/>
          <a:lstStyle/>
          <a:p>
            <a:r>
              <a:rPr lang="en-US" altLang="de-DE" sz="1400" smtClean="0">
                <a:latin typeface="Courier New" pitchFamily="49" charset="0"/>
              </a:rPr>
              <a:t>13     public static void main(String[] args) {</a:t>
            </a:r>
          </a:p>
          <a:p>
            <a:r>
              <a:rPr lang="en-US" altLang="de-DE" sz="1400" smtClean="0">
                <a:latin typeface="Courier New" pitchFamily="49" charset="0"/>
              </a:rPr>
              <a:t>14         </a:t>
            </a:r>
          </a:p>
          <a:p>
            <a:r>
              <a:rPr lang="en-US" altLang="de-DE" sz="1400" smtClean="0">
                <a:latin typeface="Courier New" pitchFamily="49" charset="0"/>
              </a:rPr>
              <a:t>15         List&lt;Employee&gt; eList = Employee.createShortList();</a:t>
            </a:r>
          </a:p>
          <a:p>
            <a:r>
              <a:rPr lang="en-US" altLang="de-DE" sz="1400" smtClean="0">
                <a:latin typeface="Courier New" pitchFamily="49" charset="0"/>
              </a:rPr>
              <a:t>16         </a:t>
            </a:r>
          </a:p>
          <a:p>
            <a:r>
              <a:rPr lang="en-US" altLang="de-DE" sz="1400" smtClean="0">
                <a:latin typeface="Courier New" pitchFamily="49" charset="0"/>
              </a:rPr>
              <a:t>17         Stream&lt;Employee&gt; s1 = eList.stream();</a:t>
            </a:r>
          </a:p>
          <a:p>
            <a:r>
              <a:rPr lang="en-US" altLang="de-DE" sz="1400" smtClean="0">
                <a:latin typeface="Courier New" pitchFamily="49" charset="0"/>
              </a:rPr>
              <a:t>18         </a:t>
            </a:r>
          </a:p>
          <a:p>
            <a:r>
              <a:rPr lang="en-US" altLang="de-DE" sz="1400" smtClean="0">
                <a:latin typeface="Courier New" pitchFamily="49" charset="0"/>
              </a:rPr>
              <a:t>19         Stream&lt;Employee&gt; s2 = s1.filter(</a:t>
            </a:r>
          </a:p>
          <a:p>
            <a:r>
              <a:rPr lang="en-US" altLang="de-DE" sz="1400" smtClean="0">
                <a:latin typeface="Courier New" pitchFamily="49" charset="0"/>
              </a:rPr>
              <a:t>20             e -&gt; e.getState().equals("CO"));</a:t>
            </a:r>
          </a:p>
          <a:p>
            <a:r>
              <a:rPr lang="en-US" altLang="de-DE" sz="1400" smtClean="0">
                <a:latin typeface="Courier New" pitchFamily="49" charset="0"/>
              </a:rPr>
              <a:t>21         </a:t>
            </a:r>
          </a:p>
          <a:p>
            <a:r>
              <a:rPr lang="en-US" altLang="de-DE" sz="1400" smtClean="0">
                <a:latin typeface="Courier New" pitchFamily="49" charset="0"/>
              </a:rPr>
              <a:t>22         Stream&lt;Employee&gt; s3 = s2.filter(</a:t>
            </a:r>
          </a:p>
          <a:p>
            <a:r>
              <a:rPr lang="en-US" altLang="de-DE" sz="1400" smtClean="0">
                <a:latin typeface="Courier New" pitchFamily="49" charset="0"/>
              </a:rPr>
              <a:t>23             e -&gt; e.getRole().equals(Role.EXECUTIVE));</a:t>
            </a:r>
          </a:p>
          <a:p>
            <a:r>
              <a:rPr lang="en-US" altLang="de-DE" sz="1400" smtClean="0">
                <a:latin typeface="Courier New" pitchFamily="49" charset="0"/>
              </a:rPr>
              <a:t>24         Stream&lt;Employee&gt; s4 = s3.peek(e -&gt; e.printSummary());</a:t>
            </a:r>
          </a:p>
          <a:p>
            <a:r>
              <a:rPr lang="en-US" altLang="de-DE" sz="1400" smtClean="0">
                <a:latin typeface="Courier New" pitchFamily="49" charset="0"/>
              </a:rPr>
              <a:t>25         DoubleStream s5 = s4.mapToDouble(e -&gt; e.getSalary());</a:t>
            </a:r>
          </a:p>
          <a:p>
            <a:r>
              <a:rPr lang="en-US" altLang="de-DE" sz="1400" smtClean="0">
                <a:latin typeface="Courier New" pitchFamily="49" charset="0"/>
              </a:rPr>
              <a:t>26         double result = s5.sum();</a:t>
            </a:r>
          </a:p>
          <a:p>
            <a:r>
              <a:rPr lang="en-US" altLang="de-DE" sz="1400" smtClean="0">
                <a:latin typeface="Courier New" pitchFamily="49" charset="0"/>
              </a:rPr>
              <a:t>27         </a:t>
            </a:r>
          </a:p>
          <a:p>
            <a:r>
              <a:rPr lang="en-US" altLang="de-DE" sz="1400" smtClean="0">
                <a:latin typeface="Courier New" pitchFamily="49" charset="0"/>
              </a:rPr>
              <a:t>28         System.out.printf("Total CO Executive Pay: $%,9.2f %n", result);               </a:t>
            </a:r>
          </a:p>
          <a:p>
            <a:r>
              <a:rPr lang="en-US" altLang="de-DE" sz="1400" smtClean="0">
                <a:latin typeface="Courier New" pitchFamily="49" charset="0"/>
              </a:rPr>
              <a:t>29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457200"/>
            <a:ext cx="7918450" cy="876300"/>
          </a:xfrm>
        </p:spPr>
        <p:txBody>
          <a:bodyPr/>
          <a:lstStyle/>
          <a:p>
            <a:r>
              <a:rPr lang="en-US" altLang="de-DE" smtClean="0"/>
              <a:t>Styles Compared</a:t>
            </a:r>
          </a:p>
        </p:txBody>
      </p:sp>
      <p:sp>
        <p:nvSpPr>
          <p:cNvPr id="9219" name="Content Placeholder 3"/>
          <p:cNvSpPr>
            <a:spLocks noGrp="1"/>
          </p:cNvSpPr>
          <p:nvPr>
            <p:ph sz="half" idx="1"/>
          </p:nvPr>
        </p:nvSpPr>
        <p:spPr>
          <a:xfrm>
            <a:off x="609600" y="1447800"/>
            <a:ext cx="3883025" cy="3478213"/>
          </a:xfrm>
        </p:spPr>
        <p:txBody>
          <a:bodyPr/>
          <a:lstStyle/>
          <a:p>
            <a:pPr lvl="1">
              <a:buFont typeface="Arial" charset="0"/>
              <a:buNone/>
            </a:pPr>
            <a:r>
              <a:rPr lang="en-US" altLang="de-DE" b="1" smtClean="0"/>
              <a:t>Imperative Programming</a:t>
            </a:r>
          </a:p>
          <a:p>
            <a:pPr lvl="1"/>
            <a:r>
              <a:rPr lang="en-US" altLang="de-DE" smtClean="0"/>
              <a:t>Code deals with individual data items.</a:t>
            </a:r>
          </a:p>
          <a:p>
            <a:pPr lvl="1"/>
            <a:r>
              <a:rPr lang="en-US" altLang="de-DE" smtClean="0"/>
              <a:t>Focused on how</a:t>
            </a:r>
          </a:p>
          <a:p>
            <a:pPr lvl="1"/>
            <a:r>
              <a:rPr lang="en-US" altLang="de-DE" smtClean="0"/>
              <a:t>Code does not read like a problem.</a:t>
            </a:r>
          </a:p>
          <a:p>
            <a:pPr lvl="1"/>
            <a:r>
              <a:rPr lang="en-US" altLang="de-DE" smtClean="0"/>
              <a:t>Steps mashed together</a:t>
            </a:r>
          </a:p>
          <a:p>
            <a:pPr lvl="1"/>
            <a:r>
              <a:rPr lang="en-US" altLang="de-DE" smtClean="0"/>
              <a:t>Leaks extraneous details</a:t>
            </a:r>
          </a:p>
          <a:p>
            <a:pPr lvl="1"/>
            <a:r>
              <a:rPr lang="en-US" altLang="de-DE" smtClean="0"/>
              <a:t>Inherently sequential</a:t>
            </a:r>
          </a:p>
        </p:txBody>
      </p:sp>
      <p:sp>
        <p:nvSpPr>
          <p:cNvPr id="9220" name="Content Placeholder 4"/>
          <p:cNvSpPr>
            <a:spLocks noGrp="1"/>
          </p:cNvSpPr>
          <p:nvPr>
            <p:ph sz="half" idx="2"/>
          </p:nvPr>
        </p:nvSpPr>
        <p:spPr>
          <a:xfrm>
            <a:off x="4645025" y="1447800"/>
            <a:ext cx="3883025" cy="4932363"/>
          </a:xfrm>
        </p:spPr>
        <p:txBody>
          <a:bodyPr/>
          <a:lstStyle/>
          <a:p>
            <a:pPr lvl="1">
              <a:buFont typeface="Arial" charset="0"/>
              <a:buNone/>
            </a:pPr>
            <a:r>
              <a:rPr lang="en-US" altLang="de-DE" b="1" smtClean="0"/>
              <a:t>Streams</a:t>
            </a:r>
          </a:p>
          <a:p>
            <a:pPr lvl="1"/>
            <a:r>
              <a:rPr lang="en-US" altLang="de-DE" smtClean="0"/>
              <a:t>Code deals with data set.</a:t>
            </a:r>
          </a:p>
          <a:p>
            <a:pPr lvl="1"/>
            <a:r>
              <a:rPr lang="en-US" altLang="de-DE" smtClean="0"/>
              <a:t>Focused on what</a:t>
            </a:r>
          </a:p>
          <a:p>
            <a:pPr lvl="1"/>
            <a:r>
              <a:rPr lang="en-US" altLang="de-DE" smtClean="0"/>
              <a:t>Code reads like a problem.</a:t>
            </a:r>
          </a:p>
          <a:p>
            <a:pPr lvl="1"/>
            <a:r>
              <a:rPr lang="en-US" altLang="de-DE" smtClean="0"/>
              <a:t>Well-factored</a:t>
            </a:r>
          </a:p>
          <a:p>
            <a:pPr lvl="1"/>
            <a:r>
              <a:rPr lang="en-US" altLang="de-DE" smtClean="0"/>
              <a:t>No "garbage variables" (Temp variables leaked into scope)</a:t>
            </a:r>
          </a:p>
          <a:p>
            <a:pPr lvl="1"/>
            <a:r>
              <a:rPr lang="en-US" altLang="de-DE" smtClean="0"/>
              <a:t>Code can be sequential or parallel.</a:t>
            </a:r>
          </a:p>
          <a:p>
            <a:pPr lvl="1"/>
            <a:endParaRPr lang="en-US" altLang="de-DE" smtClean="0"/>
          </a:p>
          <a:p>
            <a:pPr lvl="2">
              <a:buFont typeface="Arial" charset="0"/>
              <a:buChar char="•"/>
            </a:pPr>
            <a:endParaRPr lang="en-US" altLang="de-DE"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altLang="de-DE" smtClean="0"/>
              <a:t>Parallel Stream</a:t>
            </a:r>
          </a:p>
        </p:txBody>
      </p:sp>
      <p:sp>
        <p:nvSpPr>
          <p:cNvPr id="10243" name="Content Placeholder 5"/>
          <p:cNvSpPr>
            <a:spLocks noGrp="1"/>
          </p:cNvSpPr>
          <p:nvPr>
            <p:ph idx="1"/>
          </p:nvPr>
        </p:nvSpPr>
        <p:spPr>
          <a:xfrm>
            <a:off x="609600" y="1447800"/>
            <a:ext cx="7918450" cy="4279900"/>
          </a:xfrm>
        </p:spPr>
        <p:txBody>
          <a:bodyPr/>
          <a:lstStyle/>
          <a:p>
            <a:pPr lvl="1"/>
            <a:r>
              <a:rPr lang="en-US" altLang="de-DE" smtClean="0"/>
              <a:t>May provide better performance</a:t>
            </a:r>
          </a:p>
          <a:p>
            <a:pPr lvl="2"/>
            <a:r>
              <a:rPr lang="en-US" altLang="de-DE" smtClean="0"/>
              <a:t>Many chips and cores per machine</a:t>
            </a:r>
          </a:p>
          <a:p>
            <a:pPr lvl="2"/>
            <a:r>
              <a:rPr lang="en-US" altLang="de-DE" smtClean="0"/>
              <a:t>GPUs</a:t>
            </a:r>
          </a:p>
          <a:p>
            <a:pPr lvl="1"/>
            <a:r>
              <a:rPr lang="en-US" altLang="de-DE" smtClean="0"/>
              <a:t>Map/Reduce in the small</a:t>
            </a:r>
          </a:p>
          <a:p>
            <a:pPr lvl="1"/>
            <a:r>
              <a:rPr lang="en-US" altLang="de-DE" smtClean="0"/>
              <a:t>Fork/join is great, but too low level</a:t>
            </a:r>
          </a:p>
          <a:p>
            <a:pPr lvl="2"/>
            <a:r>
              <a:rPr lang="en-US" altLang="de-DE" smtClean="0"/>
              <a:t>A lot of boilerplate code</a:t>
            </a:r>
          </a:p>
          <a:p>
            <a:pPr lvl="2"/>
            <a:r>
              <a:rPr lang="en-US" altLang="de-DE" smtClean="0"/>
              <a:t>Stream uses fork/join under the hood</a:t>
            </a:r>
          </a:p>
          <a:p>
            <a:pPr lvl="1"/>
            <a:r>
              <a:rPr lang="en-US" altLang="de-DE" smtClean="0"/>
              <a:t>Many factors affect performance</a:t>
            </a:r>
          </a:p>
          <a:p>
            <a:pPr lvl="2"/>
            <a:r>
              <a:rPr lang="en-US" altLang="de-DE" smtClean="0"/>
              <a:t>Data size, decomposition, packing, number of cores</a:t>
            </a:r>
          </a:p>
          <a:p>
            <a:pPr lvl="1"/>
            <a:r>
              <a:rPr lang="en-US" altLang="de-DE" smtClean="0"/>
              <a:t>Unfortunately, not a magic bullet</a:t>
            </a:r>
          </a:p>
          <a:p>
            <a:pPr lvl="2"/>
            <a:r>
              <a:rPr lang="en-US" altLang="de-DE" smtClean="0"/>
              <a:t>Parallel is not always faster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609600" y="2209800"/>
            <a:ext cx="7924800" cy="3276600"/>
          </a:xfrm>
          <a:prstGeom prst="rect">
            <a:avLst/>
          </a:prstGeom>
          <a:solidFill>
            <a:srgbClr val="DDDDDD"/>
          </a:solidFill>
          <a:ln w="28575" algn="ctr">
            <a:solidFill>
              <a:schemeClr val="tx1"/>
            </a:solidFill>
            <a:round/>
            <a:headEnd type="none" w="sm" len="sm"/>
            <a:tailEnd type="none" w="sm" len="sm"/>
          </a:ln>
        </p:spPr>
        <p:txBody>
          <a:bodyPr/>
          <a:lstStyle>
            <a:lvl1pPr defTabSz="228600" eaLnBrk="0" hangingPunct="0">
              <a:spcBef>
                <a:spcPct val="20000"/>
              </a:spcBef>
              <a:buClr>
                <a:srgbClr val="000000"/>
              </a:buClr>
              <a:buFont typeface="Arial" charset="0"/>
              <a:defRPr sz="2200">
                <a:solidFill>
                  <a:schemeClr val="tx1"/>
                </a:solidFill>
                <a:latin typeface="Arial" charset="0"/>
              </a:defRPr>
            </a:lvl1pPr>
            <a:lvl2pPr marL="742950" indent="-285750" defTabSz="228600" eaLnBrk="0" hangingPunct="0">
              <a:spcBef>
                <a:spcPct val="20000"/>
              </a:spcBef>
              <a:buClr>
                <a:srgbClr val="FF0000"/>
              </a:buClr>
              <a:buFont typeface="Arial" charset="0"/>
              <a:buChar char="•"/>
              <a:defRPr sz="2200">
                <a:solidFill>
                  <a:schemeClr val="tx1"/>
                </a:solidFill>
                <a:latin typeface="Arial" charset="0"/>
              </a:defRPr>
            </a:lvl2pPr>
            <a:lvl3pPr marL="1143000" indent="-228600" defTabSz="228600" eaLnBrk="0" hangingPunct="0">
              <a:spcBef>
                <a:spcPct val="20000"/>
              </a:spcBef>
              <a:buClr>
                <a:srgbClr val="FF0000"/>
              </a:buClr>
              <a:buFont typeface="Arial" charset="0"/>
              <a:buChar char="–"/>
              <a:defRPr sz="2000">
                <a:solidFill>
                  <a:schemeClr val="tx1"/>
                </a:solidFill>
                <a:latin typeface="Arial" charset="0"/>
              </a:defRPr>
            </a:lvl3pPr>
            <a:lvl4pPr marL="1600200" indent="-228600" defTabSz="228600" eaLnBrk="0" hangingPunct="0">
              <a:spcBef>
                <a:spcPct val="20000"/>
              </a:spcBef>
              <a:buClr>
                <a:schemeClr val="accent2"/>
              </a:buClr>
              <a:buSzPct val="45000"/>
              <a:buFont typeface="Arial" charset="0"/>
              <a:buChar char="—"/>
              <a:defRPr>
                <a:solidFill>
                  <a:schemeClr val="tx1"/>
                </a:solidFill>
                <a:latin typeface="Arial" charset="0"/>
              </a:defRPr>
            </a:lvl4pPr>
            <a:lvl5pPr marL="2057400" indent="-228600" defTabSz="228600" eaLnBrk="0" hangingPunct="0">
              <a:spcBef>
                <a:spcPct val="20000"/>
              </a:spcBef>
              <a:buClr>
                <a:schemeClr val="accent2"/>
              </a:buClr>
              <a:buSzPct val="55000"/>
              <a:buFont typeface="Arial" charset="0"/>
              <a:buChar char="—"/>
              <a:defRPr sz="1600">
                <a:solidFill>
                  <a:schemeClr val="tx1"/>
                </a:solidFill>
                <a:latin typeface="Arial" charset="0"/>
              </a:defRPr>
            </a:lvl5pPr>
            <a:lvl6pPr marL="25146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6pPr>
            <a:lvl7pPr marL="29718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7pPr>
            <a:lvl8pPr marL="34290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8pPr>
            <a:lvl9pPr marL="3886200" indent="-228600" defTabSz="228600" eaLnBrk="0" fontAlgn="base" hangingPunct="0">
              <a:spcBef>
                <a:spcPct val="20000"/>
              </a:spcBef>
              <a:spcAft>
                <a:spcPct val="0"/>
              </a:spcAft>
              <a:buClr>
                <a:schemeClr val="accent2"/>
              </a:buClr>
              <a:buSzPct val="55000"/>
              <a:buFont typeface="Arial" charset="0"/>
              <a:buChar char="—"/>
              <a:defRPr sz="1600">
                <a:solidFill>
                  <a:schemeClr val="tx1"/>
                </a:solidFill>
                <a:latin typeface="Arial" charset="0"/>
              </a:defRPr>
            </a:lvl9pPr>
          </a:lstStyle>
          <a:p>
            <a:pPr eaLnBrk="1" hangingPunct="1">
              <a:spcBef>
                <a:spcPct val="0"/>
              </a:spcBef>
              <a:buClrTx/>
              <a:buFontTx/>
              <a:buNone/>
            </a:pPr>
            <a:endParaRPr lang="de-DE" altLang="de-DE" sz="1800"/>
          </a:p>
        </p:txBody>
      </p:sp>
      <p:sp>
        <p:nvSpPr>
          <p:cNvPr id="11267" name="Title 1"/>
          <p:cNvSpPr>
            <a:spLocks noGrp="1"/>
          </p:cNvSpPr>
          <p:nvPr>
            <p:ph type="title"/>
          </p:nvPr>
        </p:nvSpPr>
        <p:spPr/>
        <p:txBody>
          <a:bodyPr/>
          <a:lstStyle/>
          <a:p>
            <a:r>
              <a:rPr lang="en-US" altLang="de-DE" smtClean="0"/>
              <a:t>Using Parallel Streams: Collection</a:t>
            </a:r>
          </a:p>
        </p:txBody>
      </p:sp>
      <p:sp>
        <p:nvSpPr>
          <p:cNvPr id="11268" name="Content Placeholder 2"/>
          <p:cNvSpPr>
            <a:spLocks noGrp="1"/>
          </p:cNvSpPr>
          <p:nvPr>
            <p:ph idx="1"/>
          </p:nvPr>
        </p:nvSpPr>
        <p:spPr>
          <a:xfrm>
            <a:off x="609600" y="1447800"/>
            <a:ext cx="7918450" cy="3983038"/>
          </a:xfrm>
        </p:spPr>
        <p:txBody>
          <a:bodyPr/>
          <a:lstStyle/>
          <a:p>
            <a:pPr lvl="1"/>
            <a:r>
              <a:rPr lang="en-US" altLang="de-DE" smtClean="0"/>
              <a:t>Call from a Collection</a:t>
            </a:r>
          </a:p>
          <a:p>
            <a:pPr lvl="1"/>
            <a:endParaRPr lang="en-US" altLang="de-DE" smtClean="0"/>
          </a:p>
          <a:p>
            <a:r>
              <a:rPr lang="en-US" altLang="de-DE" sz="1800" smtClean="0">
                <a:latin typeface="Courier New" pitchFamily="49" charset="0"/>
              </a:rPr>
              <a:t>15         double result = eList.</a:t>
            </a:r>
            <a:r>
              <a:rPr lang="en-US" altLang="de-DE" sz="1800" b="1" smtClean="0">
                <a:latin typeface="Courier New" pitchFamily="49" charset="0"/>
              </a:rPr>
              <a:t>parallelStream()</a:t>
            </a:r>
          </a:p>
          <a:p>
            <a:r>
              <a:rPr lang="en-US" altLang="de-DE" sz="1800" smtClean="0">
                <a:latin typeface="Courier New" pitchFamily="49" charset="0"/>
              </a:rPr>
              <a:t>16             .filter(e -&gt; e.getState().equals("CO"))</a:t>
            </a:r>
          </a:p>
          <a:p>
            <a:r>
              <a:rPr lang="en-US" altLang="de-DE" sz="1800" smtClean="0">
                <a:latin typeface="Courier New" pitchFamily="49" charset="0"/>
              </a:rPr>
              <a:t>17             .filter(e -&gt; e.getRole().equals(Role.EXECUTIVE))</a:t>
            </a:r>
          </a:p>
          <a:p>
            <a:r>
              <a:rPr lang="en-US" altLang="de-DE" sz="1800" smtClean="0">
                <a:latin typeface="Courier New" pitchFamily="49" charset="0"/>
              </a:rPr>
              <a:t>18             .peek(e -&gt; e.printSummary())</a:t>
            </a:r>
          </a:p>
          <a:p>
            <a:r>
              <a:rPr lang="en-US" altLang="de-DE" sz="1800" smtClean="0">
                <a:latin typeface="Courier New" pitchFamily="49" charset="0"/>
              </a:rPr>
              <a:t>19             .mapToDouble(e -&gt; e.getSalary())</a:t>
            </a:r>
          </a:p>
          <a:p>
            <a:r>
              <a:rPr lang="en-US" altLang="de-DE" sz="1800" smtClean="0">
                <a:latin typeface="Courier New" pitchFamily="49" charset="0"/>
              </a:rPr>
              <a:t>20             .sum();</a:t>
            </a:r>
          </a:p>
          <a:p>
            <a:r>
              <a:rPr lang="en-US" altLang="de-DE" sz="1800" smtClean="0">
                <a:latin typeface="Courier New" pitchFamily="49" charset="0"/>
              </a:rPr>
              <a:t>21         </a:t>
            </a:r>
          </a:p>
          <a:p>
            <a:r>
              <a:rPr lang="en-US" altLang="de-DE" sz="1800" smtClean="0">
                <a:latin typeface="Courier New" pitchFamily="49" charset="0"/>
              </a:rPr>
              <a:t>22         System.out.printf("Total CO Executive Pay: $%,9.2f %n", result);</a:t>
            </a:r>
          </a:p>
        </p:txBody>
      </p:sp>
    </p:spTree>
  </p:cSld>
  <p:clrMapOvr>
    <a:masterClrMapping/>
  </p:clrMapOvr>
</p:sld>
</file>

<file path=ppt/theme/theme1.xml><?xml version="1.0" encoding="utf-8"?>
<a:theme xmlns:a="http://schemas.openxmlformats.org/drawingml/2006/main"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OU6_Jan14</Template>
  <TotalTime>2358</TotalTime>
  <Words>3275</Words>
  <Application>Microsoft Office PowerPoint</Application>
  <PresentationFormat>Bildschirmpräsentation (4:3)</PresentationFormat>
  <Paragraphs>455</Paragraphs>
  <Slides>38</Slides>
  <Notes>38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38</vt:i4>
      </vt:variant>
    </vt:vector>
  </HeadingPairs>
  <TitlesOfParts>
    <vt:vector size="42" baseType="lpstr">
      <vt:lpstr>Arial</vt:lpstr>
      <vt:lpstr>Times New Roman</vt:lpstr>
      <vt:lpstr>Courier New</vt:lpstr>
      <vt:lpstr>OU6_Jan14</vt:lpstr>
      <vt:lpstr>Parallel Streams</vt:lpstr>
      <vt:lpstr>Objectives</vt:lpstr>
      <vt:lpstr>Streams Review</vt:lpstr>
      <vt:lpstr>Old Style Collection Processing</vt:lpstr>
      <vt:lpstr>New Style Collection Processing </vt:lpstr>
      <vt:lpstr>Stream Pipeline: Another Look</vt:lpstr>
      <vt:lpstr>Styles Compared</vt:lpstr>
      <vt:lpstr>Parallel Stream</vt:lpstr>
      <vt:lpstr>Using Parallel Streams: Collection</vt:lpstr>
      <vt:lpstr>Using Parallel Streams: From a Stream</vt:lpstr>
      <vt:lpstr>Pipelines Fine Print</vt:lpstr>
      <vt:lpstr>Embrace Statelessness</vt:lpstr>
      <vt:lpstr>Avoid Statefulness </vt:lpstr>
      <vt:lpstr>Streams Are Deterministic for Most Part</vt:lpstr>
      <vt:lpstr>Some Are Not Deterministic</vt:lpstr>
      <vt:lpstr>Reduction</vt:lpstr>
      <vt:lpstr>Reduction Fine Print</vt:lpstr>
      <vt:lpstr>Reduction: Example</vt:lpstr>
      <vt:lpstr>Reduction: Example</vt:lpstr>
      <vt:lpstr>Reduction: Example</vt:lpstr>
      <vt:lpstr>Reduction: Example</vt:lpstr>
      <vt:lpstr>Reduction: Example</vt:lpstr>
      <vt:lpstr>Reduction: Example</vt:lpstr>
      <vt:lpstr>A Look Under the Hood</vt:lpstr>
      <vt:lpstr>Illustrating Parallel Execution</vt:lpstr>
      <vt:lpstr>Illustrating Parallel Execution</vt:lpstr>
      <vt:lpstr>Illustrating Parallel Execution</vt:lpstr>
      <vt:lpstr>Illustrating Parallel Execution</vt:lpstr>
      <vt:lpstr>Illustrating Parallel Execution</vt:lpstr>
      <vt:lpstr>Illustrating Parallel Execution</vt:lpstr>
      <vt:lpstr>Illustrating Parallel Execution</vt:lpstr>
      <vt:lpstr>Illustrating Parallel Execution</vt:lpstr>
      <vt:lpstr>Illustrating Parallel Execution</vt:lpstr>
      <vt:lpstr>Illustrating Parallel Execution</vt:lpstr>
      <vt:lpstr>Illustrating Parallel Execution</vt:lpstr>
      <vt:lpstr>Performance</vt:lpstr>
      <vt:lpstr>A Simple Performance Model</vt:lpstr>
      <vt:lpstr>Summary</vt:lpstr>
    </vt:vector>
  </TitlesOfParts>
  <Company>Oracle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&lt;Insert Lesson, Module, or Course Title&gt;</dc:title>
  <dc:subject>OU6_Jan14</dc:subject>
  <dc:creator>Michael Williams</dc:creator>
  <cp:keywords>OU6_Jan14</cp:keywords>
  <dc:description>Oracle University Production Services</dc:description>
  <cp:lastModifiedBy>Bernhard</cp:lastModifiedBy>
  <cp:revision>218</cp:revision>
  <cp:lastPrinted>2002-03-28T23:57:22Z</cp:lastPrinted>
  <dcterms:created xsi:type="dcterms:W3CDTF">2014-01-21T18:01:03Z</dcterms:created>
  <dcterms:modified xsi:type="dcterms:W3CDTF">2018-07-08T18:04:31Z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