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991350" cy="92821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8080"/>
    <a:srgbClr val="66CCFF"/>
    <a:srgbClr val="CC6600"/>
    <a:srgbClr val="FFCC66"/>
    <a:srgbClr val="CC9900"/>
    <a:srgbClr val="0066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83188" autoAdjust="0"/>
  </p:normalViewPr>
  <p:slideViewPr>
    <p:cSldViewPr>
      <p:cViewPr varScale="1">
        <p:scale>
          <a:sx n="93" d="100"/>
          <a:sy n="93" d="100"/>
        </p:scale>
        <p:origin x="-2406" y="-90"/>
      </p:cViewPr>
      <p:guideLst>
        <p:guide orient="horz" pos="960"/>
        <p:guide orient="horz" pos="480"/>
        <p:guide pos="2880"/>
        <p:guide pos="768"/>
        <p:guide pos="384"/>
        <p:guide pos="4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40" d="100"/>
          <a:sy n="140" d="100"/>
        </p:scale>
        <p:origin x="-2556" y="-72"/>
      </p:cViewPr>
      <p:guideLst>
        <p:guide orient="horz" pos="3355"/>
        <p:guide pos="2202"/>
        <p:guide pos="378"/>
        <p:guide pos="426"/>
        <p:guide pos="5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9EDA1EA7-4911-40C2-9CA7-1D55E48EAB86}" type="slidenum">
              <a:rPr lang="en-US"/>
              <a:pPr>
                <a:defRPr/>
              </a:pPr>
              <a:t>‹Nr.›</a:t>
            </a:fld>
            <a:endParaRPr lang="en-US" dirty="0"/>
          </a:p>
        </p:txBody>
      </p:sp>
    </p:spTree>
    <p:extLst>
      <p:ext uri="{BB962C8B-B14F-4D97-AF65-F5344CB8AC3E}">
        <p14:creationId xmlns:p14="http://schemas.microsoft.com/office/powerpoint/2010/main" val="1421335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Notes_TextBox_Placeholde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it-IT"/>
              <a:t>Java SE 8 Programming   16 - &lt;#&gt;</a:t>
            </a:r>
            <a:endParaRPr lang="en-US"/>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202218905"/>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ts val="400"/>
      </a:spcBef>
      <a:spcAft>
        <a:spcPct val="0"/>
      </a:spcAft>
      <a:buSzPct val="100000"/>
      <a:buFont typeface="Arial"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14300" algn="l" defTabSz="457200" rtl="0" eaLnBrk="0" fontAlgn="base" hangingPunct="0">
      <a:spcBef>
        <a:spcPts val="3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Rot="1" noChangeAspect="1" noChangeArrowheads="1" noTextEdit="1"/>
          </p:cNvSpPr>
          <p:nvPr>
            <p:ph type="sldImg"/>
          </p:nvPr>
        </p:nvSpPr>
        <p:spPr>
          <a:ln/>
        </p:spPr>
      </p:sp>
      <p:sp>
        <p:nvSpPr>
          <p:cNvPr id="2253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z="1100" b="0"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5"/>
          <p:cNvSpPr>
            <a:spLocks noGrp="1" noRot="1" noChangeAspect="1" noTextEdit="1"/>
          </p:cNvSpPr>
          <p:nvPr>
            <p:ph type="sldImg"/>
          </p:nvPr>
        </p:nvSpPr>
        <p:spPr>
          <a:ln/>
        </p:spPr>
      </p:sp>
      <p:sp>
        <p:nvSpPr>
          <p:cNvPr id="3174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75780" name="Footer Placeholder 4"/>
          <p:cNvSpPr>
            <a:spLocks noGrp="1"/>
          </p:cNvSpPr>
          <p:nvPr>
            <p:ph type="ftr" sz="quarter" idx="4"/>
          </p:nvPr>
        </p:nvSpPr>
        <p:spPr/>
        <p:txBody>
          <a:bodyPr/>
          <a:lstStyle/>
          <a:p>
            <a:pPr>
              <a:defRPr/>
            </a:pPr>
            <a:r>
              <a:rPr lang="it-IT">
                <a:latin typeface="Arial" charset="0"/>
              </a:rPr>
              <a:t>Java SE 8 Programming   16 - </a:t>
            </a:r>
            <a:fld id="{ECFC5B7D-6D55-4472-BB86-3AC7D7A02C05}" type="slidenum">
              <a:rPr lang="en-US">
                <a:latin typeface="Arial" charset="0"/>
              </a:rPr>
              <a:pPr>
                <a:defRPr/>
              </a:pPr>
              <a:t>10</a:t>
            </a:fld>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5"/>
          <p:cNvSpPr>
            <a:spLocks noGrp="1" noRot="1" noChangeAspect="1" noTextEdit="1"/>
          </p:cNvSpPr>
          <p:nvPr>
            <p:ph type="sldImg"/>
          </p:nvPr>
        </p:nvSpPr>
        <p:spPr>
          <a:ln/>
        </p:spPr>
      </p:sp>
      <p:sp>
        <p:nvSpPr>
          <p:cNvPr id="3277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76804" name="Footer Placeholder 4"/>
          <p:cNvSpPr>
            <a:spLocks noGrp="1"/>
          </p:cNvSpPr>
          <p:nvPr>
            <p:ph type="ftr" sz="quarter" idx="4"/>
          </p:nvPr>
        </p:nvSpPr>
        <p:spPr/>
        <p:txBody>
          <a:bodyPr/>
          <a:lstStyle/>
          <a:p>
            <a:pPr>
              <a:defRPr/>
            </a:pPr>
            <a:r>
              <a:rPr lang="it-IT">
                <a:latin typeface="Arial" charset="0"/>
              </a:rPr>
              <a:t>Java SE 8 Programming   16 - </a:t>
            </a:r>
            <a:fld id="{CB2B8C72-AFC0-4D95-8CB4-2157234B34D0}" type="slidenum">
              <a:rPr lang="en-US">
                <a:latin typeface="Arial" charset="0"/>
              </a:rPr>
              <a:pPr>
                <a:defRPr/>
              </a:pPr>
              <a:t>11</a:t>
            </a:fld>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a:ln/>
        </p:spPr>
      </p:sp>
      <p:sp>
        <p:nvSpPr>
          <p:cNvPr id="337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77828" name="Footer Placeholder 4"/>
          <p:cNvSpPr>
            <a:spLocks noGrp="1"/>
          </p:cNvSpPr>
          <p:nvPr>
            <p:ph type="ftr" sz="quarter" idx="4"/>
          </p:nvPr>
        </p:nvSpPr>
        <p:spPr/>
        <p:txBody>
          <a:bodyPr/>
          <a:lstStyle/>
          <a:p>
            <a:pPr>
              <a:defRPr/>
            </a:pPr>
            <a:r>
              <a:rPr lang="it-IT">
                <a:latin typeface="Arial" charset="0"/>
              </a:rPr>
              <a:t>Java SE 8 Programming   16 - </a:t>
            </a:r>
            <a:fld id="{51E77B61-266E-4ECA-812A-DEAE771C8353}" type="slidenum">
              <a:rPr lang="en-US">
                <a:latin typeface="Arial" charset="0"/>
              </a:rPr>
              <a:pPr>
                <a:defRPr/>
              </a:pPr>
              <a:t>12</a:t>
            </a:fld>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5"/>
          <p:cNvSpPr>
            <a:spLocks noGrp="1" noRot="1" noChangeAspect="1" noTextEdit="1"/>
          </p:cNvSpPr>
          <p:nvPr>
            <p:ph type="sldImg"/>
          </p:nvPr>
        </p:nvSpPr>
        <p:spPr>
          <a:ln/>
        </p:spPr>
      </p:sp>
      <p:sp>
        <p:nvSpPr>
          <p:cNvPr id="3481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smtClean="0">
                <a:latin typeface="Arial" charset="0"/>
              </a:rPr>
              <a:t>Memory Management</a:t>
            </a:r>
          </a:p>
          <a:p>
            <a:pPr lvl="1"/>
            <a:r>
              <a:rPr lang="en-US" altLang="de-DE" smtClean="0">
                <a:latin typeface="Arial" charset="0"/>
              </a:rPr>
              <a:t>Notice that the same array is passed to every task but with different start and end values. If the subset of values to be processed were copied into a new array each time a task was created, memory usage would quickly skyrocket.</a:t>
            </a:r>
          </a:p>
        </p:txBody>
      </p:sp>
      <p:sp>
        <p:nvSpPr>
          <p:cNvPr id="78852" name="Footer Placeholder 4"/>
          <p:cNvSpPr>
            <a:spLocks noGrp="1"/>
          </p:cNvSpPr>
          <p:nvPr>
            <p:ph type="ftr" sz="quarter" idx="4"/>
          </p:nvPr>
        </p:nvSpPr>
        <p:spPr/>
        <p:txBody>
          <a:bodyPr/>
          <a:lstStyle/>
          <a:p>
            <a:pPr>
              <a:defRPr/>
            </a:pPr>
            <a:r>
              <a:rPr lang="it-IT">
                <a:latin typeface="Arial" charset="0"/>
              </a:rPr>
              <a:t>Java SE 8 Programming   16 - </a:t>
            </a:r>
            <a:fld id="{ACEB9BD6-7E02-4A12-841D-68C2C4B9E005}" type="slidenum">
              <a:rPr lang="en-US">
                <a:latin typeface="Arial" charset="0"/>
              </a:rPr>
              <a:pPr>
                <a:defRPr/>
              </a:pPr>
              <a:t>13</a:t>
            </a:fld>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5"/>
          <p:cNvSpPr>
            <a:spLocks noGrp="1" noRot="1" noChangeAspect="1" noTextEdit="1"/>
          </p:cNvSpPr>
          <p:nvPr>
            <p:ph type="sldImg"/>
          </p:nvPr>
        </p:nvSpPr>
        <p:spPr>
          <a:ln/>
        </p:spPr>
      </p:sp>
      <p:sp>
        <p:nvSpPr>
          <p:cNvPr id="3584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79876" name="Footer Placeholder 4"/>
          <p:cNvSpPr>
            <a:spLocks noGrp="1"/>
          </p:cNvSpPr>
          <p:nvPr>
            <p:ph type="ftr" sz="quarter" idx="4"/>
          </p:nvPr>
        </p:nvSpPr>
        <p:spPr/>
        <p:txBody>
          <a:bodyPr/>
          <a:lstStyle/>
          <a:p>
            <a:pPr>
              <a:defRPr/>
            </a:pPr>
            <a:r>
              <a:rPr lang="it-IT">
                <a:latin typeface="Arial" charset="0"/>
              </a:rPr>
              <a:t>Java SE 8 Programming   16 - </a:t>
            </a:r>
            <a:fld id="{2C5B76A9-6F33-481F-8BF2-E5FA01066D97}" type="slidenum">
              <a:rPr lang="en-US">
                <a:latin typeface="Arial" charset="0"/>
              </a:rPr>
              <a:pPr>
                <a:defRPr/>
              </a:pPr>
              <a:t>14</a:t>
            </a:fld>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ChangeArrowheads="1" noTextEdit="1"/>
          </p:cNvSpPr>
          <p:nvPr>
            <p:ph type="sldImg"/>
          </p:nvPr>
        </p:nvSpPr>
        <p:spPr>
          <a:ln/>
        </p:spPr>
      </p:sp>
      <p:sp>
        <p:nvSpPr>
          <p:cNvPr id="36867"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Parallel Sorting</a:t>
            </a:r>
          </a:p>
          <a:p>
            <a:pPr lvl="1" eaLnBrk="1" hangingPunct="1"/>
            <a:r>
              <a:rPr lang="en-US" altLang="de-DE" smtClean="0">
                <a:latin typeface="Arial" charset="0"/>
              </a:rPr>
              <a:t>When using Fork-Join to sort an array in parallel, you end up sorting many small arrays and then having to combine the small sorted arrays into larger sorted arrays. For an example see the sample application provided with the JDK in </a:t>
            </a:r>
            <a:r>
              <a:rPr lang="en-US" altLang="de-DE" smtClean="0">
                <a:latin typeface="Courier New" pitchFamily="49" charset="0"/>
                <a:cs typeface="Courier New" pitchFamily="49" charset="0"/>
              </a:rPr>
              <a:t>C:\Program Files\Java\jdk1.7.0\sample\forkjoin\mergesort</a:t>
            </a:r>
            <a:r>
              <a:rPr lang="en-US" altLang="de-DE" smtClean="0">
                <a:latin typeface="Arial" charset="0"/>
              </a:rPr>
              <a:t>.</a:t>
            </a:r>
          </a:p>
        </p:txBody>
      </p:sp>
      <p:sp>
        <p:nvSpPr>
          <p:cNvPr id="80900" name="Footer Placeholder 4"/>
          <p:cNvSpPr>
            <a:spLocks noGrp="1"/>
          </p:cNvSpPr>
          <p:nvPr>
            <p:ph type="ftr" sz="quarter" idx="4"/>
          </p:nvPr>
        </p:nvSpPr>
        <p:spPr/>
        <p:txBody>
          <a:bodyPr/>
          <a:lstStyle/>
          <a:p>
            <a:pPr>
              <a:defRPr/>
            </a:pPr>
            <a:r>
              <a:rPr lang="it-IT">
                <a:latin typeface="Arial" charset="0"/>
              </a:rPr>
              <a:t>Java SE 8 Programming   16 - </a:t>
            </a:r>
            <a:fld id="{DBA21513-DF1F-4055-A3C6-E1D912A708A8}" type="slidenum">
              <a:rPr lang="en-US">
                <a:latin typeface="Arial" charset="0"/>
              </a:rPr>
              <a:pPr>
                <a:defRPr/>
              </a:pPr>
              <a:t>15</a:t>
            </a:fld>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ChangeArrowheads="1"/>
          </p:cNvSpPr>
          <p:nvPr>
            <p:ph type="ftr" sz="quarter" idx="4"/>
          </p:nvPr>
        </p:nvSpPr>
        <p:spPr/>
        <p:txBody>
          <a:bodyPr/>
          <a:lstStyle/>
          <a:p>
            <a:pPr>
              <a:defRPr/>
            </a:pPr>
            <a:r>
              <a:rPr lang="it-IT"/>
              <a:t>Java SE 8 Programming   16 - </a:t>
            </a:r>
            <a:fld id="{6F8D826D-32B8-421E-A7FD-A3C7D896F281}" type="slidenum">
              <a:rPr lang="en-US"/>
              <a:pPr>
                <a:defRPr/>
              </a:pPr>
              <a:t>16</a:t>
            </a:fld>
            <a:endParaRPr lang="en-US"/>
          </a:p>
        </p:txBody>
      </p:sp>
      <p:sp>
        <p:nvSpPr>
          <p:cNvPr id="37891"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de-DE" altLang="de-DE" smtClean="0">
              <a:latin typeface="Arial" charset="0"/>
            </a:endParaRPr>
          </a:p>
        </p:txBody>
      </p:sp>
      <p:sp>
        <p:nvSpPr>
          <p:cNvPr id="37892" name="Slide Image Placeholder 6"/>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8"/>
          <p:cNvSpPr>
            <a:spLocks noChangeArrowheads="1" noTextEdit="1"/>
          </p:cNvSpPr>
          <p:nvPr>
            <p:ph type="sldImg"/>
          </p:nvPr>
        </p:nvSpPr>
        <p:spPr>
          <a:ln/>
        </p:spPr>
      </p:sp>
      <p:sp>
        <p:nvSpPr>
          <p:cNvPr id="23555"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charset="0"/>
            </a:endParaRPr>
          </a:p>
        </p:txBody>
      </p:sp>
      <p:sp>
        <p:nvSpPr>
          <p:cNvPr id="46084" name="Footer Placeholder 4"/>
          <p:cNvSpPr>
            <a:spLocks noGrp="1"/>
          </p:cNvSpPr>
          <p:nvPr>
            <p:ph type="ftr" sz="quarter" idx="4"/>
          </p:nvPr>
        </p:nvSpPr>
        <p:spPr/>
        <p:txBody>
          <a:bodyPr/>
          <a:lstStyle/>
          <a:p>
            <a:pPr>
              <a:defRPr/>
            </a:pPr>
            <a:r>
              <a:rPr lang="it-IT">
                <a:latin typeface="Arial" charset="0"/>
              </a:rPr>
              <a:t>Java SE 8 Programming   16 - </a:t>
            </a:r>
            <a:fld id="{6FC0D781-566F-4AF7-BC5B-E2DD14CA2DD7}" type="slidenum">
              <a:rPr lang="en-US">
                <a:latin typeface="Arial" charset="0"/>
              </a:rPr>
              <a:pPr>
                <a:defRPr/>
              </a:pPr>
              <a:t>2</a:t>
            </a:fld>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ChangeArrowheads="1" noTextEdit="1"/>
          </p:cNvSpPr>
          <p:nvPr>
            <p:ph type="sldImg"/>
          </p:nvPr>
        </p:nvSpPr>
        <p:spPr>
          <a:ln/>
        </p:spPr>
      </p:sp>
      <p:sp>
        <p:nvSpPr>
          <p:cNvPr id="24579"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CPU Count</a:t>
            </a:r>
          </a:p>
          <a:p>
            <a:pPr lvl="1" eaLnBrk="1" hangingPunct="1"/>
            <a:r>
              <a:rPr lang="en-US" altLang="de-DE" smtClean="0">
                <a:latin typeface="Arial" charset="0"/>
              </a:rPr>
              <a:t>If your tasks are compute-intensive as opposed to I/O intensive, the number of parallel tasks should not greatly outnumber the number of processors in your system. You can detect the number of processors easily in Java:</a:t>
            </a:r>
          </a:p>
          <a:p>
            <a:pPr lvl="4" eaLnBrk="1" hangingPunct="1"/>
            <a:r>
              <a:rPr lang="en-US" altLang="de-DE" smtClean="0">
                <a:cs typeface="Courier New" pitchFamily="49" charset="0"/>
              </a:rPr>
              <a:t>int count = Runtime.getRuntime().availableProcessors();</a:t>
            </a:r>
          </a:p>
        </p:txBody>
      </p:sp>
      <p:sp>
        <p:nvSpPr>
          <p:cNvPr id="68612" name="Footer Placeholder 4"/>
          <p:cNvSpPr>
            <a:spLocks noGrp="1"/>
          </p:cNvSpPr>
          <p:nvPr>
            <p:ph type="ftr" sz="quarter" idx="4"/>
          </p:nvPr>
        </p:nvSpPr>
        <p:spPr/>
        <p:txBody>
          <a:bodyPr/>
          <a:lstStyle/>
          <a:p>
            <a:pPr>
              <a:defRPr/>
            </a:pPr>
            <a:r>
              <a:rPr lang="it-IT">
                <a:latin typeface="Arial" charset="0"/>
              </a:rPr>
              <a:t>Java SE 8 Programming   16 - </a:t>
            </a:r>
            <a:fld id="{A5DABE28-B740-466E-8161-2D190D176B8A}" type="slidenum">
              <a:rPr lang="en-US">
                <a:latin typeface="Arial" charset="0"/>
              </a:rPr>
              <a:pPr>
                <a:defRPr/>
              </a:pPr>
              <a:t>3</a:t>
            </a:fld>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noTextEdit="1"/>
          </p:cNvSpPr>
          <p:nvPr>
            <p:ph type="sldImg"/>
          </p:nvPr>
        </p:nvSpPr>
        <p:spPr>
          <a:ln/>
        </p:spPr>
      </p:sp>
      <p:sp>
        <p:nvSpPr>
          <p:cNvPr id="25603"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Setting the Stage</a:t>
            </a:r>
          </a:p>
          <a:p>
            <a:pPr lvl="1" eaLnBrk="1" hangingPunct="1"/>
            <a:r>
              <a:rPr lang="en-US" altLang="de-DE" smtClean="0">
                <a:latin typeface="Arial" charset="0"/>
              </a:rPr>
              <a:t>If you have a large amount of data to process but only one thread to process that data, a single CPU will be used. In the slide's graphic, a large set of data (an array, possibly) is being processed. The array processing could be a simple task, such as finding the highest value in the array. In a four CPU system, there would be three CPUs sitting idle while the array was being processed.</a:t>
            </a:r>
            <a:endParaRPr lang="en-US" altLang="de-DE" smtClean="0">
              <a:latin typeface="Arial" charset="0"/>
              <a:cs typeface="Courier New" pitchFamily="49" charset="0"/>
            </a:endParaRPr>
          </a:p>
        </p:txBody>
      </p:sp>
      <p:sp>
        <p:nvSpPr>
          <p:cNvPr id="69636" name="Footer Placeholder 4"/>
          <p:cNvSpPr>
            <a:spLocks noGrp="1"/>
          </p:cNvSpPr>
          <p:nvPr>
            <p:ph type="ftr" sz="quarter" idx="4"/>
          </p:nvPr>
        </p:nvSpPr>
        <p:spPr/>
        <p:txBody>
          <a:bodyPr/>
          <a:lstStyle/>
          <a:p>
            <a:pPr>
              <a:defRPr/>
            </a:pPr>
            <a:r>
              <a:rPr lang="it-IT">
                <a:latin typeface="Arial" charset="0"/>
              </a:rPr>
              <a:t>Java SE 8 Programming   16 - </a:t>
            </a:r>
            <a:fld id="{E9629D30-2314-401C-BDB4-4F59B1EF1749}" type="slidenum">
              <a:rPr lang="en-US">
                <a:latin typeface="Arial" charset="0"/>
              </a:rPr>
              <a:pPr>
                <a:defRPr/>
              </a:pPr>
              <a:t>4</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ChangeArrowheads="1" noTextEdit="1"/>
          </p:cNvSpPr>
          <p:nvPr>
            <p:ph type="sldImg"/>
          </p:nvPr>
        </p:nvSpPr>
        <p:spPr>
          <a:ln/>
        </p:spPr>
      </p:sp>
      <p:sp>
        <p:nvSpPr>
          <p:cNvPr id="26627"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Splitting the Data</a:t>
            </a:r>
          </a:p>
          <a:p>
            <a:pPr lvl="1" eaLnBrk="1" hangingPunct="1"/>
            <a:r>
              <a:rPr lang="en-US" altLang="de-DE" smtClean="0">
                <a:latin typeface="Arial" charset="0"/>
              </a:rPr>
              <a:t>In the slide's graphic, a large set of data (an array, possibly) is split into four subsets of data, one subset for each CPU. A thread per CPU is created to process the data. After processing the subsets of data, the results will have to be combined in a meaningful way. There are several ways to subdivide the large dataset to be processed. It would be overly memory-intensive to create a new array per thread that contains a copy of a portion of the original array. Each array can share a reference to the single large array but access only a subset in a non-blocking thread-safe way.</a:t>
            </a:r>
            <a:endParaRPr lang="en-US" altLang="de-DE" smtClean="0">
              <a:latin typeface="Arial" charset="0"/>
              <a:cs typeface="Courier New" pitchFamily="49" charset="0"/>
            </a:endParaRPr>
          </a:p>
        </p:txBody>
      </p:sp>
      <p:sp>
        <p:nvSpPr>
          <p:cNvPr id="70660" name="Footer Placeholder 4"/>
          <p:cNvSpPr>
            <a:spLocks noGrp="1"/>
          </p:cNvSpPr>
          <p:nvPr>
            <p:ph type="ftr" sz="quarter" idx="4"/>
          </p:nvPr>
        </p:nvSpPr>
        <p:spPr/>
        <p:txBody>
          <a:bodyPr/>
          <a:lstStyle/>
          <a:p>
            <a:pPr>
              <a:defRPr/>
            </a:pPr>
            <a:r>
              <a:rPr lang="it-IT">
                <a:latin typeface="Arial" charset="0"/>
              </a:rPr>
              <a:t>Java SE 8 Programming   16 - </a:t>
            </a:r>
            <a:fld id="{85E09848-AFCE-4E12-90BD-1B6CC4B5423F}" type="slidenum">
              <a:rPr lang="en-US">
                <a:latin typeface="Arial" charset="0"/>
              </a:rPr>
              <a:pPr>
                <a:defRPr/>
              </a:pPr>
              <a:t>5</a:t>
            </a:fld>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ChangeArrowheads="1" noTextEdit="1"/>
          </p:cNvSpPr>
          <p:nvPr>
            <p:ph type="sldImg"/>
          </p:nvPr>
        </p:nvSpPr>
        <p:spPr>
          <a:ln/>
        </p:spPr>
      </p:sp>
      <p:sp>
        <p:nvSpPr>
          <p:cNvPr id="27651"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charset="0"/>
              <a:cs typeface="Courier New" pitchFamily="49" charset="0"/>
            </a:endParaRPr>
          </a:p>
        </p:txBody>
      </p:sp>
      <p:sp>
        <p:nvSpPr>
          <p:cNvPr id="71684" name="Footer Placeholder 4"/>
          <p:cNvSpPr>
            <a:spLocks noGrp="1"/>
          </p:cNvSpPr>
          <p:nvPr>
            <p:ph type="ftr" sz="quarter" idx="4"/>
          </p:nvPr>
        </p:nvSpPr>
        <p:spPr/>
        <p:txBody>
          <a:bodyPr/>
          <a:lstStyle/>
          <a:p>
            <a:pPr>
              <a:defRPr/>
            </a:pPr>
            <a:r>
              <a:rPr lang="it-IT">
                <a:latin typeface="Arial" charset="0"/>
              </a:rPr>
              <a:t>Java SE 8 Programming   16 - </a:t>
            </a:r>
            <a:fld id="{C97E9437-DF6E-4CCF-8B32-BE349C1371BE}" type="slidenum">
              <a:rPr lang="en-US">
                <a:latin typeface="Arial" charset="0"/>
              </a:rPr>
              <a:pPr>
                <a:defRPr/>
              </a:pPr>
              <a:t>6</a:t>
            </a:fld>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ChangeArrowheads="1" noTextEdit="1"/>
          </p:cNvSpPr>
          <p:nvPr>
            <p:ph type="sldImg"/>
          </p:nvPr>
        </p:nvSpPr>
        <p:spPr>
          <a:ln/>
        </p:spPr>
      </p:sp>
      <p:sp>
        <p:nvSpPr>
          <p:cNvPr id="28675"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Work Granularity</a:t>
            </a:r>
          </a:p>
          <a:p>
            <a:pPr lvl="1" eaLnBrk="1" hangingPunct="1"/>
            <a:r>
              <a:rPr lang="en-US" altLang="de-DE" smtClean="0">
                <a:latin typeface="Arial" charset="0"/>
                <a:cs typeface="Courier New" pitchFamily="49" charset="0"/>
              </a:rPr>
              <a:t>By subdividing the data to be processed until there are more subsets than threads, we are facilitating “work-stealing.” In work-stealing, a thread that has run out of work can steal work (a data subset) from the processing queue of another thread. You must determine the optimal size of the work to add to each thread’s processing queue. Overly subdividing the data to be processed can cause unnecessary overhead, while insufficiently subdividing the data can result in underutilization of CPUs.</a:t>
            </a:r>
          </a:p>
        </p:txBody>
      </p:sp>
      <p:sp>
        <p:nvSpPr>
          <p:cNvPr id="72708" name="Footer Placeholder 4"/>
          <p:cNvSpPr>
            <a:spLocks noGrp="1"/>
          </p:cNvSpPr>
          <p:nvPr>
            <p:ph type="ftr" sz="quarter" idx="4"/>
          </p:nvPr>
        </p:nvSpPr>
        <p:spPr/>
        <p:txBody>
          <a:bodyPr/>
          <a:lstStyle/>
          <a:p>
            <a:pPr>
              <a:defRPr/>
            </a:pPr>
            <a:r>
              <a:rPr lang="it-IT">
                <a:latin typeface="Arial" charset="0"/>
              </a:rPr>
              <a:t>Java SE 8 Programming   16 - </a:t>
            </a:r>
            <a:fld id="{4667949B-BE8F-40F9-8F8A-7CE41B5E4CAE}" type="slidenum">
              <a:rPr lang="en-US">
                <a:latin typeface="Arial" charset="0"/>
              </a:rPr>
              <a:pPr>
                <a:defRPr/>
              </a:pPr>
              <a:t>7</a:t>
            </a:fld>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5"/>
          <p:cNvSpPr>
            <a:spLocks noGrp="1" noRot="1" noChangeAspect="1" noTextEdit="1"/>
          </p:cNvSpPr>
          <p:nvPr>
            <p:ph type="sldImg"/>
          </p:nvPr>
        </p:nvSpPr>
        <p:spPr>
          <a:ln/>
        </p:spPr>
      </p:sp>
      <p:sp>
        <p:nvSpPr>
          <p:cNvPr id="296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smtClean="0">
                <a:latin typeface="Arial" charset="0"/>
              </a:rPr>
              <a:t>Parallel Potential</a:t>
            </a:r>
          </a:p>
          <a:p>
            <a:pPr lvl="1"/>
            <a:r>
              <a:rPr lang="en-US" altLang="de-DE" smtClean="0">
                <a:latin typeface="Arial" charset="0"/>
              </a:rPr>
              <a:t>In this example, there are two separate tasks that could be executed in parallel. Initializing the array with random values and searching the array for the largest possible value could both be done in parallel.</a:t>
            </a:r>
          </a:p>
        </p:txBody>
      </p:sp>
      <p:sp>
        <p:nvSpPr>
          <p:cNvPr id="73732" name="Footer Placeholder 4"/>
          <p:cNvSpPr>
            <a:spLocks noGrp="1"/>
          </p:cNvSpPr>
          <p:nvPr>
            <p:ph type="ftr" sz="quarter" idx="4"/>
          </p:nvPr>
        </p:nvSpPr>
        <p:spPr/>
        <p:txBody>
          <a:bodyPr/>
          <a:lstStyle/>
          <a:p>
            <a:pPr>
              <a:defRPr/>
            </a:pPr>
            <a:r>
              <a:rPr lang="it-IT">
                <a:latin typeface="Arial" charset="0"/>
              </a:rPr>
              <a:t>Java SE 8 Programming   16 - </a:t>
            </a:r>
            <a:fld id="{C50CDB27-9DFC-40EF-885C-F41CB608D7AD}" type="slidenum">
              <a:rPr lang="en-US">
                <a:latin typeface="Arial" charset="0"/>
              </a:rPr>
              <a:pPr>
                <a:defRPr/>
              </a:pPr>
              <a:t>8</a:t>
            </a:fld>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noTextEdit="1"/>
          </p:cNvSpPr>
          <p:nvPr>
            <p:ph type="sldImg"/>
          </p:nvPr>
        </p:nvSpPr>
        <p:spPr>
          <a:ln/>
        </p:spPr>
      </p:sp>
      <p:sp>
        <p:nvSpPr>
          <p:cNvPr id="30723"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charset="0"/>
            </a:endParaRPr>
          </a:p>
        </p:txBody>
      </p:sp>
      <p:sp>
        <p:nvSpPr>
          <p:cNvPr id="74756" name="Footer Placeholder 4"/>
          <p:cNvSpPr>
            <a:spLocks noGrp="1"/>
          </p:cNvSpPr>
          <p:nvPr>
            <p:ph type="ftr" sz="quarter" idx="4"/>
          </p:nvPr>
        </p:nvSpPr>
        <p:spPr/>
        <p:txBody>
          <a:bodyPr/>
          <a:lstStyle/>
          <a:p>
            <a:pPr>
              <a:defRPr/>
            </a:pPr>
            <a:r>
              <a:rPr lang="it-IT">
                <a:latin typeface="Arial" charset="0"/>
              </a:rPr>
              <a:t>Java SE 8 Programming   16 - </a:t>
            </a:r>
            <a:fld id="{66ADD024-468E-46FA-8B6E-9FE2E51880AE}" type="slidenum">
              <a:rPr lang="en-US">
                <a:latin typeface="Arial" charset="0"/>
              </a:rPr>
              <a:pPr>
                <a:defRPr/>
              </a:pPr>
              <a:t>9</a:t>
            </a:fld>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algn="ctr" defTabSz="228600">
              <a:buClr>
                <a:srgbClr val="000000"/>
              </a:buClr>
              <a:buFont typeface="Arial" pitchFamily="34" charset="0"/>
              <a:buNone/>
              <a:defRPr/>
            </a:pPr>
            <a:endParaRPr lang="en-US" sz="27700" b="1" dirty="0">
              <a:solidFill>
                <a:srgbClr val="CCCCCC"/>
              </a:solidFill>
              <a:latin typeface="Times New Roman" pitchFamily="18" charset="0"/>
              <a:cs typeface="+mn-cs"/>
            </a:endParaRPr>
          </a:p>
        </p:txBody>
      </p:sp>
      <p:pic>
        <p:nvPicPr>
          <p:cNvPr id="5" name="Picture 10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lgn="ctr">
              <a:defRPr/>
            </a:pPr>
            <a:r>
              <a:rPr lang="en-US" sz="1200">
                <a:latin typeface="Arial" pitchFamily="34" charset="0"/>
                <a:cs typeface="+mn-cs"/>
              </a:rPr>
              <a:t>Copyright © 2014, Oracle and/or its affiliates. All rights reserved.</a:t>
            </a:r>
            <a:endParaRPr lang="en-US" sz="1200" dirty="0">
              <a:latin typeface="Arial" pitchFamily="34" charset="0"/>
              <a:cs typeface="+mn-cs"/>
            </a:endParaRPr>
          </a:p>
        </p:txBody>
      </p:sp>
      <p:grpSp>
        <p:nvGrpSpPr>
          <p:cNvPr id="7" name="Group 1063" hidden="1"/>
          <p:cNvGrpSpPr>
            <a:grpSpLocks/>
          </p:cNvGrpSpPr>
          <p:nvPr userDrawn="1"/>
        </p:nvGrpSpPr>
        <p:grpSpPr bwMode="auto">
          <a:xfrm>
            <a:off x="619125" y="390525"/>
            <a:ext cx="7881938" cy="5857875"/>
            <a:chOff x="390" y="246"/>
            <a:chExt cx="4965" cy="3690"/>
          </a:xfrm>
        </p:grpSpPr>
        <p:sp>
          <p:nvSpPr>
            <p:cNvPr id="8" name="User95_Instruction_Box" hidden="1"/>
            <p:cNvSpPr>
              <a:spLocks noChangeArrowheads="1"/>
            </p:cNvSpPr>
            <p:nvPr/>
          </p:nvSpPr>
          <p:spPr bwMode="gray">
            <a:xfrm>
              <a:off x="3120" y="1104"/>
              <a:ext cx="1968" cy="480"/>
            </a:xfrm>
            <a:prstGeom prst="rect">
              <a:avLst/>
            </a:prstGeom>
            <a:noFill/>
            <a:ln w="9525">
              <a:noFill/>
              <a:miter lim="800000"/>
              <a:headEnd/>
              <a:tailEnd/>
            </a:ln>
            <a:effectLst/>
          </p:spPr>
          <p:txBody>
            <a:bodyPr lIns="12700" tIns="12700" rIns="12700" bIns="12700" anchor="ctr"/>
            <a:lstStyle/>
            <a:p>
              <a:pPr defTabSz="228600">
                <a:buClr>
                  <a:srgbClr val="000000"/>
                </a:buClr>
                <a:buFont typeface="Arial" pitchFamily="34" charset="0"/>
                <a:buNone/>
                <a:defRPr/>
              </a:pPr>
              <a:r>
                <a:rPr lang="en-US" b="1">
                  <a:solidFill>
                    <a:srgbClr val="FF0000"/>
                  </a:solidFill>
                  <a:latin typeface="Arial" pitchFamily="34" charset="0"/>
                  <a:cs typeface="+mn-cs"/>
                </a:rPr>
                <a:t>Insert the correct lesson number in the Title Master.</a:t>
              </a:r>
            </a:p>
          </p:txBody>
        </p:sp>
        <p:sp>
          <p:nvSpPr>
            <p:cNvPr id="9" name="Release95_Information" hidden="1"/>
            <p:cNvSpPr>
              <a:spLocks noChangeArrowheads="1"/>
            </p:cNvSpPr>
            <p:nvPr/>
          </p:nvSpPr>
          <p:spPr bwMode="gray">
            <a:xfrm>
              <a:off x="624" y="3127"/>
              <a:ext cx="4464" cy="768"/>
            </a:xfrm>
            <a:prstGeom prst="rect">
              <a:avLst/>
            </a:prstGeom>
            <a:noFill/>
            <a:ln w="9525">
              <a:noFill/>
              <a:miter lim="800000"/>
              <a:headEnd/>
              <a:tailEnd/>
            </a:ln>
            <a:effectLst/>
          </p:spPr>
          <p:txBody>
            <a:bodyPr wrap="none" lIns="12700" tIns="12700" rIns="12700" bIns="12700"/>
            <a:lstStyle/>
            <a:p>
              <a:pPr defTabSz="228600">
                <a:buClr>
                  <a:srgbClr val="000000"/>
                </a:buClr>
                <a:buFont typeface="Arial" pitchFamily="34" charset="0"/>
                <a:buNone/>
                <a:defRPr/>
              </a:pPr>
              <a:r>
                <a:rPr lang="en-US" sz="1200" b="1" dirty="0">
                  <a:solidFill>
                    <a:srgbClr val="FF0000"/>
                  </a:solidFill>
                  <a:latin typeface="Arial" pitchFamily="34" charset="0"/>
                  <a:cs typeface="+mn-cs"/>
                </a:rPr>
                <a:t>Version: OU6_Jan14.pot</a:t>
              </a:r>
            </a:p>
            <a:p>
              <a:pPr defTabSz="228600">
                <a:buClr>
                  <a:srgbClr val="000000"/>
                </a:buClr>
                <a:buFont typeface="Arial" pitchFamily="34" charset="0"/>
                <a:buNone/>
                <a:defRPr/>
              </a:pPr>
              <a:r>
                <a:rPr lang="en-US" sz="1200" b="1" dirty="0">
                  <a:solidFill>
                    <a:srgbClr val="FF0000"/>
                  </a:solidFill>
                  <a:latin typeface="Arial" pitchFamily="34" charset="0"/>
                  <a:cs typeface="+mn-cs"/>
                </a:rPr>
                <a:t>January 2014</a:t>
              </a:r>
            </a:p>
            <a:p>
              <a:pPr defTabSz="228600">
                <a:buClr>
                  <a:srgbClr val="000000"/>
                </a:buClr>
                <a:buFont typeface="Arial" pitchFamily="34" charset="0"/>
                <a:buNone/>
                <a:defRPr/>
              </a:pPr>
              <a:r>
                <a:rPr lang="en-US" sz="1200" b="1" dirty="0">
                  <a:solidFill>
                    <a:srgbClr val="FF0000"/>
                  </a:solidFill>
                  <a:latin typeface="Arial" pitchFamily="34" charset="0"/>
                  <a:cs typeface="+mn-cs"/>
                </a:rPr>
                <a:t>This template is compatible with PowerPoint 2000 and 2003 (and not backward compatible).</a:t>
              </a:r>
              <a:br>
                <a:rPr lang="en-US" sz="1200" b="1" dirty="0">
                  <a:solidFill>
                    <a:srgbClr val="FF0000"/>
                  </a:solidFill>
                  <a:latin typeface="Arial" pitchFamily="34" charset="0"/>
                  <a:cs typeface="+mn-cs"/>
                </a:rPr>
              </a:br>
              <a:r>
                <a:rPr lang="en-US" sz="1000" dirty="0">
                  <a:solidFill>
                    <a:srgbClr val="FF0000"/>
                  </a:solidFill>
                  <a:latin typeface="Arial" pitchFamily="34" charset="0"/>
                  <a:cs typeface="+mn-cs"/>
                </a:rPr>
                <a:t>PowerPoint files created in MS Office 2007, when opened using earlier versions of MS Office, have some formatting issues. </a:t>
              </a:r>
              <a:br>
                <a:rPr lang="en-US" sz="1000" dirty="0">
                  <a:solidFill>
                    <a:srgbClr val="FF0000"/>
                  </a:solidFill>
                  <a:latin typeface="Arial" pitchFamily="34" charset="0"/>
                  <a:cs typeface="+mn-cs"/>
                </a:rPr>
              </a:br>
              <a:r>
                <a:rPr lang="en-US" sz="1000" dirty="0">
                  <a:solidFill>
                    <a:srgbClr val="FF0000"/>
                  </a:solidFill>
                  <a:latin typeface="Arial" pitchFamily="34" charset="0"/>
                  <a:cs typeface="+mn-cs"/>
                </a:rPr>
                <a:t>To avoid these formatting issues, save the PPTs as 'PowerPoint 97-2003: Presentation (*.ppt)' in PowerPoint 2007.</a:t>
              </a:r>
            </a:p>
            <a:p>
              <a:pPr defTabSz="228600">
                <a:buClr>
                  <a:srgbClr val="000000"/>
                </a:buClr>
                <a:buFont typeface="Arial" pitchFamily="34" charset="0"/>
                <a:buNone/>
                <a:defRPr/>
              </a:pPr>
              <a:endParaRPr lang="en-US" sz="1000" dirty="0">
                <a:solidFill>
                  <a:srgbClr val="FF0000"/>
                </a:solidFill>
                <a:latin typeface="Arial" pitchFamily="34" charset="0"/>
                <a:cs typeface="+mn-cs"/>
              </a:endParaRPr>
            </a:p>
            <a:p>
              <a:pPr defTabSz="228600">
                <a:buClr>
                  <a:srgbClr val="000000"/>
                </a:buClr>
                <a:buFont typeface="Arial" pitchFamily="34" charset="0"/>
                <a:buNone/>
                <a:defRPr/>
              </a:pPr>
              <a:r>
                <a:rPr lang="en-US" sz="1200" b="1" dirty="0">
                  <a:solidFill>
                    <a:srgbClr val="FF0000"/>
                  </a:solidFill>
                  <a:latin typeface="Arial" pitchFamily="34" charset="0"/>
                  <a:cs typeface="+mn-cs"/>
                </a:rPr>
                <a:t>For details on OU6 template, visit https://kix.oraclecorp.com/KIX/index.php?labelId=7729 </a:t>
              </a:r>
            </a:p>
            <a:p>
              <a:pPr defTabSz="228600">
                <a:buClr>
                  <a:srgbClr val="000000"/>
                </a:buClr>
                <a:buFont typeface="Arial" pitchFamily="34" charset="0"/>
                <a:buNone/>
                <a:defRPr/>
              </a:pPr>
              <a:endParaRPr lang="en-US" sz="1000" dirty="0">
                <a:solidFill>
                  <a:srgbClr val="FF0000"/>
                </a:solidFill>
                <a:latin typeface="Arial" pitchFamily="34" charset="0"/>
                <a:cs typeface="+mn-cs"/>
              </a:endParaRPr>
            </a:p>
          </p:txBody>
        </p:sp>
        <p:grpSp>
          <p:nvGrpSpPr>
            <p:cNvPr id="10" name="Group 1056" hidden="1"/>
            <p:cNvGrpSpPr>
              <a:grpSpLocks/>
            </p:cNvGrpSpPr>
            <p:nvPr/>
          </p:nvGrpSpPr>
          <p:grpSpPr bwMode="auto">
            <a:xfrm>
              <a:off x="390" y="246"/>
              <a:ext cx="4965" cy="3690"/>
              <a:chOff x="374" y="246"/>
              <a:chExt cx="4965" cy="3690"/>
            </a:xfrm>
          </p:grpSpPr>
          <p:sp>
            <p:nvSpPr>
              <p:cNvPr id="11" name="Rectangle 1057"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a:latin typeface="Arial" pitchFamily="34" charset="0"/>
                  <a:cs typeface="+mn-cs"/>
                </a:endParaRPr>
              </a:p>
            </p:txBody>
          </p:sp>
          <p:sp>
            <p:nvSpPr>
              <p:cNvPr id="12"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lgn="ctr">
                  <a:defRPr/>
                </a:pPr>
                <a:r>
                  <a:rPr lang="en-US" sz="1000">
                    <a:solidFill>
                      <a:schemeClr val="folHlink"/>
                    </a:solidFill>
                    <a:latin typeface="Arial" pitchFamily="34" charset="0"/>
                    <a:cs typeface="+mn-cs"/>
                  </a:rPr>
                  <a:t>[ Delete from Slide Master ]</a:t>
                </a:r>
              </a:p>
            </p:txBody>
          </p:sp>
        </p:grpSp>
      </p:gr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smtClean="0"/>
              <a:t>Click to edit Master title style</a:t>
            </a:r>
            <a:endParaRPr lang="en-US"/>
          </a:p>
        </p:txBody>
      </p:sp>
      <p:sp>
        <p:nvSpPr>
          <p:cNvPr id="276484" name="Title_PlaceholderSubtitle"/>
          <p:cNvSpPr>
            <a:spLocks noGrp="1" noChangeArrowheads="1"/>
          </p:cNvSpPr>
          <p:nvPr>
            <p:ph type="subTitle" idx="1"/>
          </p:nvPr>
        </p:nvSpPr>
        <p:spPr bwMode="auto">
          <a:xfrm>
            <a:off x="927100" y="4419600"/>
            <a:ext cx="7302500" cy="364202"/>
          </a:xfrm>
        </p:spPr>
        <p:txBody>
          <a:bodyPr/>
          <a:lstStyle>
            <a:lvl1pPr algn="ctr">
              <a:defRPr/>
            </a:lvl1pPr>
          </a:lstStyle>
          <a:p>
            <a:endParaRPr lang="en-US" dirty="0"/>
          </a:p>
        </p:txBody>
      </p:sp>
    </p:spTree>
    <p:extLst>
      <p:ext uri="{BB962C8B-B14F-4D97-AF65-F5344CB8AC3E}">
        <p14:creationId xmlns:p14="http://schemas.microsoft.com/office/powerpoint/2010/main" val="225821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436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45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596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7337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1222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522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de-DE" smtClean="0"/>
              <a:t>Click to edit Master title style</a:t>
            </a:r>
          </a:p>
        </p:txBody>
      </p:sp>
      <p:sp>
        <p:nvSpPr>
          <p:cNvPr id="1027"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de-DE" smtClean="0"/>
              <a:t>Click to edit Master text styles</a:t>
            </a:r>
          </a:p>
          <a:p>
            <a:pPr lvl="1"/>
            <a:r>
              <a:rPr lang="en-US" altLang="de-DE" smtClean="0"/>
              <a:t>Second level</a:t>
            </a:r>
          </a:p>
          <a:p>
            <a:pPr lvl="2"/>
            <a:r>
              <a:rPr lang="en-US" altLang="de-DE" smtClean="0"/>
              <a:t>Third level</a:t>
            </a:r>
          </a:p>
          <a:p>
            <a:pPr lvl="3"/>
            <a:r>
              <a:rPr lang="en-US" altLang="de-DE" smtClean="0"/>
              <a:t>Fourth level</a:t>
            </a:r>
          </a:p>
          <a:p>
            <a:pPr lvl="4"/>
            <a:r>
              <a:rPr lang="en-US" altLang="de-DE" smtClean="0"/>
              <a:t>Fifth level</a:t>
            </a:r>
          </a:p>
        </p:txBody>
      </p:sp>
      <p:pic>
        <p:nvPicPr>
          <p:cNvPr id="1028"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lgn="ctr">
              <a:defRPr/>
            </a:pPr>
            <a:r>
              <a:rPr lang="en-US" sz="1200">
                <a:latin typeface="Arial" pitchFamily="34" charset="0"/>
                <a:cs typeface="+mn-cs"/>
              </a:rPr>
              <a:t>Copyright © 2014, Oracle and/or its affiliates. All rights reserved.</a:t>
            </a:r>
            <a:endParaRPr lang="en-US" sz="1200" dirty="0">
              <a:latin typeface="Arial" pitchFamily="34" charset="0"/>
              <a:cs typeface="+mn-cs"/>
            </a:endParaRP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defRPr/>
            </a:pPr>
            <a:r>
              <a:rPr lang="en-US" sz="1200">
                <a:latin typeface="Arial" pitchFamily="34" charset="0"/>
                <a:cs typeface="+mn-cs"/>
              </a:rPr>
              <a:t>16 - </a:t>
            </a:r>
            <a:fld id="{31083A7B-5C56-45ED-BC44-0C7EFA0FF6E8}" type="slidenum">
              <a:rPr lang="en-US" sz="1200">
                <a:latin typeface="Arial" pitchFamily="34" charset="0"/>
                <a:cs typeface="+mn-cs"/>
              </a:rPr>
              <a:pPr algn="just">
                <a:defRPr/>
              </a:pPr>
              <a:t>‹Nr.›</a:t>
            </a:fld>
            <a:endParaRPr lang="en-US" sz="1200" dirty="0">
              <a:latin typeface="Arial" pitchFamily="34" charset="0"/>
              <a:cs typeface="+mn-cs"/>
            </a:endParaRPr>
          </a:p>
        </p:txBody>
      </p:sp>
      <p:grpSp>
        <p:nvGrpSpPr>
          <p:cNvPr id="1031" name="Group 29" hidden="1"/>
          <p:cNvGrpSpPr>
            <a:grpSpLocks/>
          </p:cNvGrpSpPr>
          <p:nvPr userDrawn="1"/>
        </p:nvGrpSpPr>
        <p:grpSpPr bwMode="auto">
          <a:xfrm>
            <a:off x="495300" y="390525"/>
            <a:ext cx="8153400" cy="5857875"/>
            <a:chOff x="296" y="246"/>
            <a:chExt cx="5136" cy="3690"/>
          </a:xfrm>
        </p:grpSpPr>
        <p:grpSp>
          <p:nvGrpSpPr>
            <p:cNvPr id="1032" name="Group 24" hidden="1"/>
            <p:cNvGrpSpPr>
              <a:grpSpLocks/>
            </p:cNvGrpSpPr>
            <p:nvPr/>
          </p:nvGrpSpPr>
          <p:grpSpPr bwMode="auto">
            <a:xfrm>
              <a:off x="374" y="246"/>
              <a:ext cx="4965" cy="3690"/>
              <a:chOff x="374" y="246"/>
              <a:chExt cx="4965" cy="3690"/>
            </a:xfrm>
          </p:grpSpPr>
          <p:sp>
            <p:nvSpPr>
              <p:cNvPr id="10" name="Rectangle 14"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a:latin typeface="Arial" pitchFamily="34" charset="0"/>
                  <a:cs typeface="+mn-cs"/>
                </a:endParaRPr>
              </a:p>
            </p:txBody>
          </p:sp>
          <p:sp>
            <p:nvSpPr>
              <p:cNvPr id="11"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lgn="ctr">
                  <a:defRPr/>
                </a:pPr>
                <a:r>
                  <a:rPr lang="en-US" sz="1000">
                    <a:solidFill>
                      <a:schemeClr val="folHlink"/>
                    </a:solidFill>
                    <a:latin typeface="Arial" pitchFamily="34" charset="0"/>
                    <a:cs typeface="+mn-cs"/>
                  </a:rPr>
                  <a:t>[ Delete from Slide Master ]</a:t>
                </a:r>
              </a:p>
            </p:txBody>
          </p:sp>
        </p:grpSp>
        <p:sp>
          <p:nvSpPr>
            <p:cNvPr id="9" name="Line 28" hidden="1"/>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a:latin typeface="Arial" pitchFamily="34" charset="0"/>
                <a:cs typeface="+mn-cs"/>
              </a:endParaRPr>
            </a:p>
          </p:txBody>
        </p:sp>
      </p:grpSp>
    </p:spTree>
  </p:cSld>
  <p:clrMap bg1="lt1" tx1="dk1" bg2="lt2" tx2="dk2" accent1="accent1" accent2="accent2" accent3="accent3" accent4="accent4" accent5="accent5" accent6="accent6" hlink="hlink" folHlink="folHlink"/>
  <p:sldLayoutIdLst>
    <p:sldLayoutId id="2147484277" r:id="rId1"/>
    <p:sldLayoutId id="2147484271" r:id="rId2"/>
    <p:sldLayoutId id="2147484272" r:id="rId3"/>
    <p:sldLayoutId id="2147484273" r:id="rId4"/>
    <p:sldLayoutId id="2147484274" r:id="rId5"/>
    <p:sldLayoutId id="2147484275" r:id="rId6"/>
    <p:sldLayoutId id="2147484276" r:id="rId7"/>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0"/>
            <a:ext cx="9144000" cy="6400800"/>
          </a:xfrm>
        </p:spPr>
        <p:txBody>
          <a:bodyPr anchor="ctr"/>
          <a:lstStyle/>
          <a:p>
            <a:pPr eaLnBrk="1" hangingPunct="1"/>
            <a:r>
              <a:rPr lang="en-US" altLang="de-DE" sz="6400" dirty="0" smtClean="0"/>
              <a:t>The Fork-Join Framework</a:t>
            </a:r>
          </a:p>
        </p:txBody>
      </p:sp>
      <p:sp>
        <p:nvSpPr>
          <p:cNvPr id="3075" name="Rectangle 4" hidden="1"/>
          <p:cNvSpPr>
            <a:spLocks noChangeArrowheads="1"/>
          </p:cNvSpPr>
          <p:nvPr/>
        </p:nvSpPr>
        <p:spPr bwMode="auto">
          <a:xfrm>
            <a:off x="927100" y="4419600"/>
            <a:ext cx="7327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571500" algn="l"/>
              </a:tabLst>
              <a:defRPr>
                <a:solidFill>
                  <a:schemeClr val="tx1"/>
                </a:solidFill>
                <a:latin typeface="Arial" charset="0"/>
                <a:cs typeface="Arial" charset="0"/>
              </a:defRPr>
            </a:lvl1pPr>
            <a:lvl2pPr marL="742950" indent="-285750" eaLnBrk="0" hangingPunct="0">
              <a:tabLst>
                <a:tab pos="571500" algn="l"/>
              </a:tabLst>
              <a:defRPr>
                <a:solidFill>
                  <a:schemeClr val="tx1"/>
                </a:solidFill>
                <a:latin typeface="Arial" charset="0"/>
                <a:cs typeface="Arial" charset="0"/>
              </a:defRPr>
            </a:lvl2pPr>
            <a:lvl3pPr marL="1143000" indent="-228600" eaLnBrk="0" hangingPunct="0">
              <a:tabLst>
                <a:tab pos="571500" algn="l"/>
              </a:tabLst>
              <a:defRPr>
                <a:solidFill>
                  <a:schemeClr val="tx1"/>
                </a:solidFill>
                <a:latin typeface="Arial" charset="0"/>
                <a:cs typeface="Arial" charset="0"/>
              </a:defRPr>
            </a:lvl3pPr>
            <a:lvl4pPr marL="1600200" indent="-228600" eaLnBrk="0" hangingPunct="0">
              <a:tabLst>
                <a:tab pos="571500" algn="l"/>
              </a:tabLst>
              <a:defRPr>
                <a:solidFill>
                  <a:schemeClr val="tx1"/>
                </a:solidFill>
                <a:latin typeface="Arial" charset="0"/>
                <a:cs typeface="Arial" charset="0"/>
              </a:defRPr>
            </a:lvl4pPr>
            <a:lvl5pPr marL="2057400" indent="-228600" eaLnBrk="0" hangingPunct="0">
              <a:tabLst>
                <a:tab pos="5715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715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715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715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71500" algn="l"/>
              </a:tabLst>
              <a:defRPr>
                <a:solidFill>
                  <a:schemeClr val="tx1"/>
                </a:solidFill>
                <a:latin typeface="Arial" charset="0"/>
                <a:cs typeface="Arial" charset="0"/>
              </a:defRPr>
            </a:lvl9pPr>
          </a:lstStyle>
          <a:p>
            <a:pPr algn="ctr" eaLnBrk="1" hangingPunct="1">
              <a:spcBef>
                <a:spcPct val="20000"/>
              </a:spcBef>
              <a:buClr>
                <a:srgbClr val="FF3300"/>
              </a:buClr>
              <a:buSzPct val="125000"/>
            </a:pPr>
            <a:endParaRPr lang="de-DE" altLang="de-DE" sz="2200" b="1"/>
          </a:p>
        </p:txBody>
      </p:sp>
      <p:sp>
        <p:nvSpPr>
          <p:cNvPr id="3076" name="Line 6"/>
          <p:cNvSpPr>
            <a:spLocks noChangeShapeType="1"/>
          </p:cNvSpPr>
          <p:nvPr/>
        </p:nvSpPr>
        <p:spPr bwMode="auto">
          <a:xfrm>
            <a:off x="1828800" y="4495800"/>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2700" tIns="12700" rIns="12700" bIns="12700">
            <a:spAutoFit/>
          </a:bodyPr>
          <a:lstStyle/>
          <a:p>
            <a:endParaRPr lang="de-AT"/>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609600" y="1371600"/>
            <a:ext cx="7924800" cy="4648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de-DE" altLang="de-DE"/>
          </a:p>
        </p:txBody>
      </p:sp>
      <p:sp>
        <p:nvSpPr>
          <p:cNvPr id="12291"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RecursiveTask</a:t>
            </a:r>
            <a:r>
              <a:rPr lang="en-US" altLang="de-DE" smtClean="0">
                <a:cs typeface="Arial" charset="0"/>
              </a:rPr>
              <a:t> Example</a:t>
            </a:r>
            <a:endParaRPr lang="en-US" altLang="de-DE" smtClean="0">
              <a:latin typeface="Courier New" pitchFamily="49" charset="0"/>
              <a:cs typeface="Courier New" pitchFamily="49" charset="0"/>
            </a:endParaRPr>
          </a:p>
        </p:txBody>
      </p:sp>
      <p:sp>
        <p:nvSpPr>
          <p:cNvPr id="12292" name="Rectangle 31"/>
          <p:cNvSpPr>
            <a:spLocks noGrp="1" noChangeArrowheads="1"/>
          </p:cNvSpPr>
          <p:nvPr>
            <p:ph idx="1"/>
          </p:nvPr>
        </p:nvSpPr>
        <p:spPr/>
        <p:txBody>
          <a:bodyPr/>
          <a:lstStyle/>
          <a:p>
            <a:pPr eaLnBrk="1" hangingPunct="1"/>
            <a:r>
              <a:rPr lang="en-US" altLang="de-DE" sz="1800" smtClean="0">
                <a:latin typeface="Courier New" pitchFamily="49" charset="0"/>
                <a:cs typeface="Courier New" pitchFamily="49" charset="0"/>
              </a:rPr>
              <a:t>public class FindMaxTask extends RecursiveTask&lt;Integer&gt; {</a:t>
            </a:r>
          </a:p>
          <a:p>
            <a:pPr eaLnBrk="1" hangingPunct="1"/>
            <a:r>
              <a:rPr lang="en-US" altLang="de-DE" sz="1800" smtClean="0">
                <a:latin typeface="Courier New" pitchFamily="49" charset="0"/>
                <a:cs typeface="Courier New" pitchFamily="49" charset="0"/>
              </a:rPr>
              <a:t>    private final int threshold;</a:t>
            </a:r>
          </a:p>
          <a:p>
            <a:pPr eaLnBrk="1" hangingPunct="1"/>
            <a:r>
              <a:rPr lang="en-US" altLang="de-DE" sz="1800" smtClean="0">
                <a:latin typeface="Courier New" pitchFamily="49" charset="0"/>
                <a:cs typeface="Courier New" pitchFamily="49" charset="0"/>
              </a:rPr>
              <a:t>    private final int[] myArray;</a:t>
            </a:r>
          </a:p>
          <a:p>
            <a:pPr eaLnBrk="1" hangingPunct="1"/>
            <a:r>
              <a:rPr lang="en-US" altLang="de-DE" sz="1800" smtClean="0">
                <a:latin typeface="Courier New" pitchFamily="49" charset="0"/>
                <a:cs typeface="Courier New" pitchFamily="49" charset="0"/>
              </a:rPr>
              <a:t>    private int start;</a:t>
            </a:r>
          </a:p>
          <a:p>
            <a:pPr eaLnBrk="1" hangingPunct="1"/>
            <a:r>
              <a:rPr lang="en-US" altLang="de-DE" sz="1800" smtClean="0">
                <a:latin typeface="Courier New" pitchFamily="49" charset="0"/>
                <a:cs typeface="Courier New" pitchFamily="49" charset="0"/>
              </a:rPr>
              <a:t>    private int end;</a:t>
            </a: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    public FindMaxTask(int[] myArray, int start, int end, int threshold) {</a:t>
            </a:r>
          </a:p>
          <a:p>
            <a:pPr eaLnBrk="1" hangingPunct="1"/>
            <a:r>
              <a:rPr lang="en-US" altLang="de-DE" sz="1800" smtClean="0">
                <a:latin typeface="Courier New" pitchFamily="49" charset="0"/>
                <a:cs typeface="Courier New" pitchFamily="49" charset="0"/>
              </a:rPr>
              <a:t>        // copy parameters to fields</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    protected Integer compute() {</a:t>
            </a:r>
          </a:p>
          <a:p>
            <a:pPr eaLnBrk="1" hangingPunct="1"/>
            <a:r>
              <a:rPr lang="en-US" altLang="de-DE" sz="1800" smtClean="0">
                <a:latin typeface="Courier New" pitchFamily="49" charset="0"/>
                <a:cs typeface="Courier New" pitchFamily="49" charset="0"/>
              </a:rPr>
              <a:t>        // shown later</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a:t>
            </a:r>
          </a:p>
        </p:txBody>
      </p:sp>
      <p:sp>
        <p:nvSpPr>
          <p:cNvPr id="12293" name="AutoShape 39"/>
          <p:cNvSpPr>
            <a:spLocks noChangeArrowheads="1"/>
          </p:cNvSpPr>
          <p:nvPr/>
        </p:nvSpPr>
        <p:spPr bwMode="auto">
          <a:xfrm>
            <a:off x="6248400" y="2209800"/>
            <a:ext cx="1981200" cy="307975"/>
          </a:xfrm>
          <a:prstGeom prst="wedgeRectCallout">
            <a:avLst>
              <a:gd name="adj1" fmla="val 14157"/>
              <a:gd name="adj2" fmla="val -19101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Result type of the task</a:t>
            </a:r>
          </a:p>
        </p:txBody>
      </p:sp>
      <p:sp>
        <p:nvSpPr>
          <p:cNvPr id="12294" name="AutoShape 39"/>
          <p:cNvSpPr>
            <a:spLocks noChangeArrowheads="1"/>
          </p:cNvSpPr>
          <p:nvPr/>
        </p:nvSpPr>
        <p:spPr bwMode="auto">
          <a:xfrm>
            <a:off x="4038600" y="2819400"/>
            <a:ext cx="2209800" cy="304800"/>
          </a:xfrm>
          <a:prstGeom prst="wedgeRectCallout">
            <a:avLst>
              <a:gd name="adj1" fmla="val -33912"/>
              <a:gd name="adj2" fmla="val -170708"/>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The data to process</a:t>
            </a:r>
          </a:p>
        </p:txBody>
      </p:sp>
      <p:sp>
        <p:nvSpPr>
          <p:cNvPr id="12295" name="AutoShape 39"/>
          <p:cNvSpPr>
            <a:spLocks noChangeArrowheads="1"/>
          </p:cNvSpPr>
          <p:nvPr/>
        </p:nvSpPr>
        <p:spPr bwMode="auto">
          <a:xfrm>
            <a:off x="5562600" y="4267200"/>
            <a:ext cx="2590800" cy="523875"/>
          </a:xfrm>
          <a:prstGeom prst="wedgeRectCallout">
            <a:avLst>
              <a:gd name="adj1" fmla="val -61282"/>
              <a:gd name="adj2" fmla="val 52352"/>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Where the work is done. Notice the generic return type.</a:t>
            </a:r>
          </a:p>
        </p:txBody>
      </p:sp>
    </p:spTree>
    <p:custDataLst>
      <p:tags r:id="rId1"/>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ChangeArrowheads="1"/>
          </p:cNvSpPr>
          <p:nvPr/>
        </p:nvSpPr>
        <p:spPr bwMode="auto">
          <a:xfrm>
            <a:off x="609600" y="1371600"/>
            <a:ext cx="7924800" cy="41910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de-DE" altLang="de-DE"/>
          </a:p>
        </p:txBody>
      </p:sp>
      <p:sp>
        <p:nvSpPr>
          <p:cNvPr id="13315"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compute</a:t>
            </a:r>
            <a:r>
              <a:rPr lang="en-US" altLang="de-DE" smtClean="0">
                <a:cs typeface="Arial" charset="0"/>
              </a:rPr>
              <a:t> Structure</a:t>
            </a:r>
            <a:endParaRPr lang="en-US" altLang="de-DE" smtClean="0">
              <a:latin typeface="Courier New" pitchFamily="49" charset="0"/>
              <a:cs typeface="Courier New" pitchFamily="49" charset="0"/>
            </a:endParaRPr>
          </a:p>
        </p:txBody>
      </p:sp>
      <p:sp>
        <p:nvSpPr>
          <p:cNvPr id="13316" name="Rectangle 31"/>
          <p:cNvSpPr>
            <a:spLocks noGrp="1" noChangeArrowheads="1"/>
          </p:cNvSpPr>
          <p:nvPr>
            <p:ph idx="1"/>
          </p:nvPr>
        </p:nvSpPr>
        <p:spPr/>
        <p:txBody>
          <a:bodyPr/>
          <a:lstStyle/>
          <a:p>
            <a:pPr eaLnBrk="1" hangingPunct="1"/>
            <a:r>
              <a:rPr lang="en-US" altLang="de-DE" sz="1800" smtClean="0">
                <a:latin typeface="Courier New" pitchFamily="49" charset="0"/>
                <a:cs typeface="Courier New" pitchFamily="49" charset="0"/>
              </a:rPr>
              <a:t>protected Integer compute() {</a:t>
            </a:r>
          </a:p>
          <a:p>
            <a:pPr eaLnBrk="1" hangingPunct="1"/>
            <a:r>
              <a:rPr lang="en-US" altLang="de-DE" sz="1800" smtClean="0">
                <a:latin typeface="Courier New" pitchFamily="49" charset="0"/>
                <a:cs typeface="Courier New" pitchFamily="49" charset="0"/>
              </a:rPr>
              <a:t>    if DATA_SMALL_ENOUGH {</a:t>
            </a:r>
          </a:p>
          <a:p>
            <a:pPr eaLnBrk="1" hangingPunct="1"/>
            <a:r>
              <a:rPr lang="en-US" altLang="de-DE" sz="1800" smtClean="0">
                <a:latin typeface="Courier New" pitchFamily="49" charset="0"/>
                <a:cs typeface="Courier New" pitchFamily="49" charset="0"/>
              </a:rPr>
              <a:t>        PROCESS_DATA</a:t>
            </a:r>
          </a:p>
          <a:p>
            <a:pPr eaLnBrk="1" hangingPunct="1"/>
            <a:r>
              <a:rPr lang="en-US" altLang="de-DE" sz="1800" smtClean="0">
                <a:latin typeface="Courier New" pitchFamily="49" charset="0"/>
                <a:cs typeface="Courier New" pitchFamily="49" charset="0"/>
              </a:rPr>
              <a:t>        return RESULT;</a:t>
            </a:r>
          </a:p>
          <a:p>
            <a:pPr eaLnBrk="1" hangingPunct="1"/>
            <a:r>
              <a:rPr lang="en-US" altLang="de-DE" sz="1800" smtClean="0">
                <a:latin typeface="Courier New" pitchFamily="49" charset="0"/>
                <a:cs typeface="Courier New" pitchFamily="49" charset="0"/>
              </a:rPr>
              <a:t>    } else {</a:t>
            </a:r>
          </a:p>
          <a:p>
            <a:pPr eaLnBrk="1" hangingPunct="1"/>
            <a:r>
              <a:rPr lang="en-US" altLang="de-DE" sz="1800" smtClean="0">
                <a:latin typeface="Courier New" pitchFamily="49" charset="0"/>
                <a:cs typeface="Courier New" pitchFamily="49" charset="0"/>
              </a:rPr>
              <a:t>        SPLIT_DATA_INTO_LEFT_AND_RIGHT_PARTS</a:t>
            </a:r>
          </a:p>
          <a:p>
            <a:pPr eaLnBrk="1" hangingPunct="1"/>
            <a:r>
              <a:rPr lang="en-US" altLang="de-DE" sz="1800" smtClean="0">
                <a:latin typeface="Courier New" pitchFamily="49" charset="0"/>
                <a:cs typeface="Courier New" pitchFamily="49" charset="0"/>
              </a:rPr>
              <a:t>        TASK t1 = new TASK(LEFT_DATA);</a:t>
            </a:r>
          </a:p>
          <a:p>
            <a:pPr eaLnBrk="1" hangingPunct="1"/>
            <a:r>
              <a:rPr lang="en-US" altLang="de-DE" sz="1800" smtClean="0">
                <a:latin typeface="Courier New" pitchFamily="49" charset="0"/>
                <a:cs typeface="Courier New" pitchFamily="49" charset="0"/>
              </a:rPr>
              <a:t>        t1.fork();</a:t>
            </a:r>
          </a:p>
          <a:p>
            <a:pPr eaLnBrk="1" hangingPunct="1"/>
            <a:r>
              <a:rPr lang="en-US" altLang="de-DE" sz="1800" smtClean="0">
                <a:latin typeface="Courier New" pitchFamily="49" charset="0"/>
                <a:cs typeface="Courier New" pitchFamily="49" charset="0"/>
              </a:rPr>
              <a:t>        TASK t2 = new TASK(RIGHT_DATA);           </a:t>
            </a:r>
          </a:p>
          <a:p>
            <a:pPr eaLnBrk="1" hangingPunct="1"/>
            <a:r>
              <a:rPr lang="en-US" altLang="de-DE" sz="1800" smtClean="0">
                <a:latin typeface="Courier New" pitchFamily="49" charset="0"/>
                <a:cs typeface="Courier New" pitchFamily="49" charset="0"/>
              </a:rPr>
              <a:t>        return COMBINE(t2.compute(), t1.join());</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a:t>
            </a:r>
          </a:p>
        </p:txBody>
      </p:sp>
      <p:sp>
        <p:nvSpPr>
          <p:cNvPr id="13317" name="AutoShape 39"/>
          <p:cNvSpPr>
            <a:spLocks noChangeArrowheads="1"/>
          </p:cNvSpPr>
          <p:nvPr/>
        </p:nvSpPr>
        <p:spPr bwMode="auto">
          <a:xfrm>
            <a:off x="6172200" y="5105400"/>
            <a:ext cx="1600200" cy="304800"/>
          </a:xfrm>
          <a:prstGeom prst="wedgeRectCallout">
            <a:avLst>
              <a:gd name="adj1" fmla="val -48921"/>
              <a:gd name="adj2" fmla="val -161306"/>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Block until done</a:t>
            </a:r>
          </a:p>
        </p:txBody>
      </p:sp>
      <p:sp>
        <p:nvSpPr>
          <p:cNvPr id="13318" name="AutoShape 39"/>
          <p:cNvSpPr>
            <a:spLocks noChangeArrowheads="1"/>
          </p:cNvSpPr>
          <p:nvPr/>
        </p:nvSpPr>
        <p:spPr bwMode="auto">
          <a:xfrm>
            <a:off x="3733800" y="3733800"/>
            <a:ext cx="2590800" cy="307975"/>
          </a:xfrm>
          <a:prstGeom prst="wedgeRectCallout">
            <a:avLst>
              <a:gd name="adj1" fmla="val -70106"/>
              <a:gd name="adj2" fmla="val 1963"/>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Asynchronously execute</a:t>
            </a:r>
          </a:p>
        </p:txBody>
      </p:sp>
      <p:sp>
        <p:nvSpPr>
          <p:cNvPr id="13319" name="AutoShape 39"/>
          <p:cNvSpPr>
            <a:spLocks noChangeArrowheads="1"/>
          </p:cNvSpPr>
          <p:nvPr/>
        </p:nvSpPr>
        <p:spPr bwMode="auto">
          <a:xfrm>
            <a:off x="3200400" y="5105400"/>
            <a:ext cx="2286000" cy="307975"/>
          </a:xfrm>
          <a:prstGeom prst="wedgeRectCallout">
            <a:avLst>
              <a:gd name="adj1" fmla="val 20157"/>
              <a:gd name="adj2" fmla="val -166255"/>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Process in current thread</a:t>
            </a:r>
          </a:p>
        </p:txBody>
      </p: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ChangeArrowheads="1"/>
          </p:cNvSpPr>
          <p:nvPr/>
        </p:nvSpPr>
        <p:spPr bwMode="auto">
          <a:xfrm>
            <a:off x="609600" y="1371600"/>
            <a:ext cx="7924800" cy="4648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de-DE" altLang="de-DE"/>
          </a:p>
        </p:txBody>
      </p:sp>
      <p:sp>
        <p:nvSpPr>
          <p:cNvPr id="14339"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compute</a:t>
            </a:r>
            <a:r>
              <a:rPr lang="en-US" altLang="de-DE" smtClean="0">
                <a:cs typeface="Arial" charset="0"/>
              </a:rPr>
              <a:t> Example (Below Threshold)</a:t>
            </a:r>
            <a:endParaRPr lang="en-US" altLang="de-DE" smtClean="0">
              <a:latin typeface="Courier New" pitchFamily="49" charset="0"/>
              <a:cs typeface="Courier New" pitchFamily="49" charset="0"/>
            </a:endParaRPr>
          </a:p>
        </p:txBody>
      </p:sp>
      <p:sp>
        <p:nvSpPr>
          <p:cNvPr id="14340" name="Rectangle 31"/>
          <p:cNvSpPr>
            <a:spLocks noGrp="1" noChangeArrowheads="1"/>
          </p:cNvSpPr>
          <p:nvPr>
            <p:ph idx="1"/>
          </p:nvPr>
        </p:nvSpPr>
        <p:spPr/>
        <p:txBody>
          <a:bodyPr/>
          <a:lstStyle/>
          <a:p>
            <a:pPr eaLnBrk="1" hangingPunct="1"/>
            <a:r>
              <a:rPr lang="en-US" altLang="de-DE" sz="1800" smtClean="0">
                <a:latin typeface="Courier New" pitchFamily="49" charset="0"/>
                <a:cs typeface="Courier New" pitchFamily="49" charset="0"/>
              </a:rPr>
              <a:t>protected Integer compute() {</a:t>
            </a:r>
          </a:p>
          <a:p>
            <a:pPr eaLnBrk="1" hangingPunct="1"/>
            <a:r>
              <a:rPr lang="en-US" altLang="de-DE" sz="1800" smtClean="0">
                <a:latin typeface="Courier New" pitchFamily="49" charset="0"/>
                <a:cs typeface="Courier New" pitchFamily="49" charset="0"/>
              </a:rPr>
              <a:t>    if (end - start &lt; threshold) {</a:t>
            </a:r>
          </a:p>
          <a:p>
            <a:pPr eaLnBrk="1" hangingPunct="1"/>
            <a:r>
              <a:rPr lang="en-US" altLang="de-DE" sz="1800" smtClean="0">
                <a:latin typeface="Courier New" pitchFamily="49" charset="0"/>
                <a:cs typeface="Courier New" pitchFamily="49" charset="0"/>
              </a:rPr>
              <a:t>        int max = Integer.MIN_VALUE;</a:t>
            </a:r>
          </a:p>
          <a:p>
            <a:pPr eaLnBrk="1" hangingPunct="1"/>
            <a:r>
              <a:rPr lang="en-US" altLang="de-DE" sz="1800" smtClean="0">
                <a:latin typeface="Courier New" pitchFamily="49" charset="0"/>
                <a:cs typeface="Courier New" pitchFamily="49" charset="0"/>
              </a:rPr>
              <a:t>        for (int i = start; i &lt;= end; i++) {</a:t>
            </a:r>
          </a:p>
          <a:p>
            <a:pPr eaLnBrk="1" hangingPunct="1"/>
            <a:r>
              <a:rPr lang="en-US" altLang="de-DE" sz="1800" smtClean="0">
                <a:latin typeface="Courier New" pitchFamily="49" charset="0"/>
                <a:cs typeface="Courier New" pitchFamily="49" charset="0"/>
              </a:rPr>
              <a:t>            int n = myArray[i];</a:t>
            </a:r>
          </a:p>
          <a:p>
            <a:pPr eaLnBrk="1" hangingPunct="1"/>
            <a:r>
              <a:rPr lang="en-US" altLang="de-DE" sz="1800" smtClean="0">
                <a:latin typeface="Courier New" pitchFamily="49" charset="0"/>
                <a:cs typeface="Courier New" pitchFamily="49" charset="0"/>
              </a:rPr>
              <a:t>            if (n &gt; max) {</a:t>
            </a:r>
          </a:p>
          <a:p>
            <a:pPr eaLnBrk="1" hangingPunct="1"/>
            <a:r>
              <a:rPr lang="en-US" altLang="de-DE" sz="1800" smtClean="0">
                <a:latin typeface="Courier New" pitchFamily="49" charset="0"/>
                <a:cs typeface="Courier New" pitchFamily="49" charset="0"/>
              </a:rPr>
              <a:t>                max = n;</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        return max;</a:t>
            </a:r>
          </a:p>
          <a:p>
            <a:pPr eaLnBrk="1" hangingPunct="1"/>
            <a:r>
              <a:rPr lang="en-US" altLang="de-DE" sz="1800" smtClean="0">
                <a:latin typeface="Courier New" pitchFamily="49" charset="0"/>
                <a:cs typeface="Courier New" pitchFamily="49" charset="0"/>
              </a:rPr>
              <a:t>    } else {</a:t>
            </a:r>
          </a:p>
          <a:p>
            <a:pPr eaLnBrk="1" hangingPunct="1"/>
            <a:r>
              <a:rPr lang="en-US" altLang="de-DE" sz="1800" smtClean="0">
                <a:latin typeface="Courier New" pitchFamily="49" charset="0"/>
                <a:cs typeface="Courier New" pitchFamily="49" charset="0"/>
              </a:rPr>
              <a:t>        // split data and create tasks</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a:t>
            </a:r>
          </a:p>
        </p:txBody>
      </p:sp>
      <p:sp>
        <p:nvSpPr>
          <p:cNvPr id="14341" name="AutoShape 39"/>
          <p:cNvSpPr>
            <a:spLocks noChangeArrowheads="1"/>
          </p:cNvSpPr>
          <p:nvPr/>
        </p:nvSpPr>
        <p:spPr bwMode="auto">
          <a:xfrm>
            <a:off x="6248400" y="1600200"/>
            <a:ext cx="1981200" cy="523875"/>
          </a:xfrm>
          <a:prstGeom prst="wedgeRectCallout">
            <a:avLst>
              <a:gd name="adj1" fmla="val -95843"/>
              <a:gd name="adj2" fmla="val 12880"/>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You decide the threshold.</a:t>
            </a:r>
          </a:p>
        </p:txBody>
      </p:sp>
      <p:sp>
        <p:nvSpPr>
          <p:cNvPr id="14342" name="AutoShape 39"/>
          <p:cNvSpPr>
            <a:spLocks noChangeArrowheads="1"/>
          </p:cNvSpPr>
          <p:nvPr/>
        </p:nvSpPr>
        <p:spPr bwMode="auto">
          <a:xfrm>
            <a:off x="228600" y="2819400"/>
            <a:ext cx="1600200" cy="523875"/>
          </a:xfrm>
          <a:prstGeom prst="wedgeRectCallout">
            <a:avLst>
              <a:gd name="adj1" fmla="val 41324"/>
              <a:gd name="adj2" fmla="val -185273"/>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The range within the array</a:t>
            </a:r>
          </a:p>
        </p:txBody>
      </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0"/>
          <p:cNvSpPr>
            <a:spLocks noChangeArrowheads="1"/>
          </p:cNvSpPr>
          <p:nvPr/>
        </p:nvSpPr>
        <p:spPr bwMode="auto">
          <a:xfrm>
            <a:off x="609600" y="1371600"/>
            <a:ext cx="7924800" cy="4648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de-DE" altLang="de-DE"/>
          </a:p>
        </p:txBody>
      </p:sp>
      <p:sp>
        <p:nvSpPr>
          <p:cNvPr id="15363"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compute</a:t>
            </a:r>
            <a:r>
              <a:rPr lang="en-US" altLang="de-DE" smtClean="0">
                <a:cs typeface="Arial" charset="0"/>
              </a:rPr>
              <a:t> Example (Above Threshold)</a:t>
            </a:r>
            <a:endParaRPr lang="en-US" altLang="de-DE" smtClean="0">
              <a:latin typeface="Courier New" pitchFamily="49" charset="0"/>
              <a:cs typeface="Courier New" pitchFamily="49" charset="0"/>
            </a:endParaRPr>
          </a:p>
        </p:txBody>
      </p:sp>
      <p:sp>
        <p:nvSpPr>
          <p:cNvPr id="15364" name="Rectangle 31"/>
          <p:cNvSpPr>
            <a:spLocks noGrp="1" noChangeArrowheads="1"/>
          </p:cNvSpPr>
          <p:nvPr>
            <p:ph idx="1"/>
          </p:nvPr>
        </p:nvSpPr>
        <p:spPr/>
        <p:txBody>
          <a:bodyPr/>
          <a:lstStyle/>
          <a:p>
            <a:pPr eaLnBrk="1" hangingPunct="1"/>
            <a:r>
              <a:rPr lang="en-US" altLang="de-DE" sz="1800" smtClean="0">
                <a:latin typeface="Courier New" pitchFamily="49" charset="0"/>
                <a:cs typeface="Courier New" pitchFamily="49" charset="0"/>
              </a:rPr>
              <a:t>protected Integer compute() {</a:t>
            </a:r>
          </a:p>
          <a:p>
            <a:pPr eaLnBrk="1" hangingPunct="1"/>
            <a:r>
              <a:rPr lang="en-US" altLang="de-DE" sz="1800" smtClean="0">
                <a:latin typeface="Courier New" pitchFamily="49" charset="0"/>
                <a:cs typeface="Courier New" pitchFamily="49" charset="0"/>
              </a:rPr>
              <a:t>    if (end - start &lt; threshold) {</a:t>
            </a:r>
          </a:p>
          <a:p>
            <a:pPr eaLnBrk="1" hangingPunct="1"/>
            <a:r>
              <a:rPr lang="en-US" altLang="de-DE" sz="1800" smtClean="0">
                <a:latin typeface="Courier New" pitchFamily="49" charset="0"/>
                <a:cs typeface="Courier New" pitchFamily="49" charset="0"/>
              </a:rPr>
              <a:t>        // find max</a:t>
            </a:r>
          </a:p>
          <a:p>
            <a:pPr eaLnBrk="1" hangingPunct="1"/>
            <a:r>
              <a:rPr lang="en-US" altLang="de-DE" sz="1800" smtClean="0">
                <a:latin typeface="Courier New" pitchFamily="49" charset="0"/>
                <a:cs typeface="Courier New" pitchFamily="49" charset="0"/>
              </a:rPr>
              <a:t>    } else {</a:t>
            </a:r>
          </a:p>
          <a:p>
            <a:pPr eaLnBrk="1" hangingPunct="1"/>
            <a:r>
              <a:rPr lang="en-US" altLang="de-DE" sz="1800" smtClean="0">
                <a:latin typeface="Courier New" pitchFamily="49" charset="0"/>
                <a:cs typeface="Courier New" pitchFamily="49" charset="0"/>
              </a:rPr>
              <a:t>        int midway = (end - start) / 2 + start;</a:t>
            </a:r>
          </a:p>
          <a:p>
            <a:pPr eaLnBrk="1" hangingPunct="1"/>
            <a:r>
              <a:rPr lang="en-US" altLang="de-DE" sz="1800" smtClean="0">
                <a:latin typeface="Courier New" pitchFamily="49" charset="0"/>
                <a:cs typeface="Courier New" pitchFamily="49" charset="0"/>
              </a:rPr>
              <a:t>        FindMaxTask a1 = </a:t>
            </a:r>
          </a:p>
          <a:p>
            <a:pPr eaLnBrk="1" hangingPunct="1"/>
            <a:r>
              <a:rPr lang="en-US" altLang="de-DE" sz="1800" smtClean="0">
                <a:latin typeface="Courier New" pitchFamily="49" charset="0"/>
                <a:cs typeface="Courier New" pitchFamily="49" charset="0"/>
              </a:rPr>
              <a:t>    new FindMaxTask(myArray, start, midway, threshold);</a:t>
            </a:r>
          </a:p>
          <a:p>
            <a:pPr eaLnBrk="1" hangingPunct="1"/>
            <a:r>
              <a:rPr lang="en-US" altLang="de-DE" sz="1800" smtClean="0">
                <a:latin typeface="Courier New" pitchFamily="49" charset="0"/>
                <a:cs typeface="Courier New" pitchFamily="49" charset="0"/>
              </a:rPr>
              <a:t>        a1.fork();</a:t>
            </a:r>
          </a:p>
          <a:p>
            <a:pPr eaLnBrk="1" hangingPunct="1"/>
            <a:r>
              <a:rPr lang="en-US" altLang="de-DE" sz="1800" smtClean="0">
                <a:latin typeface="Courier New" pitchFamily="49" charset="0"/>
                <a:cs typeface="Courier New" pitchFamily="49" charset="0"/>
              </a:rPr>
              <a:t>        FindMaxTask a2 = </a:t>
            </a:r>
          </a:p>
          <a:p>
            <a:pPr eaLnBrk="1" hangingPunct="1"/>
            <a:r>
              <a:rPr lang="en-US" altLang="de-DE" sz="1800" smtClean="0">
                <a:latin typeface="Courier New" pitchFamily="49" charset="0"/>
                <a:cs typeface="Courier New" pitchFamily="49" charset="0"/>
              </a:rPr>
              <a:t>    new FindMaxTask(myArray, midway + 1, end, threshold);           </a:t>
            </a:r>
          </a:p>
          <a:p>
            <a:pPr eaLnBrk="1" hangingPunct="1"/>
            <a:r>
              <a:rPr lang="en-US" altLang="de-DE" sz="1800" smtClean="0">
                <a:latin typeface="Courier New" pitchFamily="49" charset="0"/>
                <a:cs typeface="Courier New" pitchFamily="49" charset="0"/>
              </a:rPr>
              <a:t>        return Math.max(a2.compute(), a1.join());</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a:t>
            </a:r>
          </a:p>
        </p:txBody>
      </p:sp>
      <p:sp>
        <p:nvSpPr>
          <p:cNvPr id="15365" name="AutoShape 39"/>
          <p:cNvSpPr>
            <a:spLocks noChangeArrowheads="1"/>
          </p:cNvSpPr>
          <p:nvPr/>
        </p:nvSpPr>
        <p:spPr bwMode="auto">
          <a:xfrm>
            <a:off x="4648200" y="3124200"/>
            <a:ext cx="2209800" cy="304800"/>
          </a:xfrm>
          <a:prstGeom prst="wedgeRectCallout">
            <a:avLst>
              <a:gd name="adj1" fmla="val -71843"/>
              <a:gd name="adj2" fmla="val 24292"/>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Task for left half of data</a:t>
            </a:r>
          </a:p>
        </p:txBody>
      </p:sp>
      <p:sp>
        <p:nvSpPr>
          <p:cNvPr id="15366" name="AutoShape 39"/>
          <p:cNvSpPr>
            <a:spLocks noChangeArrowheads="1"/>
          </p:cNvSpPr>
          <p:nvPr/>
        </p:nvSpPr>
        <p:spPr bwMode="auto">
          <a:xfrm>
            <a:off x="4648200" y="4114800"/>
            <a:ext cx="2209800" cy="304800"/>
          </a:xfrm>
          <a:prstGeom prst="wedgeRectCallout">
            <a:avLst>
              <a:gd name="adj1" fmla="val -71843"/>
              <a:gd name="adj2" fmla="val 24292"/>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Task for right half of data</a:t>
            </a:r>
          </a:p>
        </p:txBody>
      </p:sp>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p:cNvSpPr>
            <a:spLocks noChangeArrowheads="1"/>
          </p:cNvSpPr>
          <p:nvPr/>
        </p:nvSpPr>
        <p:spPr bwMode="auto">
          <a:xfrm>
            <a:off x="609600" y="2438400"/>
            <a:ext cx="7924800" cy="15240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de-DE" altLang="de-DE"/>
          </a:p>
        </p:txBody>
      </p:sp>
      <p:sp>
        <p:nvSpPr>
          <p:cNvPr id="16387"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ForkJoinPool</a:t>
            </a:r>
            <a:r>
              <a:rPr lang="en-US" altLang="de-DE" smtClean="0">
                <a:cs typeface="Arial" charset="0"/>
              </a:rPr>
              <a:t> Example</a:t>
            </a:r>
            <a:endParaRPr lang="en-US" altLang="de-DE" smtClean="0">
              <a:latin typeface="Courier New" pitchFamily="49" charset="0"/>
              <a:cs typeface="Courier New" pitchFamily="49" charset="0"/>
            </a:endParaRPr>
          </a:p>
        </p:txBody>
      </p:sp>
      <p:sp>
        <p:nvSpPr>
          <p:cNvPr id="40964" name="Rectangle 31"/>
          <p:cNvSpPr>
            <a:spLocks noGrp="1" noChangeArrowheads="1"/>
          </p:cNvSpPr>
          <p:nvPr>
            <p:ph idx="1"/>
          </p:nvPr>
        </p:nvSpPr>
        <p:spPr/>
        <p:txBody>
          <a:bodyPr/>
          <a:lstStyle/>
          <a:p>
            <a:pPr eaLnBrk="1" hangingPunct="1">
              <a:defRPr/>
            </a:pPr>
            <a:r>
              <a:rPr lang="en-US" dirty="0" smtClean="0">
                <a:latin typeface="+mn-lt"/>
                <a:cs typeface="Courier New" pitchFamily="49" charset="0"/>
              </a:rPr>
              <a:t>A </a:t>
            </a:r>
            <a:r>
              <a:rPr lang="en-US" dirty="0" smtClean="0">
                <a:latin typeface="Courier New" pitchFamily="49" charset="0"/>
                <a:cs typeface="Courier New" pitchFamily="49" charset="0"/>
              </a:rPr>
              <a:t>ForkJoinPool</a:t>
            </a:r>
            <a:r>
              <a:rPr lang="en-US" dirty="0" smtClean="0">
                <a:latin typeface="+mn-lt"/>
                <a:cs typeface="Courier New" pitchFamily="49" charset="0"/>
              </a:rPr>
              <a:t> is used to execute a </a:t>
            </a:r>
            <a:r>
              <a:rPr lang="en-US" dirty="0" smtClean="0">
                <a:latin typeface="Courier New" pitchFamily="49" charset="0"/>
                <a:cs typeface="Courier New" pitchFamily="49" charset="0"/>
              </a:rPr>
              <a:t>ForkJoinTask</a:t>
            </a:r>
            <a:r>
              <a:rPr lang="en-US" dirty="0" smtClean="0">
                <a:latin typeface="+mn-lt"/>
                <a:cs typeface="Courier New" pitchFamily="49" charset="0"/>
              </a:rPr>
              <a:t>. It creates a thread for each CPU in the system by default.</a:t>
            </a:r>
          </a:p>
          <a:p>
            <a:pPr eaLnBrk="1" hangingPunct="1">
              <a:defRPr/>
            </a:pPr>
            <a:endParaRPr lang="en-US" sz="1800" dirty="0" smtClean="0">
              <a:latin typeface="Courier New" pitchFamily="49" charset="0"/>
              <a:cs typeface="Courier New" pitchFamily="49" charset="0"/>
            </a:endParaRPr>
          </a:p>
          <a:p>
            <a:pPr eaLnBrk="1" hangingPunct="1">
              <a:defRPr/>
            </a:pPr>
            <a:r>
              <a:rPr lang="en-US" sz="1800" dirty="0" smtClean="0">
                <a:latin typeface="Courier New" pitchFamily="49" charset="0"/>
                <a:cs typeface="Courier New" pitchFamily="49" charset="0"/>
              </a:rPr>
              <a:t>ForkJoinPool pool = new ForkJoinPool();</a:t>
            </a:r>
          </a:p>
          <a:p>
            <a:pPr eaLnBrk="1" hangingPunct="1">
              <a:defRPr/>
            </a:pPr>
            <a:r>
              <a:rPr lang="en-US" sz="1800" dirty="0" smtClean="0">
                <a:latin typeface="Courier New" pitchFamily="49" charset="0"/>
                <a:cs typeface="Courier New" pitchFamily="49" charset="0"/>
              </a:rPr>
              <a:t>FindMaxTask task = </a:t>
            </a:r>
          </a:p>
          <a:p>
            <a:pPr eaLnBrk="1" hangingPunct="1">
              <a:defRPr/>
            </a:pPr>
            <a:r>
              <a:rPr lang="en-US" sz="1800" dirty="0" smtClean="0">
                <a:latin typeface="Courier New" pitchFamily="49" charset="0"/>
                <a:cs typeface="Courier New" pitchFamily="49" charset="0"/>
              </a:rPr>
              <a:t> new FindMaxTask(data, 0, data.length-1, data.length/16);</a:t>
            </a:r>
          </a:p>
          <a:p>
            <a:pPr eaLnBrk="1" hangingPunct="1">
              <a:defRPr/>
            </a:pPr>
            <a:r>
              <a:rPr lang="en-US" sz="1800" dirty="0" smtClean="0">
                <a:latin typeface="Courier New" pitchFamily="49" charset="0"/>
                <a:cs typeface="Courier New" pitchFamily="49" charset="0"/>
              </a:rPr>
              <a:t>Integer result = pool.invoke(task);</a:t>
            </a:r>
          </a:p>
        </p:txBody>
      </p:sp>
      <p:sp>
        <p:nvSpPr>
          <p:cNvPr id="16389" name="AutoShape 39"/>
          <p:cNvSpPr>
            <a:spLocks noChangeArrowheads="1"/>
          </p:cNvSpPr>
          <p:nvPr/>
        </p:nvSpPr>
        <p:spPr bwMode="auto">
          <a:xfrm>
            <a:off x="3886200" y="4343400"/>
            <a:ext cx="2743200" cy="523875"/>
          </a:xfrm>
          <a:prstGeom prst="wedgeRectCallout">
            <a:avLst>
              <a:gd name="adj1" fmla="val -35079"/>
              <a:gd name="adj2" fmla="val -150412"/>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The task's </a:t>
            </a:r>
            <a:r>
              <a:rPr lang="en-US" altLang="de-DE" sz="1400">
                <a:latin typeface="Courier New" pitchFamily="49" charset="0"/>
                <a:cs typeface="Courier New" pitchFamily="49" charset="0"/>
              </a:rPr>
              <a:t>compute</a:t>
            </a:r>
            <a:r>
              <a:rPr lang="en-US" altLang="de-DE" sz="1400"/>
              <a:t> method is automatically called .</a:t>
            </a:r>
          </a:p>
        </p:txBody>
      </p:sp>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0"/>
          <p:cNvSpPr>
            <a:spLocks noGrp="1" noChangeArrowheads="1"/>
          </p:cNvSpPr>
          <p:nvPr>
            <p:ph type="title"/>
          </p:nvPr>
        </p:nvSpPr>
        <p:spPr/>
        <p:txBody>
          <a:bodyPr/>
          <a:lstStyle/>
          <a:p>
            <a:pPr eaLnBrk="1" hangingPunct="1"/>
            <a:r>
              <a:rPr lang="en-US" altLang="de-DE" smtClean="0">
                <a:cs typeface="Courier New" pitchFamily="49" charset="0"/>
              </a:rPr>
              <a:t>Fork-Join Framework Recommendations</a:t>
            </a:r>
          </a:p>
        </p:txBody>
      </p:sp>
      <p:sp>
        <p:nvSpPr>
          <p:cNvPr id="17411" name="Rectangle 31"/>
          <p:cNvSpPr>
            <a:spLocks noGrp="1" noChangeArrowheads="1"/>
          </p:cNvSpPr>
          <p:nvPr>
            <p:ph idx="1"/>
          </p:nvPr>
        </p:nvSpPr>
        <p:spPr>
          <a:xfrm>
            <a:off x="609600" y="1447800"/>
            <a:ext cx="7918450" cy="4525963"/>
          </a:xfrm>
        </p:spPr>
        <p:txBody>
          <a:bodyPr/>
          <a:lstStyle/>
          <a:p>
            <a:pPr lvl="1" eaLnBrk="1" hangingPunct="1"/>
            <a:r>
              <a:rPr lang="en-US" altLang="de-DE" smtClean="0">
                <a:cs typeface="Courier New" pitchFamily="49" charset="0"/>
              </a:rPr>
              <a:t>Avoid I/O or blocking operations.</a:t>
            </a:r>
          </a:p>
          <a:p>
            <a:pPr lvl="2" eaLnBrk="1" hangingPunct="1"/>
            <a:r>
              <a:rPr lang="en-US" altLang="de-DE" smtClean="0">
                <a:cs typeface="Courier New" pitchFamily="49" charset="0"/>
              </a:rPr>
              <a:t>Only one thread per CPU is created by default. Blocking operations would keep you from utilizing all CPU resources.</a:t>
            </a:r>
          </a:p>
          <a:p>
            <a:pPr lvl="1" eaLnBrk="1" hangingPunct="1"/>
            <a:r>
              <a:rPr lang="en-US" altLang="de-DE" smtClean="0">
                <a:cs typeface="Courier New" pitchFamily="49" charset="0"/>
              </a:rPr>
              <a:t>Know your hardware.</a:t>
            </a:r>
          </a:p>
          <a:p>
            <a:pPr lvl="2" eaLnBrk="1" hangingPunct="1"/>
            <a:r>
              <a:rPr lang="en-US" altLang="de-DE" smtClean="0"/>
              <a:t>A Fork-Join solution will perform slower on a one-CPU system than a standard sequential solution.</a:t>
            </a:r>
          </a:p>
          <a:p>
            <a:pPr lvl="2" eaLnBrk="1" hangingPunct="1"/>
            <a:r>
              <a:rPr lang="en-US" altLang="de-DE" smtClean="0">
                <a:cs typeface="Courier New" pitchFamily="49" charset="0"/>
              </a:rPr>
              <a:t>Some CPUs increase in speed when only using a single core, potentially offsetting any performance gain provided by Fork-Join.</a:t>
            </a:r>
          </a:p>
          <a:p>
            <a:pPr lvl="1" eaLnBrk="1" hangingPunct="1"/>
            <a:r>
              <a:rPr lang="en-US" altLang="de-DE" smtClean="0">
                <a:cs typeface="Courier New" pitchFamily="49" charset="0"/>
              </a:rPr>
              <a:t>Know your problem.</a:t>
            </a:r>
          </a:p>
          <a:p>
            <a:pPr lvl="2" eaLnBrk="1" hangingPunct="1"/>
            <a:r>
              <a:rPr lang="en-US" altLang="de-DE" smtClean="0"/>
              <a:t>Many problems have additional overhead if executed in parallel (parallel sorting, for example).</a:t>
            </a:r>
          </a:p>
          <a:p>
            <a:pPr lvl="1" eaLnBrk="1" hangingPunct="1"/>
            <a:endParaRPr lang="en-US" altLang="de-DE" sz="1800" smtClean="0">
              <a:latin typeface="Courier New" pitchFamily="49" charset="0"/>
              <a:cs typeface="Courier New" pitchFamily="49" charset="0"/>
            </a:endParaRPr>
          </a:p>
        </p:txBody>
      </p:sp>
    </p:spTree>
    <p:custDataLst>
      <p:tags r:id="rId1"/>
    </p:custData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p:cNvSpPr>
            <a:spLocks noGrp="1" noChangeArrowheads="1"/>
          </p:cNvSpPr>
          <p:nvPr>
            <p:ph type="title"/>
          </p:nvPr>
        </p:nvSpPr>
        <p:spPr/>
        <p:txBody>
          <a:bodyPr/>
          <a:lstStyle/>
          <a:p>
            <a:pPr eaLnBrk="1" hangingPunct="1"/>
            <a:r>
              <a:rPr lang="en-US" altLang="de-DE" smtClean="0"/>
              <a:t>Summary</a:t>
            </a:r>
          </a:p>
        </p:txBody>
      </p:sp>
      <p:sp>
        <p:nvSpPr>
          <p:cNvPr id="18435" name="Rectangle 13"/>
          <p:cNvSpPr>
            <a:spLocks noGrp="1" noChangeArrowheads="1"/>
          </p:cNvSpPr>
          <p:nvPr>
            <p:ph type="body" idx="1"/>
          </p:nvPr>
        </p:nvSpPr>
        <p:spPr>
          <a:xfrm>
            <a:off x="609600" y="1447800"/>
            <a:ext cx="7918450" cy="769938"/>
          </a:xfrm>
        </p:spPr>
        <p:txBody>
          <a:bodyPr/>
          <a:lstStyle/>
          <a:p>
            <a:pPr eaLnBrk="1" hangingPunct="1"/>
            <a:r>
              <a:rPr lang="en-US" altLang="de-DE" smtClean="0">
                <a:latin typeface="Arial" charset="0"/>
              </a:rPr>
              <a:t>In this lesson, you should have learned how to:</a:t>
            </a:r>
          </a:p>
          <a:p>
            <a:pPr lvl="1" eaLnBrk="1" hangingPunct="1"/>
            <a:r>
              <a:rPr lang="en-US" altLang="de-DE" smtClean="0"/>
              <a:t>Apply the Fork-Join framework</a:t>
            </a:r>
          </a:p>
        </p:txBody>
      </p:sp>
      <p:pic>
        <p:nvPicPr>
          <p:cNvPr id="18436" name="Picture 4" descr="Duke-Summary.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9538" y="4756150"/>
            <a:ext cx="207486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Duke-with-Dart.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876800"/>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5"/>
          <p:cNvSpPr>
            <a:spLocks noGrp="1" noChangeArrowheads="1"/>
          </p:cNvSpPr>
          <p:nvPr>
            <p:ph type="title"/>
          </p:nvPr>
        </p:nvSpPr>
        <p:spPr/>
        <p:txBody>
          <a:bodyPr/>
          <a:lstStyle/>
          <a:p>
            <a:pPr eaLnBrk="1" hangingPunct="1"/>
            <a:r>
              <a:rPr lang="en-US" altLang="de-DE" smtClean="0"/>
              <a:t>Objectives</a:t>
            </a:r>
          </a:p>
        </p:txBody>
      </p:sp>
      <p:sp>
        <p:nvSpPr>
          <p:cNvPr id="4100" name="Rectangle 26"/>
          <p:cNvSpPr>
            <a:spLocks noGrp="1" noChangeArrowheads="1"/>
          </p:cNvSpPr>
          <p:nvPr>
            <p:ph idx="1"/>
          </p:nvPr>
        </p:nvSpPr>
        <p:spPr>
          <a:xfrm>
            <a:off x="609600" y="1447800"/>
            <a:ext cx="7918450" cy="769938"/>
          </a:xfrm>
        </p:spPr>
        <p:txBody>
          <a:bodyPr/>
          <a:lstStyle/>
          <a:p>
            <a:pPr eaLnBrk="1" hangingPunct="1"/>
            <a:r>
              <a:rPr lang="en-US" altLang="de-DE" smtClean="0">
                <a:latin typeface="Arial" charset="0"/>
              </a:rPr>
              <a:t>After completing this lesson, you should be able to:</a:t>
            </a:r>
          </a:p>
          <a:p>
            <a:pPr lvl="1" eaLnBrk="1" hangingPunct="1"/>
            <a:r>
              <a:rPr lang="en-US" altLang="de-DE" smtClean="0"/>
              <a:t>Apply the Fork-Join framework</a:t>
            </a:r>
          </a:p>
        </p:txBody>
      </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Grp="1" noChangeArrowheads="1"/>
          </p:cNvSpPr>
          <p:nvPr>
            <p:ph type="title"/>
          </p:nvPr>
        </p:nvSpPr>
        <p:spPr/>
        <p:txBody>
          <a:bodyPr/>
          <a:lstStyle/>
          <a:p>
            <a:pPr eaLnBrk="1" hangingPunct="1"/>
            <a:r>
              <a:rPr lang="en-US" altLang="de-DE" smtClean="0"/>
              <a:t>Parallelism</a:t>
            </a:r>
          </a:p>
        </p:txBody>
      </p:sp>
      <p:sp>
        <p:nvSpPr>
          <p:cNvPr id="5123" name="Rectangle 31"/>
          <p:cNvSpPr>
            <a:spLocks noGrp="1" noChangeArrowheads="1"/>
          </p:cNvSpPr>
          <p:nvPr>
            <p:ph idx="1"/>
          </p:nvPr>
        </p:nvSpPr>
        <p:spPr>
          <a:xfrm>
            <a:off x="609600" y="1447800"/>
            <a:ext cx="7918450" cy="4359275"/>
          </a:xfrm>
        </p:spPr>
        <p:txBody>
          <a:bodyPr/>
          <a:lstStyle/>
          <a:p>
            <a:pPr eaLnBrk="1" hangingPunct="1"/>
            <a:r>
              <a:rPr lang="en-US" altLang="de-DE" smtClean="0">
                <a:latin typeface="Arial" charset="0"/>
              </a:rPr>
              <a:t>Modern systems contain multiple CPUs. Taking advantage of the processing power in a system requires you to execute tasks in parallel on multiple CPUs.</a:t>
            </a:r>
          </a:p>
          <a:p>
            <a:pPr lvl="1" eaLnBrk="1" hangingPunct="1"/>
            <a:r>
              <a:rPr lang="en-US" altLang="de-DE" smtClean="0"/>
              <a:t>Divide and conquer: A task should be divided into subtasks. You should attempt to identify those subtasks that can be executed in parallel.</a:t>
            </a:r>
          </a:p>
          <a:p>
            <a:pPr lvl="1" eaLnBrk="1" hangingPunct="1"/>
            <a:r>
              <a:rPr lang="en-US" altLang="de-DE" smtClean="0"/>
              <a:t>Some problems can be difficult to execute as parallel tasks.</a:t>
            </a:r>
          </a:p>
          <a:p>
            <a:pPr lvl="1" eaLnBrk="1" hangingPunct="1"/>
            <a:r>
              <a:rPr lang="en-US" altLang="de-DE" smtClean="0"/>
              <a:t>Some problems are easier. Servers that support multiple clients can use a separate task to handle each client.</a:t>
            </a:r>
          </a:p>
          <a:p>
            <a:pPr lvl="1" eaLnBrk="1" hangingPunct="1"/>
            <a:r>
              <a:rPr lang="en-US" altLang="de-DE" smtClean="0"/>
              <a:t>Be aware of your hardware. Scheduling too many parallel tasks can negatively impact performance.</a:t>
            </a:r>
          </a:p>
        </p:txBody>
      </p:sp>
    </p:spTree>
    <p:custDataLst>
      <p:tags r:id="rId1"/>
    </p:custData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0"/>
          <p:cNvSpPr>
            <a:spLocks noGrp="1" noChangeArrowheads="1"/>
          </p:cNvSpPr>
          <p:nvPr>
            <p:ph type="title"/>
          </p:nvPr>
        </p:nvSpPr>
        <p:spPr/>
        <p:txBody>
          <a:bodyPr/>
          <a:lstStyle/>
          <a:p>
            <a:pPr eaLnBrk="1" hangingPunct="1"/>
            <a:r>
              <a:rPr lang="en-US" altLang="de-DE" smtClean="0"/>
              <a:t>Without Parallelism</a:t>
            </a:r>
          </a:p>
        </p:txBody>
      </p:sp>
      <p:sp>
        <p:nvSpPr>
          <p:cNvPr id="6147" name="Rectangle 31"/>
          <p:cNvSpPr>
            <a:spLocks noGrp="1" noChangeArrowheads="1"/>
          </p:cNvSpPr>
          <p:nvPr>
            <p:ph idx="1"/>
          </p:nvPr>
        </p:nvSpPr>
        <p:spPr>
          <a:xfrm>
            <a:off x="609600" y="1447800"/>
            <a:ext cx="7918450" cy="1041400"/>
          </a:xfrm>
        </p:spPr>
        <p:txBody>
          <a:bodyPr/>
          <a:lstStyle/>
          <a:p>
            <a:pPr eaLnBrk="1" hangingPunct="1"/>
            <a:r>
              <a:rPr lang="en-US" altLang="de-DE" smtClean="0">
                <a:latin typeface="Arial" charset="0"/>
              </a:rPr>
              <a:t>Modern systems contain multiple CPUs. If you do not leverage threads in some way, only a portion of your system’s processing power will be utilized.</a:t>
            </a:r>
          </a:p>
        </p:txBody>
      </p:sp>
      <p:pic>
        <p:nvPicPr>
          <p:cNvPr id="6148" name="Picture 2" descr="C:\Users\mheimer.ST-USERS\Desktop\New Features Course\ForkJoin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0"/>
            <a:ext cx="5562600"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Grp="1" noChangeArrowheads="1"/>
          </p:cNvSpPr>
          <p:nvPr>
            <p:ph type="title"/>
          </p:nvPr>
        </p:nvSpPr>
        <p:spPr/>
        <p:txBody>
          <a:bodyPr/>
          <a:lstStyle/>
          <a:p>
            <a:pPr eaLnBrk="1" hangingPunct="1"/>
            <a:r>
              <a:rPr lang="en-US" altLang="de-DE" smtClean="0"/>
              <a:t>Naive Parallelism</a:t>
            </a:r>
          </a:p>
        </p:txBody>
      </p:sp>
      <p:sp>
        <p:nvSpPr>
          <p:cNvPr id="7171" name="Rectangle 31"/>
          <p:cNvSpPr>
            <a:spLocks noGrp="1" noChangeArrowheads="1"/>
          </p:cNvSpPr>
          <p:nvPr>
            <p:ph idx="1"/>
          </p:nvPr>
        </p:nvSpPr>
        <p:spPr>
          <a:xfrm>
            <a:off x="609600" y="1447800"/>
            <a:ext cx="7918450" cy="1041400"/>
          </a:xfrm>
        </p:spPr>
        <p:txBody>
          <a:bodyPr/>
          <a:lstStyle/>
          <a:p>
            <a:pPr eaLnBrk="1" hangingPunct="1"/>
            <a:r>
              <a:rPr lang="en-US" altLang="de-DE" smtClean="0">
                <a:latin typeface="Arial" charset="0"/>
              </a:rPr>
              <a:t>A simple parallel solution breaks the data to be processed into multiple sets: one data set for each CPU and one thread to process each data set.</a:t>
            </a:r>
          </a:p>
        </p:txBody>
      </p:sp>
      <p:pic>
        <p:nvPicPr>
          <p:cNvPr id="7172" name="Picture 2" descr="C:\Users\mheimer.ST-USERS\Desktop\New Features Course\ForkJoin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0"/>
            <a:ext cx="685800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
          <p:cNvSpPr>
            <a:spLocks noGrp="1" noChangeArrowheads="1"/>
          </p:cNvSpPr>
          <p:nvPr>
            <p:ph type="title"/>
          </p:nvPr>
        </p:nvSpPr>
        <p:spPr/>
        <p:txBody>
          <a:bodyPr/>
          <a:lstStyle/>
          <a:p>
            <a:pPr eaLnBrk="1" hangingPunct="1"/>
            <a:r>
              <a:rPr lang="en-US" altLang="de-DE" smtClean="0"/>
              <a:t>The Need for the Fork-Join Framework</a:t>
            </a:r>
          </a:p>
        </p:txBody>
      </p:sp>
      <p:sp>
        <p:nvSpPr>
          <p:cNvPr id="8195" name="Rectangle 31"/>
          <p:cNvSpPr>
            <a:spLocks noGrp="1" noChangeArrowheads="1"/>
          </p:cNvSpPr>
          <p:nvPr>
            <p:ph idx="1"/>
          </p:nvPr>
        </p:nvSpPr>
        <p:spPr>
          <a:xfrm>
            <a:off x="609600" y="1447800"/>
            <a:ext cx="7918450" cy="2192338"/>
          </a:xfrm>
        </p:spPr>
        <p:txBody>
          <a:bodyPr/>
          <a:lstStyle/>
          <a:p>
            <a:pPr eaLnBrk="1" hangingPunct="1"/>
            <a:r>
              <a:rPr lang="en-US" altLang="de-DE" smtClean="0">
                <a:latin typeface="Arial" charset="0"/>
              </a:rPr>
              <a:t>Splitting datasets into equal sized subsets for each thread to process has a couple of problems. Ideally all CPUs should be fully utilized until the task is finished, but:</a:t>
            </a:r>
          </a:p>
          <a:p>
            <a:pPr lvl="1" eaLnBrk="1" hangingPunct="1"/>
            <a:r>
              <a:rPr lang="en-US" altLang="de-DE" smtClean="0"/>
              <a:t>CPUs may run at different speeds</a:t>
            </a:r>
          </a:p>
          <a:p>
            <a:pPr lvl="1" eaLnBrk="1" hangingPunct="1"/>
            <a:r>
              <a:rPr lang="en-US" altLang="de-DE" smtClean="0"/>
              <a:t>Non-Java tasks require CPU time and may reduce the time available for a Java thread to spend executing on a CPU</a:t>
            </a:r>
          </a:p>
        </p:txBody>
      </p:sp>
      <p:pic>
        <p:nvPicPr>
          <p:cNvPr id="8196" name="Picture 2" descr="C:\Users\mheimer.ST-USERS\Desktop\New Features Course\ForkJoi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3886200"/>
            <a:ext cx="37877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1"/>
          <p:cNvSpPr txBox="1">
            <a:spLocks noChangeArrowheads="1"/>
          </p:cNvSpPr>
          <p:nvPr/>
        </p:nvSpPr>
        <p:spPr bwMode="gray">
          <a:xfrm>
            <a:off x="609600" y="3581400"/>
            <a:ext cx="3810000" cy="1379538"/>
          </a:xfrm>
          <a:prstGeom prst="rect">
            <a:avLst/>
          </a:prstGeom>
          <a:noFill/>
          <a:ln w="9525">
            <a:noFill/>
            <a:miter lim="800000"/>
            <a:headEnd/>
            <a:tailEnd/>
          </a:ln>
        </p:spPr>
        <p:txBody>
          <a:bodyPr lIns="12700" tIns="12700" rIns="12700" bIns="12700">
            <a:spAutoFit/>
          </a:bodyPr>
          <a:lstStyle/>
          <a:p>
            <a:pPr marL="574675" lvl="1" indent="-460375" defTabSz="228600">
              <a:buFont typeface="Arial" pitchFamily="34" charset="0"/>
              <a:buChar char="•"/>
              <a:defRPr/>
            </a:pPr>
            <a:r>
              <a:rPr lang="en-US" sz="2200" kern="0" dirty="0"/>
              <a:t>The data being analyzed may require varying amounts of time to process</a:t>
            </a:r>
          </a:p>
        </p:txBody>
      </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p:txBody>
          <a:bodyPr/>
          <a:lstStyle/>
          <a:p>
            <a:pPr eaLnBrk="1" hangingPunct="1"/>
            <a:r>
              <a:rPr lang="en-US" altLang="de-DE" smtClean="0"/>
              <a:t>Work-Stealing</a:t>
            </a:r>
          </a:p>
        </p:txBody>
      </p:sp>
      <p:sp>
        <p:nvSpPr>
          <p:cNvPr id="9219" name="Rectangle 31"/>
          <p:cNvSpPr>
            <a:spLocks noGrp="1" noChangeArrowheads="1"/>
          </p:cNvSpPr>
          <p:nvPr>
            <p:ph idx="1"/>
          </p:nvPr>
        </p:nvSpPr>
        <p:spPr>
          <a:xfrm>
            <a:off x="609600" y="1447800"/>
            <a:ext cx="7918450" cy="1920875"/>
          </a:xfrm>
        </p:spPr>
        <p:txBody>
          <a:bodyPr/>
          <a:lstStyle/>
          <a:p>
            <a:pPr eaLnBrk="1" hangingPunct="1"/>
            <a:r>
              <a:rPr lang="en-US" altLang="de-DE" smtClean="0">
                <a:latin typeface="Arial" charset="0"/>
              </a:rPr>
              <a:t>To keep multiple threads busy:</a:t>
            </a:r>
          </a:p>
          <a:p>
            <a:pPr lvl="1" eaLnBrk="1" hangingPunct="1"/>
            <a:r>
              <a:rPr lang="en-US" altLang="de-DE" smtClean="0"/>
              <a:t>Divide the data to be processed into a large number of subsets</a:t>
            </a:r>
          </a:p>
          <a:p>
            <a:pPr lvl="1" eaLnBrk="1" hangingPunct="1"/>
            <a:r>
              <a:rPr lang="en-US" altLang="de-DE" smtClean="0"/>
              <a:t>Assign the data subsets to a thread’s processing queue</a:t>
            </a:r>
          </a:p>
          <a:p>
            <a:pPr lvl="1" eaLnBrk="1" hangingPunct="1"/>
            <a:endParaRPr lang="en-US" altLang="de-DE" smtClean="0"/>
          </a:p>
        </p:txBody>
      </p:sp>
      <p:pic>
        <p:nvPicPr>
          <p:cNvPr id="9220" name="Picture 2" descr="C:\Users\mheimer.ST-USERS\Desktop\New Features Course\ForkJoin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429000"/>
            <a:ext cx="31861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1"/>
          <p:cNvSpPr txBox="1">
            <a:spLocks noChangeArrowheads="1"/>
          </p:cNvSpPr>
          <p:nvPr/>
        </p:nvSpPr>
        <p:spPr bwMode="gray">
          <a:xfrm>
            <a:off x="609600" y="3048000"/>
            <a:ext cx="5410200" cy="1785938"/>
          </a:xfrm>
          <a:prstGeom prst="rect">
            <a:avLst/>
          </a:prstGeom>
          <a:noFill/>
          <a:ln w="9525">
            <a:noFill/>
            <a:miter lim="800000"/>
            <a:headEnd/>
            <a:tailEnd/>
          </a:ln>
        </p:spPr>
        <p:txBody>
          <a:bodyPr lIns="12700" tIns="12700" rIns="12700" bIns="12700">
            <a:spAutoFit/>
          </a:bodyPr>
          <a:lstStyle/>
          <a:p>
            <a:pPr marL="574675" lvl="1" indent="-460375" defTabSz="228600">
              <a:buClr>
                <a:srgbClr val="FF0000"/>
              </a:buClr>
              <a:buFont typeface="Arial" pitchFamily="34" charset="0"/>
              <a:buChar char="•"/>
              <a:defRPr/>
            </a:pPr>
            <a:r>
              <a:rPr lang="en-US" sz="2200" kern="0" dirty="0"/>
              <a:t>Each thread will have many subsets queued</a:t>
            </a:r>
          </a:p>
          <a:p>
            <a:pPr defTabSz="228600">
              <a:defRPr/>
            </a:pPr>
            <a:r>
              <a:rPr lang="en-US" sz="2200" kern="0" dirty="0"/>
              <a:t>If a thread finishes all its subsets early, </a:t>
            </a:r>
            <a:br>
              <a:rPr lang="en-US" sz="2200" kern="0" dirty="0"/>
            </a:br>
            <a:r>
              <a:rPr lang="en-US" sz="2200" kern="0" dirty="0"/>
              <a:t>it can “steal” subsets from </a:t>
            </a:r>
            <a:br>
              <a:rPr lang="en-US" sz="2200" kern="0" dirty="0"/>
            </a:br>
            <a:r>
              <a:rPr lang="en-US" sz="2200" kern="0" dirty="0"/>
              <a:t>another thread.</a:t>
            </a:r>
          </a:p>
        </p:txBody>
      </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0"/>
          <p:cNvSpPr>
            <a:spLocks noChangeArrowheads="1"/>
          </p:cNvSpPr>
          <p:nvPr/>
        </p:nvSpPr>
        <p:spPr bwMode="auto">
          <a:xfrm>
            <a:off x="609600" y="1371600"/>
            <a:ext cx="7924800" cy="43434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de-DE" altLang="de-DE"/>
          </a:p>
        </p:txBody>
      </p:sp>
      <p:sp>
        <p:nvSpPr>
          <p:cNvPr id="10243" name="Rectangle 30"/>
          <p:cNvSpPr>
            <a:spLocks noGrp="1" noChangeArrowheads="1"/>
          </p:cNvSpPr>
          <p:nvPr>
            <p:ph type="title"/>
          </p:nvPr>
        </p:nvSpPr>
        <p:spPr/>
        <p:txBody>
          <a:bodyPr/>
          <a:lstStyle/>
          <a:p>
            <a:pPr eaLnBrk="1" hangingPunct="1"/>
            <a:r>
              <a:rPr lang="en-US" altLang="de-DE" smtClean="0">
                <a:cs typeface="Arial" charset="0"/>
              </a:rPr>
              <a:t>A Single-Threaded Example</a:t>
            </a:r>
            <a:endParaRPr lang="en-US" altLang="de-DE" smtClean="0">
              <a:latin typeface="Courier New" pitchFamily="49" charset="0"/>
              <a:cs typeface="Courier New" pitchFamily="49" charset="0"/>
            </a:endParaRPr>
          </a:p>
        </p:txBody>
      </p:sp>
      <p:sp>
        <p:nvSpPr>
          <p:cNvPr id="10244" name="Rectangle 31"/>
          <p:cNvSpPr>
            <a:spLocks noGrp="1" noChangeArrowheads="1"/>
          </p:cNvSpPr>
          <p:nvPr>
            <p:ph idx="1"/>
          </p:nvPr>
        </p:nvSpPr>
        <p:spPr/>
        <p:txBody>
          <a:bodyPr/>
          <a:lstStyle/>
          <a:p>
            <a:pPr eaLnBrk="1" hangingPunct="1"/>
            <a:r>
              <a:rPr lang="en-US" altLang="de-DE" sz="1800" smtClean="0">
                <a:latin typeface="Courier New" pitchFamily="49" charset="0"/>
                <a:cs typeface="Courier New" pitchFamily="49" charset="0"/>
              </a:rPr>
              <a:t>int[] data = new int[1024 * 1024 * 256]; //1G</a:t>
            </a: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for (int i = 0; i &lt; data.length; i++) {</a:t>
            </a:r>
          </a:p>
          <a:p>
            <a:pPr eaLnBrk="1" hangingPunct="1"/>
            <a:r>
              <a:rPr lang="en-US" altLang="de-DE" sz="1800" smtClean="0">
                <a:latin typeface="Courier New" pitchFamily="49" charset="0"/>
                <a:cs typeface="Courier New" pitchFamily="49" charset="0"/>
              </a:rPr>
              <a:t>    data[i] = ThreadLocalRandom.current().nextInt();</a:t>
            </a:r>
          </a:p>
          <a:p>
            <a:pPr eaLnBrk="1" hangingPunct="1"/>
            <a:r>
              <a:rPr lang="en-US" altLang="de-DE" sz="1800" smtClean="0">
                <a:latin typeface="Courier New" pitchFamily="49" charset="0"/>
                <a:cs typeface="Courier New" pitchFamily="49" charset="0"/>
              </a:rPr>
              <a:t>}</a:t>
            </a:r>
          </a:p>
          <a:p>
            <a:pPr eaLnBrk="1" hangingPunct="1"/>
            <a:endParaRPr lang="en-US" altLang="de-DE" sz="1800" smtClean="0">
              <a:latin typeface="Courier New" pitchFamily="49" charset="0"/>
              <a:cs typeface="Courier New" pitchFamily="49" charset="0"/>
            </a:endParaRPr>
          </a:p>
          <a:p>
            <a:pPr eaLnBrk="1" hangingPunct="1"/>
            <a:r>
              <a:rPr lang="en-US" altLang="de-DE" sz="1800" smtClean="0">
                <a:latin typeface="Courier New" pitchFamily="49" charset="0"/>
                <a:cs typeface="Courier New" pitchFamily="49" charset="0"/>
              </a:rPr>
              <a:t>int max = Integer.MIN_VALUE;</a:t>
            </a:r>
          </a:p>
          <a:p>
            <a:pPr eaLnBrk="1" hangingPunct="1"/>
            <a:r>
              <a:rPr lang="en-US" altLang="de-DE" sz="1800" smtClean="0">
                <a:latin typeface="Courier New" pitchFamily="49" charset="0"/>
                <a:cs typeface="Courier New" pitchFamily="49" charset="0"/>
              </a:rPr>
              <a:t>for (int value : data) {</a:t>
            </a:r>
          </a:p>
          <a:p>
            <a:pPr eaLnBrk="1" hangingPunct="1"/>
            <a:r>
              <a:rPr lang="en-US" altLang="de-DE" sz="1800" smtClean="0">
                <a:latin typeface="Courier New" pitchFamily="49" charset="0"/>
                <a:cs typeface="Courier New" pitchFamily="49" charset="0"/>
              </a:rPr>
              <a:t>    if (value &gt; max) {</a:t>
            </a:r>
          </a:p>
          <a:p>
            <a:pPr eaLnBrk="1" hangingPunct="1"/>
            <a:r>
              <a:rPr lang="en-US" altLang="de-DE" sz="1800" smtClean="0">
                <a:latin typeface="Courier New" pitchFamily="49" charset="0"/>
                <a:cs typeface="Courier New" pitchFamily="49" charset="0"/>
              </a:rPr>
              <a:t>        max = value;</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      </a:t>
            </a:r>
          </a:p>
          <a:p>
            <a:pPr eaLnBrk="1" hangingPunct="1"/>
            <a:r>
              <a:rPr lang="en-US" altLang="de-DE" sz="1800" smtClean="0">
                <a:latin typeface="Courier New" pitchFamily="49" charset="0"/>
                <a:cs typeface="Courier New" pitchFamily="49" charset="0"/>
              </a:rPr>
              <a:t>System.out.println("Max value found:" + max);</a:t>
            </a:r>
          </a:p>
        </p:txBody>
      </p:sp>
      <p:sp>
        <p:nvSpPr>
          <p:cNvPr id="10245" name="AutoShape 39"/>
          <p:cNvSpPr>
            <a:spLocks noChangeArrowheads="1"/>
          </p:cNvSpPr>
          <p:nvPr/>
        </p:nvSpPr>
        <p:spPr bwMode="auto">
          <a:xfrm>
            <a:off x="6172200" y="1981200"/>
            <a:ext cx="1828800" cy="307975"/>
          </a:xfrm>
          <a:prstGeom prst="wedgeRectCallout">
            <a:avLst>
              <a:gd name="adj1" fmla="val -55843"/>
              <a:gd name="adj2" fmla="val -116736"/>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A very large dataset</a:t>
            </a:r>
          </a:p>
        </p:txBody>
      </p:sp>
      <p:sp>
        <p:nvSpPr>
          <p:cNvPr id="10246" name="AutoShape 39"/>
          <p:cNvSpPr>
            <a:spLocks noChangeArrowheads="1"/>
          </p:cNvSpPr>
          <p:nvPr/>
        </p:nvSpPr>
        <p:spPr bwMode="auto">
          <a:xfrm>
            <a:off x="5486400" y="3048000"/>
            <a:ext cx="2895600" cy="307975"/>
          </a:xfrm>
          <a:prstGeom prst="wedgeRectCallout">
            <a:avLst>
              <a:gd name="adj1" fmla="val -37597"/>
              <a:gd name="adj2" fmla="val -10138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Fill up the array with values.</a:t>
            </a:r>
          </a:p>
        </p:txBody>
      </p:sp>
      <p:sp>
        <p:nvSpPr>
          <p:cNvPr id="10247" name="AutoShape 39"/>
          <p:cNvSpPr>
            <a:spLocks noChangeArrowheads="1"/>
          </p:cNvSpPr>
          <p:nvPr/>
        </p:nvSpPr>
        <p:spPr bwMode="auto">
          <a:xfrm>
            <a:off x="4800600" y="4191000"/>
            <a:ext cx="2895600" cy="523875"/>
          </a:xfrm>
          <a:prstGeom prst="wedgeRectCallout">
            <a:avLst>
              <a:gd name="adj1" fmla="val -73389"/>
              <a:gd name="adj2" fmla="val -35032"/>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de-DE" sz="1400"/>
              <a:t>Sequentially search the array for the largest value.</a:t>
            </a:r>
          </a:p>
        </p:txBody>
      </p:sp>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Grp="1" noChangeArrowheads="1"/>
          </p:cNvSpPr>
          <p:nvPr>
            <p:ph type="title"/>
          </p:nvPr>
        </p:nvSpPr>
        <p:spPr/>
        <p:txBody>
          <a:bodyPr/>
          <a:lstStyle/>
          <a:p>
            <a:pPr eaLnBrk="1" hangingPunct="1"/>
            <a:r>
              <a:rPr lang="en-US" altLang="de-DE" smtClean="0">
                <a:latin typeface="Courier New" pitchFamily="49" charset="0"/>
                <a:cs typeface="Courier New" pitchFamily="49" charset="0"/>
              </a:rPr>
              <a:t>java.util.concurrent.ForkJoinTask&lt;V&gt;</a:t>
            </a:r>
          </a:p>
        </p:txBody>
      </p:sp>
      <p:sp>
        <p:nvSpPr>
          <p:cNvPr id="11267" name="Rectangle 31"/>
          <p:cNvSpPr>
            <a:spLocks noGrp="1" noChangeArrowheads="1"/>
          </p:cNvSpPr>
          <p:nvPr>
            <p:ph idx="1"/>
          </p:nvPr>
        </p:nvSpPr>
        <p:spPr>
          <a:xfrm>
            <a:off x="609600" y="1447800"/>
            <a:ext cx="7918450" cy="4624388"/>
          </a:xfrm>
        </p:spPr>
        <p:txBody>
          <a:bodyPr/>
          <a:lstStyle/>
          <a:p>
            <a:pPr eaLnBrk="1" hangingPunct="1"/>
            <a:r>
              <a:rPr lang="en-US" altLang="de-DE" smtClean="0">
                <a:latin typeface="Arial" charset="0"/>
              </a:rPr>
              <a:t>A </a:t>
            </a:r>
            <a:r>
              <a:rPr lang="en-US" altLang="de-DE" smtClean="0">
                <a:latin typeface="Courier New" pitchFamily="49" charset="0"/>
                <a:cs typeface="Courier New" pitchFamily="49" charset="0"/>
              </a:rPr>
              <a:t>ForkJoinTask</a:t>
            </a:r>
            <a:r>
              <a:rPr lang="en-US" altLang="de-DE" smtClean="0">
                <a:latin typeface="Arial" charset="0"/>
              </a:rPr>
              <a:t> object represents a task to be executed.</a:t>
            </a:r>
          </a:p>
          <a:p>
            <a:pPr lvl="1" eaLnBrk="1" hangingPunct="1"/>
            <a:r>
              <a:rPr lang="en-US" altLang="de-DE" smtClean="0">
                <a:cs typeface="Courier New" pitchFamily="49" charset="0"/>
              </a:rPr>
              <a:t>A task contains the code and data to be processed. Similar to a </a:t>
            </a:r>
            <a:r>
              <a:rPr lang="en-US" altLang="de-DE" smtClean="0">
                <a:latin typeface="Courier New" pitchFamily="49" charset="0"/>
                <a:cs typeface="Courier New" pitchFamily="49" charset="0"/>
              </a:rPr>
              <a:t>Runnable</a:t>
            </a:r>
            <a:r>
              <a:rPr lang="en-US" altLang="de-DE" smtClean="0">
                <a:cs typeface="Courier New" pitchFamily="49" charset="0"/>
              </a:rPr>
              <a:t> or </a:t>
            </a:r>
            <a:r>
              <a:rPr lang="en-US" altLang="de-DE" smtClean="0">
                <a:latin typeface="Courier New" pitchFamily="49" charset="0"/>
                <a:cs typeface="Courier New" pitchFamily="49" charset="0"/>
              </a:rPr>
              <a:t>Callable</a:t>
            </a:r>
            <a:r>
              <a:rPr lang="en-US" altLang="de-DE" smtClean="0">
                <a:cs typeface="Courier New" pitchFamily="49" charset="0"/>
              </a:rPr>
              <a:t>.</a:t>
            </a:r>
          </a:p>
          <a:p>
            <a:pPr lvl="1" eaLnBrk="1" hangingPunct="1"/>
            <a:r>
              <a:rPr lang="en-US" altLang="de-DE" smtClean="0">
                <a:cs typeface="Courier New" pitchFamily="49" charset="0"/>
              </a:rPr>
              <a:t>A huge number of tasks are created and processed by a small number of threads in a Fork-Join pool.</a:t>
            </a:r>
          </a:p>
          <a:p>
            <a:pPr lvl="2" eaLnBrk="1" hangingPunct="1"/>
            <a:r>
              <a:rPr lang="en-US" altLang="de-DE" smtClean="0"/>
              <a:t>A </a:t>
            </a:r>
            <a:r>
              <a:rPr lang="en-US" altLang="de-DE" smtClean="0">
                <a:latin typeface="Courier New" pitchFamily="49" charset="0"/>
                <a:cs typeface="Courier New" pitchFamily="49" charset="0"/>
              </a:rPr>
              <a:t>ForkJoinTask</a:t>
            </a:r>
            <a:r>
              <a:rPr lang="en-US" altLang="de-DE" smtClean="0">
                <a:cs typeface="Courier New" pitchFamily="49" charset="0"/>
              </a:rPr>
              <a:t> typically creates more </a:t>
            </a:r>
            <a:r>
              <a:rPr lang="en-US" altLang="de-DE" smtClean="0">
                <a:latin typeface="Courier New" pitchFamily="49" charset="0"/>
                <a:cs typeface="Courier New" pitchFamily="49" charset="0"/>
              </a:rPr>
              <a:t>ForkJoinTask</a:t>
            </a:r>
            <a:r>
              <a:rPr lang="en-US" altLang="de-DE" smtClean="0"/>
              <a:t> instances until the data to processed has been subdivided adequately.</a:t>
            </a:r>
            <a:endParaRPr lang="en-US" altLang="de-DE" smtClean="0">
              <a:cs typeface="Courier New" pitchFamily="49" charset="0"/>
            </a:endParaRPr>
          </a:p>
          <a:p>
            <a:pPr lvl="1" eaLnBrk="1" hangingPunct="1"/>
            <a:r>
              <a:rPr lang="en-US" altLang="de-DE" smtClean="0">
                <a:cs typeface="Courier New" pitchFamily="49" charset="0"/>
              </a:rPr>
              <a:t>Developers typically use the following subclasses:</a:t>
            </a:r>
          </a:p>
          <a:p>
            <a:pPr lvl="2" eaLnBrk="1" hangingPunct="1"/>
            <a:r>
              <a:rPr lang="en-US" altLang="de-DE" smtClean="0">
                <a:latin typeface="Courier New" pitchFamily="49" charset="0"/>
                <a:cs typeface="Courier New" pitchFamily="49" charset="0"/>
              </a:rPr>
              <a:t>RecursiveAction</a:t>
            </a:r>
            <a:r>
              <a:rPr lang="en-US" altLang="de-DE" smtClean="0"/>
              <a:t>: When a task does not need to return a result</a:t>
            </a:r>
          </a:p>
          <a:p>
            <a:pPr lvl="2" eaLnBrk="1" hangingPunct="1"/>
            <a:r>
              <a:rPr lang="en-US" altLang="de-DE" smtClean="0">
                <a:latin typeface="Courier New" pitchFamily="49" charset="0"/>
                <a:cs typeface="Courier New" pitchFamily="49" charset="0"/>
              </a:rPr>
              <a:t>RecursiveTask</a:t>
            </a:r>
            <a:r>
              <a:rPr lang="en-US" altLang="de-DE" smtClean="0"/>
              <a:t>: When a task needs to return a result</a:t>
            </a:r>
          </a:p>
          <a:p>
            <a:pPr lvl="1" eaLnBrk="1" hangingPunct="1"/>
            <a:endParaRPr lang="en-US" altLang="de-DE" sz="1800" smtClean="0">
              <a:latin typeface="Courier New" pitchFamily="49" charset="0"/>
              <a:cs typeface="Courier New" pitchFamily="49" charset="0"/>
            </a:endParaRPr>
          </a:p>
        </p:txBody>
      </p:sp>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OU6_Jan14</Template>
  <TotalTime>2128</TotalTime>
  <Words>1586</Words>
  <Application>Microsoft Office PowerPoint</Application>
  <PresentationFormat>Bildschirmpräsentation (4:3)</PresentationFormat>
  <Paragraphs>165</Paragraphs>
  <Slides>16</Slides>
  <Notes>16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Times New Roman</vt:lpstr>
      <vt:lpstr>Courier New</vt:lpstr>
      <vt:lpstr>OU6_Jan14</vt:lpstr>
      <vt:lpstr>The Fork-Join Framework</vt:lpstr>
      <vt:lpstr>Objectives</vt:lpstr>
      <vt:lpstr>Parallelism</vt:lpstr>
      <vt:lpstr>Without Parallelism</vt:lpstr>
      <vt:lpstr>Naive Parallelism</vt:lpstr>
      <vt:lpstr>The Need for the Fork-Join Framework</vt:lpstr>
      <vt:lpstr>Work-Stealing</vt:lpstr>
      <vt:lpstr>A Single-Threaded Example</vt:lpstr>
      <vt:lpstr>java.util.concurrent.ForkJoinTask&lt;V&gt;</vt:lpstr>
      <vt:lpstr>RecursiveTask Example</vt:lpstr>
      <vt:lpstr>compute Structure</vt:lpstr>
      <vt:lpstr>compute Example (Below Threshold)</vt:lpstr>
      <vt:lpstr>compute Example (Above Threshold)</vt:lpstr>
      <vt:lpstr>ForkJoinPool Example</vt:lpstr>
      <vt:lpstr>Fork-Join Framework Recommendations</vt:lpstr>
      <vt:lpstr>Summary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OU6_Jan14</dc:subject>
  <dc:creator>Michael Williams</dc:creator>
  <cp:keywords>OU6_Jan14</cp:keywords>
  <dc:description>Oracle University Production Services</dc:description>
  <cp:lastModifiedBy>Bernhard</cp:lastModifiedBy>
  <cp:revision>179</cp:revision>
  <cp:lastPrinted>2002-03-28T23:57:22Z</cp:lastPrinted>
  <dcterms:created xsi:type="dcterms:W3CDTF">2014-01-21T18:01:03Z</dcterms:created>
  <dcterms:modified xsi:type="dcterms:W3CDTF">2018-07-08T18:03:25Z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