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991350" cy="92821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8080"/>
    <a:srgbClr val="66CCFF"/>
    <a:srgbClr val="CC6600"/>
    <a:srgbClr val="FFCC66"/>
    <a:srgbClr val="CC9900"/>
    <a:srgbClr val="0066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55362" autoAdjust="0"/>
  </p:normalViewPr>
  <p:slideViewPr>
    <p:cSldViewPr>
      <p:cViewPr varScale="1">
        <p:scale>
          <a:sx n="59" d="100"/>
          <a:sy n="59" d="100"/>
        </p:scale>
        <p:origin x="-3366" y="-84"/>
      </p:cViewPr>
      <p:guideLst>
        <p:guide orient="horz" pos="960"/>
        <p:guide orient="horz" pos="480"/>
        <p:guide pos="2880"/>
        <p:guide pos="768"/>
        <p:guide pos="384"/>
        <p:guide pos="4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3426" y="642"/>
      </p:cViewPr>
      <p:guideLst>
        <p:guide orient="horz" pos="3355"/>
        <p:guide pos="2202"/>
        <p:guide pos="378"/>
        <p:guide pos="426"/>
        <p:guide pos="5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70B03AE-286F-46D4-A365-A49B0F8F376B}" type="slidenum">
              <a:rPr lang="en-US"/>
              <a:pPr>
                <a:defRPr/>
              </a:pPr>
              <a:t>‹Nr.›</a:t>
            </a:fld>
            <a:endParaRPr lang="en-US" dirty="0"/>
          </a:p>
        </p:txBody>
      </p:sp>
    </p:spTree>
    <p:extLst>
      <p:ext uri="{BB962C8B-B14F-4D97-AF65-F5344CB8AC3E}">
        <p14:creationId xmlns:p14="http://schemas.microsoft.com/office/powerpoint/2010/main" val="314626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Slide_Image_Placeholde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Notes_TextBox_Placeholder"/>
          <p:cNvSpPr>
            <a:spLocks noGrp="1" noChangeArrowheads="1"/>
          </p:cNvSpPr>
          <p:nvPr>
            <p:ph type="body" sz="quarter" idx="3"/>
          </p:nvPr>
        </p:nvSpPr>
        <p:spPr bwMode="auto">
          <a:xfrm>
            <a:off x="547688" y="5278438"/>
            <a:ext cx="5942012" cy="31988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457200" y="879157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it-IT"/>
              <a:t>Java SE 8 Programming   11 - &lt;#&gt;</a:t>
            </a:r>
            <a:endParaRPr lang="en-US"/>
          </a:p>
        </p:txBody>
      </p:sp>
      <p:sp>
        <p:nvSpPr>
          <p:cNvPr id="25605"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de-AT"/>
          </a:p>
        </p:txBody>
      </p:sp>
    </p:spTree>
    <p:extLst>
      <p:ext uri="{BB962C8B-B14F-4D97-AF65-F5344CB8AC3E}">
        <p14:creationId xmlns:p14="http://schemas.microsoft.com/office/powerpoint/2010/main" val="1440357090"/>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ts val="400"/>
      </a:spcBef>
      <a:spcAft>
        <a:spcPct val="0"/>
      </a:spcAft>
      <a:buSzPct val="100000"/>
      <a:buFont typeface="Arial"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14300" algn="l" defTabSz="457200" rtl="0" eaLnBrk="0" fontAlgn="base" hangingPunct="0">
      <a:spcBef>
        <a:spcPts val="3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Rot="1" noChangeAspect="1" noChangeArrowheads="1" noTextEdit="1"/>
          </p:cNvSpPr>
          <p:nvPr>
            <p:ph type="sldImg"/>
          </p:nvPr>
        </p:nvSpPr>
        <p:spPr>
          <a:ln/>
        </p:spPr>
      </p:sp>
      <p:sp>
        <p:nvSpPr>
          <p:cNvPr id="2662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Rot="1" noChangeAspect="1" noChangeArrowheads="1" noTextEdit="1"/>
          </p:cNvSpPr>
          <p:nvPr>
            <p:ph type="sldImg"/>
          </p:nvPr>
        </p:nvSpPr>
        <p:spPr>
          <a:ln/>
        </p:spPr>
      </p:sp>
      <p:sp>
        <p:nvSpPr>
          <p:cNvPr id="35843"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Closeable Resources</a:t>
            </a:r>
          </a:p>
          <a:p>
            <a:pPr lvl="1" eaLnBrk="1" hangingPunct="1"/>
            <a:r>
              <a:rPr lang="en-US" altLang="de-DE" smtClean="0">
                <a:latin typeface="Arial" charset="0"/>
              </a:rPr>
              <a:t>The </a:t>
            </a:r>
            <a:r>
              <a:rPr lang="en-US" altLang="de-DE" smtClean="0">
                <a:latin typeface="Courier New" pitchFamily="49" charset="0"/>
                <a:cs typeface="Courier New" pitchFamily="49" charset="0"/>
              </a:rPr>
              <a:t>try</a:t>
            </a:r>
            <a:r>
              <a:rPr lang="en-US" altLang="de-DE" smtClean="0">
                <a:latin typeface="Arial" charset="0"/>
              </a:rPr>
              <a:t>-with-resources statement can eliminate the need for a lengthy </a:t>
            </a:r>
            <a:r>
              <a:rPr lang="en-US" altLang="de-DE" smtClean="0">
                <a:latin typeface="Courier New" pitchFamily="49" charset="0"/>
                <a:cs typeface="Courier New" pitchFamily="49" charset="0"/>
              </a:rPr>
              <a:t>finally</a:t>
            </a:r>
            <a:r>
              <a:rPr lang="en-US" altLang="de-DE" smtClean="0">
                <a:latin typeface="Arial" charset="0"/>
              </a:rPr>
              <a:t> block. Resources opened by using the </a:t>
            </a:r>
            <a:r>
              <a:rPr lang="en-US" altLang="de-DE" smtClean="0">
                <a:latin typeface="Courier New" pitchFamily="49" charset="0"/>
                <a:cs typeface="Courier New" pitchFamily="49" charset="0"/>
              </a:rPr>
              <a:t>try</a:t>
            </a:r>
            <a:r>
              <a:rPr lang="en-US" altLang="de-DE" smtClean="0">
                <a:latin typeface="Arial" charset="0"/>
              </a:rPr>
              <a:t>-with-resources statement are always closed. If a resource should be autoclosed, its reference must be declared within the </a:t>
            </a:r>
            <a:r>
              <a:rPr lang="en-US" altLang="de-DE" smtClean="0">
                <a:latin typeface="Courier New" pitchFamily="49" charset="0"/>
                <a:cs typeface="Courier New" pitchFamily="49" charset="0"/>
              </a:rPr>
              <a:t>try</a:t>
            </a:r>
            <a:r>
              <a:rPr lang="en-US" altLang="de-DE" smtClean="0">
                <a:latin typeface="Arial" charset="0"/>
              </a:rPr>
              <a:t> statement’s </a:t>
            </a:r>
            <a:r>
              <a:rPr lang="en-GB" altLang="de-DE" smtClean="0">
                <a:latin typeface="Arial" charset="0"/>
              </a:rPr>
              <a:t>parenthesis.</a:t>
            </a:r>
            <a:endParaRPr lang="en-US" altLang="de-DE" smtClean="0">
              <a:latin typeface="Arial" charset="0"/>
            </a:endParaRPr>
          </a:p>
          <a:p>
            <a:pPr lvl="1" eaLnBrk="1" hangingPunct="1"/>
            <a:r>
              <a:rPr lang="en-US" altLang="de-DE" smtClean="0">
                <a:latin typeface="Arial" charset="0"/>
              </a:rPr>
              <a:t>Multiple resources can be opened if they are separated by semicolons. If you open multiple resources, they should be closed in the opposite order in which you opened them.</a:t>
            </a:r>
          </a:p>
        </p:txBody>
      </p:sp>
      <p:sp>
        <p:nvSpPr>
          <p:cNvPr id="48132" name="Footer Placeholder 4"/>
          <p:cNvSpPr>
            <a:spLocks noGrp="1"/>
          </p:cNvSpPr>
          <p:nvPr>
            <p:ph type="ftr" sz="quarter" idx="4"/>
          </p:nvPr>
        </p:nvSpPr>
        <p:spPr/>
        <p:txBody>
          <a:bodyPr/>
          <a:lstStyle/>
          <a:p>
            <a:pPr>
              <a:defRPr/>
            </a:pPr>
            <a:r>
              <a:rPr lang="it-IT">
                <a:latin typeface="Arial" charset="0"/>
              </a:rPr>
              <a:t>Java SE 8 Programming   11 - </a:t>
            </a:r>
            <a:fld id="{35D7B1A7-9D63-473E-B1D3-ED8AAB555D5F}" type="slidenum">
              <a:rPr lang="en-US">
                <a:latin typeface="Arial" charset="0"/>
              </a:rPr>
              <a:pPr>
                <a:defRPr/>
              </a:pPr>
              <a:t>10</a:t>
            </a:fld>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Rot="1" noChangeAspect="1" noChangeArrowheads="1" noTextEdit="1"/>
          </p:cNvSpPr>
          <p:nvPr>
            <p:ph type="sldImg"/>
          </p:nvPr>
        </p:nvSpPr>
        <p:spPr>
          <a:ln/>
        </p:spPr>
      </p:sp>
      <p:sp>
        <p:nvSpPr>
          <p:cNvPr id="36867"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The Benefits of </a:t>
            </a:r>
            <a:r>
              <a:rPr lang="en-US" altLang="de-DE" smtClean="0">
                <a:latin typeface="Arial" charset="0"/>
                <a:cs typeface="Arial" charset="0"/>
              </a:rPr>
              <a:t>Multi-</a:t>
            </a:r>
            <a:r>
              <a:rPr lang="en-US" altLang="de-DE" smtClean="0">
                <a:latin typeface="Courier New" pitchFamily="49" charset="0"/>
                <a:cs typeface="Courier New" pitchFamily="49" charset="0"/>
              </a:rPr>
              <a:t>catch</a:t>
            </a:r>
          </a:p>
          <a:p>
            <a:pPr lvl="1" eaLnBrk="1" hangingPunct="1"/>
            <a:r>
              <a:rPr lang="en-US" altLang="de-DE" smtClean="0">
                <a:latin typeface="Arial" charset="0"/>
              </a:rPr>
              <a:t>Sometimes you want to perform the same action regardless of the exception being generated. The new </a:t>
            </a:r>
            <a:r>
              <a:rPr lang="en-US" altLang="de-DE" smtClean="0">
                <a:latin typeface="Arial" charset="0"/>
                <a:cs typeface="Arial" charset="0"/>
              </a:rPr>
              <a:t>multi-</a:t>
            </a:r>
            <a:r>
              <a:rPr lang="en-US" altLang="de-DE" smtClean="0">
                <a:latin typeface="Courier New" pitchFamily="49" charset="0"/>
                <a:cs typeface="Courier New" pitchFamily="49" charset="0"/>
              </a:rPr>
              <a:t>catch</a:t>
            </a:r>
            <a:r>
              <a:rPr lang="en-US" altLang="de-DE" smtClean="0">
                <a:latin typeface="Arial" charset="0"/>
              </a:rPr>
              <a:t> clause reduces the amount of code you must write by eliminating the need for multiple </a:t>
            </a:r>
            <a:r>
              <a:rPr lang="en-US" altLang="de-DE" smtClean="0">
                <a:latin typeface="Courier New" pitchFamily="49" charset="0"/>
                <a:cs typeface="Courier New" pitchFamily="49" charset="0"/>
              </a:rPr>
              <a:t>catch</a:t>
            </a:r>
            <a:r>
              <a:rPr lang="en-US" altLang="de-DE" smtClean="0">
                <a:latin typeface="Arial" charset="0"/>
              </a:rPr>
              <a:t> clauses with the same behaviors.</a:t>
            </a:r>
          </a:p>
          <a:p>
            <a:pPr lvl="1" eaLnBrk="1" hangingPunct="1"/>
            <a:r>
              <a:rPr lang="en-US" altLang="de-DE" smtClean="0">
                <a:latin typeface="Arial" charset="0"/>
              </a:rPr>
              <a:t>Another benefit of the </a:t>
            </a:r>
            <a:r>
              <a:rPr lang="en-US" altLang="de-DE" smtClean="0">
                <a:latin typeface="Arial" charset="0"/>
                <a:cs typeface="Arial" charset="0"/>
              </a:rPr>
              <a:t>multi-</a:t>
            </a:r>
            <a:r>
              <a:rPr lang="en-US" altLang="de-DE" smtClean="0">
                <a:latin typeface="Courier New" pitchFamily="49" charset="0"/>
                <a:cs typeface="Courier New" pitchFamily="49" charset="0"/>
              </a:rPr>
              <a:t>catch</a:t>
            </a:r>
            <a:r>
              <a:rPr lang="en-US" altLang="de-DE" smtClean="0">
                <a:latin typeface="Arial" charset="0"/>
              </a:rPr>
              <a:t> clause is that it makes it less likely that you will attempt to catch a generic exception. Catching </a:t>
            </a:r>
            <a:r>
              <a:rPr lang="en-US" altLang="de-DE" smtClean="0">
                <a:latin typeface="Courier New" pitchFamily="49" charset="0"/>
                <a:cs typeface="Courier New" pitchFamily="49" charset="0"/>
              </a:rPr>
              <a:t>Exception</a:t>
            </a:r>
            <a:r>
              <a:rPr lang="en-US" altLang="de-DE" smtClean="0">
                <a:latin typeface="Arial" charset="0"/>
              </a:rPr>
              <a:t> prevents you from noticing other types of exceptions that might be generated by code that you add later to a </a:t>
            </a:r>
            <a:r>
              <a:rPr lang="en-US" altLang="de-DE" smtClean="0">
                <a:latin typeface="Courier New" pitchFamily="49" charset="0"/>
                <a:cs typeface="Courier New" pitchFamily="49" charset="0"/>
              </a:rPr>
              <a:t>try</a:t>
            </a:r>
            <a:r>
              <a:rPr lang="en-US" altLang="de-DE" smtClean="0">
                <a:latin typeface="Arial" charset="0"/>
              </a:rPr>
              <a:t> block.</a:t>
            </a:r>
          </a:p>
          <a:p>
            <a:pPr lvl="1" eaLnBrk="1" hangingPunct="1"/>
            <a:r>
              <a:rPr lang="en-US" altLang="de-DE" smtClean="0">
                <a:latin typeface="Arial" charset="0"/>
              </a:rPr>
              <a:t>The type alternatives that are separated with vertical bars cannot have an inheritance relationship. You may not list both </a:t>
            </a:r>
            <a:r>
              <a:rPr lang="en-US" altLang="de-DE" smtClean="0">
                <a:latin typeface="Courier New" pitchFamily="49" charset="0"/>
                <a:cs typeface="Courier New" pitchFamily="49" charset="0"/>
              </a:rPr>
              <a:t>FileNotFoundException</a:t>
            </a:r>
            <a:r>
              <a:rPr lang="en-US" altLang="de-DE" smtClean="0">
                <a:latin typeface="Arial" charset="0"/>
              </a:rPr>
              <a:t> and </a:t>
            </a:r>
            <a:r>
              <a:rPr lang="en-US" altLang="de-DE" smtClean="0">
                <a:latin typeface="Courier New" pitchFamily="49" charset="0"/>
                <a:cs typeface="Courier New" pitchFamily="49" charset="0"/>
              </a:rPr>
              <a:t>IOException</a:t>
            </a:r>
            <a:r>
              <a:rPr lang="en-US" altLang="de-DE" smtClean="0">
                <a:latin typeface="Arial" charset="0"/>
              </a:rPr>
              <a:t> in a </a:t>
            </a:r>
            <a:br>
              <a:rPr lang="en-US" altLang="de-DE" smtClean="0">
                <a:latin typeface="Arial" charset="0"/>
              </a:rPr>
            </a:br>
            <a:r>
              <a:rPr lang="en-US" altLang="de-DE" smtClean="0">
                <a:latin typeface="Arial" charset="0"/>
                <a:cs typeface="Arial" charset="0"/>
              </a:rPr>
              <a:t>multi-</a:t>
            </a:r>
            <a:r>
              <a:rPr lang="en-US" altLang="de-DE" smtClean="0">
                <a:latin typeface="Courier New" pitchFamily="49" charset="0"/>
                <a:cs typeface="Courier New" pitchFamily="49" charset="0"/>
              </a:rPr>
              <a:t>catch</a:t>
            </a:r>
            <a:r>
              <a:rPr lang="en-US" altLang="de-DE" smtClean="0">
                <a:latin typeface="Arial" charset="0"/>
              </a:rPr>
              <a:t> clause.</a:t>
            </a:r>
          </a:p>
          <a:p>
            <a:pPr lvl="1" eaLnBrk="1" hangingPunct="1"/>
            <a:r>
              <a:rPr lang="en-US" altLang="de-DE" smtClean="0">
                <a:latin typeface="Arial" charset="0"/>
              </a:rPr>
              <a:t>File I/O and object serialization are covered in the lesson titled “Java I/O Fundamentals.”</a:t>
            </a:r>
          </a:p>
        </p:txBody>
      </p:sp>
      <p:sp>
        <p:nvSpPr>
          <p:cNvPr id="51204" name="Footer Placeholder 4"/>
          <p:cNvSpPr>
            <a:spLocks noGrp="1"/>
          </p:cNvSpPr>
          <p:nvPr>
            <p:ph type="ftr" sz="quarter" idx="4"/>
          </p:nvPr>
        </p:nvSpPr>
        <p:spPr/>
        <p:txBody>
          <a:bodyPr/>
          <a:lstStyle/>
          <a:p>
            <a:pPr>
              <a:defRPr/>
            </a:pPr>
            <a:r>
              <a:rPr lang="it-IT">
                <a:latin typeface="Arial" charset="0"/>
              </a:rPr>
              <a:t>Java SE 8 Programming   11 - </a:t>
            </a:r>
            <a:fld id="{E0983B2E-106C-4246-B81E-A921ACB7AE7B}" type="slidenum">
              <a:rPr lang="en-US">
                <a:latin typeface="Arial" charset="0"/>
              </a:rPr>
              <a:pPr>
                <a:defRPr/>
              </a:pPr>
              <a:t>11</a:t>
            </a:fld>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de-DE" smtClean="0">
                <a:latin typeface="Arial" charset="0"/>
              </a:rPr>
              <a:t>Using the </a:t>
            </a:r>
            <a:r>
              <a:rPr lang="en-US" altLang="de-DE" smtClean="0">
                <a:latin typeface="Courier New" pitchFamily="49" charset="0"/>
                <a:cs typeface="Courier New" pitchFamily="49" charset="0"/>
              </a:rPr>
              <a:t>throws</a:t>
            </a:r>
            <a:r>
              <a:rPr lang="en-US" altLang="de-DE" smtClean="0">
                <a:latin typeface="Arial" charset="0"/>
              </a:rPr>
              <a:t> clause, a method may declare that it throws one or more exceptions during execution. </a:t>
            </a:r>
          </a:p>
          <a:p>
            <a:pPr lvl="1" eaLnBrk="1" hangingPunct="1"/>
            <a:r>
              <a:rPr lang="en-US" altLang="de-DE" smtClean="0">
                <a:latin typeface="Arial" charset="0"/>
              </a:rPr>
              <a:t>If an exception is generated while executing the method, the method stops executing and the exception is thrown to the caller. </a:t>
            </a:r>
          </a:p>
          <a:p>
            <a:pPr lvl="1" eaLnBrk="1" hangingPunct="1"/>
            <a:r>
              <a:rPr lang="en-US" altLang="de-DE" smtClean="0">
                <a:latin typeface="Arial" charset="0"/>
              </a:rPr>
              <a:t>Overridden methods may declare the same exceptions, fewer exceptions, or more specific exceptions, but not additional or more generic exceptions.</a:t>
            </a:r>
          </a:p>
          <a:p>
            <a:pPr lvl="1" eaLnBrk="1" hangingPunct="1"/>
            <a:r>
              <a:rPr lang="en-US" altLang="de-DE" smtClean="0">
                <a:latin typeface="Arial" charset="0"/>
              </a:rPr>
              <a:t>A method may declare multiple exceptions with a comma-separated list.</a:t>
            </a:r>
            <a:endParaRPr lang="en-US" altLang="de-DE" smtClean="0">
              <a:latin typeface="Courier New" pitchFamily="49" charset="0"/>
              <a:cs typeface="Courier New" pitchFamily="49" charset="0"/>
            </a:endParaRPr>
          </a:p>
          <a:p>
            <a:pPr lvl="1" eaLnBrk="1" hangingPunct="1"/>
            <a:r>
              <a:rPr lang="en-US" altLang="de-DE" smtClean="0">
                <a:latin typeface="Courier New" pitchFamily="49" charset="0"/>
                <a:cs typeface="Courier New" pitchFamily="49" charset="0"/>
              </a:rPr>
              <a:t>public static int readByteFromFile() throws FileNotFoundException, IOException {</a:t>
            </a:r>
          </a:p>
          <a:p>
            <a:pPr lvl="1" eaLnBrk="1" hangingPunct="1"/>
            <a:r>
              <a:rPr lang="en-US" altLang="de-DE" smtClean="0">
                <a:latin typeface="Courier New" pitchFamily="49" charset="0"/>
                <a:cs typeface="Courier New" pitchFamily="49" charset="0"/>
              </a:rPr>
              <a:t>    try (InputStream in = new FileInputStream("a.txt")) {</a:t>
            </a:r>
          </a:p>
          <a:p>
            <a:pPr lvl="1" eaLnBrk="1" hangingPunct="1"/>
            <a:r>
              <a:rPr lang="en-US" altLang="de-DE" smtClean="0">
                <a:latin typeface="Courier New" pitchFamily="49" charset="0"/>
                <a:cs typeface="Courier New" pitchFamily="49" charset="0"/>
              </a:rPr>
              <a:t>        System.out.println("File open");</a:t>
            </a:r>
          </a:p>
          <a:p>
            <a:pPr lvl="1" eaLnBrk="1" hangingPunct="1"/>
            <a:r>
              <a:rPr lang="en-US" altLang="de-DE" smtClean="0">
                <a:latin typeface="Courier New" pitchFamily="49" charset="0"/>
                <a:cs typeface="Courier New" pitchFamily="49" charset="0"/>
              </a:rPr>
              <a:t>        return in.read();</a:t>
            </a:r>
          </a:p>
          <a:p>
            <a:pPr lvl="1" eaLnBrk="1" hangingPunct="1"/>
            <a:r>
              <a:rPr lang="en-US" altLang="de-DE" smtClean="0">
                <a:latin typeface="Courier New" pitchFamily="49" charset="0"/>
                <a:cs typeface="Courier New" pitchFamily="49" charset="0"/>
              </a:rPr>
              <a:t>    }</a:t>
            </a:r>
          </a:p>
          <a:p>
            <a:pPr lvl="1" eaLnBrk="1" hangingPunct="1"/>
            <a:r>
              <a:rPr lang="en-US" altLang="de-DE" smtClean="0">
                <a:latin typeface="Courier New" pitchFamily="49" charset="0"/>
                <a:cs typeface="Courier New" pitchFamily="49" charset="0"/>
              </a:rPr>
              <a:t>}</a:t>
            </a:r>
            <a:endParaRPr lang="en-US" altLang="de-DE" smtClean="0">
              <a:latin typeface="Arial" charset="0"/>
              <a:cs typeface="Arial" charset="0"/>
            </a:endParaRPr>
          </a:p>
          <a:p>
            <a:pPr lvl="1" eaLnBrk="1" hangingPunct="1"/>
            <a:r>
              <a:rPr lang="en-US" altLang="de-DE" smtClean="0">
                <a:latin typeface="Arial" charset="0"/>
                <a:cs typeface="Arial" charset="0"/>
              </a:rPr>
              <a:t>Technically, you do not need to declare </a:t>
            </a:r>
            <a:r>
              <a:rPr lang="en-US" altLang="de-DE" smtClean="0">
                <a:latin typeface="Courier New" pitchFamily="49" charset="0"/>
                <a:cs typeface="Courier New" pitchFamily="49" charset="0"/>
              </a:rPr>
              <a:t>FileNotFoundException</a:t>
            </a:r>
            <a:r>
              <a:rPr lang="en-US" altLang="de-DE" smtClean="0">
                <a:latin typeface="Arial" charset="0"/>
                <a:cs typeface="Arial" charset="0"/>
              </a:rPr>
              <a:t> because it is a subclass of </a:t>
            </a:r>
            <a:r>
              <a:rPr lang="en-US" altLang="de-DE" smtClean="0">
                <a:latin typeface="Courier New" pitchFamily="49" charset="0"/>
                <a:cs typeface="Courier New" pitchFamily="49" charset="0"/>
              </a:rPr>
              <a:t>IOException</a:t>
            </a:r>
            <a:r>
              <a:rPr lang="en-US" altLang="de-DE" smtClean="0">
                <a:latin typeface="Arial" charset="0"/>
                <a:cs typeface="Arial" charset="0"/>
              </a:rPr>
              <a:t>, but it is a good practice to do so.</a:t>
            </a:r>
          </a:p>
        </p:txBody>
      </p:sp>
      <p:sp>
        <p:nvSpPr>
          <p:cNvPr id="52228" name="Footer Placeholder 4"/>
          <p:cNvSpPr>
            <a:spLocks noGrp="1"/>
          </p:cNvSpPr>
          <p:nvPr>
            <p:ph type="ftr" sz="quarter" idx="4"/>
          </p:nvPr>
        </p:nvSpPr>
        <p:spPr/>
        <p:txBody>
          <a:bodyPr/>
          <a:lstStyle/>
          <a:p>
            <a:pPr>
              <a:defRPr/>
            </a:pPr>
            <a:r>
              <a:rPr lang="it-IT">
                <a:latin typeface="Arial" charset="0"/>
              </a:rPr>
              <a:t>Java SE 8 Programming   11 - </a:t>
            </a:r>
            <a:fld id="{DE042524-3B12-41BF-9C92-35000F03A7F3}" type="slidenum">
              <a:rPr lang="en-US">
                <a:latin typeface="Arial" charset="0"/>
              </a:rPr>
              <a:pPr>
                <a:defRPr/>
              </a:pPr>
              <a:t>12</a:t>
            </a:fld>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Rot="1" noChangeAspect="1" noChangeArrowheads="1" noTextEdit="1"/>
          </p:cNvSpPr>
          <p:nvPr>
            <p:ph type="sldImg"/>
          </p:nvPr>
        </p:nvSpPr>
        <p:spPr>
          <a:ln/>
        </p:spPr>
      </p:sp>
      <p:sp>
        <p:nvSpPr>
          <p:cNvPr id="38915"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Handling Exceptions</a:t>
            </a:r>
          </a:p>
          <a:p>
            <a:pPr lvl="1" eaLnBrk="1" hangingPunct="1"/>
            <a:r>
              <a:rPr lang="en-US" altLang="de-DE" smtClean="0">
                <a:latin typeface="Arial" charset="0"/>
              </a:rPr>
              <a:t>Your application should always handle its exceptions. Adding a </a:t>
            </a:r>
            <a:r>
              <a:rPr lang="en-US" altLang="de-DE" smtClean="0">
                <a:latin typeface="Courier New" pitchFamily="49" charset="0"/>
                <a:cs typeface="Courier New" pitchFamily="49" charset="0"/>
              </a:rPr>
              <a:t>throws</a:t>
            </a:r>
            <a:r>
              <a:rPr lang="en-US" altLang="de-DE" smtClean="0">
                <a:latin typeface="Arial" charset="0"/>
              </a:rPr>
              <a:t> clause to a method only delays the handling of the exception. In fact, an exception can be thrown repeatedly up the call stack. A standard Java SE application must handle any exceptions before they are thrown out of the </a:t>
            </a:r>
            <a:r>
              <a:rPr lang="en-US" altLang="de-DE" smtClean="0">
                <a:latin typeface="Courier New" pitchFamily="49" charset="0"/>
                <a:cs typeface="Courier New" pitchFamily="49" charset="0"/>
              </a:rPr>
              <a:t>main</a:t>
            </a:r>
            <a:r>
              <a:rPr lang="en-US" altLang="de-DE" smtClean="0">
                <a:latin typeface="Arial" charset="0"/>
              </a:rPr>
              <a:t> method; otherwise, you risk having your program terminate abnormally. It is possible to declare that </a:t>
            </a:r>
            <a:r>
              <a:rPr lang="en-US" altLang="de-DE" smtClean="0">
                <a:latin typeface="Courier New" pitchFamily="49" charset="0"/>
                <a:cs typeface="Courier New" pitchFamily="49" charset="0"/>
              </a:rPr>
              <a:t>main</a:t>
            </a:r>
            <a:r>
              <a:rPr lang="en-US" altLang="de-DE" smtClean="0">
                <a:latin typeface="Arial" charset="0"/>
              </a:rPr>
              <a:t> throws an exception, but unless you are designing programs to terminate in a nongraceful fashion, you should avoid doing so.</a:t>
            </a:r>
          </a:p>
        </p:txBody>
      </p:sp>
      <p:sp>
        <p:nvSpPr>
          <p:cNvPr id="53252" name="Footer Placeholder 4"/>
          <p:cNvSpPr>
            <a:spLocks noGrp="1"/>
          </p:cNvSpPr>
          <p:nvPr>
            <p:ph type="ftr" sz="quarter" idx="4"/>
          </p:nvPr>
        </p:nvSpPr>
        <p:spPr/>
        <p:txBody>
          <a:bodyPr/>
          <a:lstStyle/>
          <a:p>
            <a:pPr>
              <a:defRPr/>
            </a:pPr>
            <a:r>
              <a:rPr lang="it-IT">
                <a:latin typeface="Arial" charset="0"/>
              </a:rPr>
              <a:t>Java SE 8 Programming   11 - </a:t>
            </a:r>
            <a:fld id="{826F58AF-1EFA-4748-97EE-7A8F167A4EBA}" type="slidenum">
              <a:rPr lang="en-US">
                <a:latin typeface="Arial" charset="0"/>
              </a:rPr>
              <a:pPr>
                <a:defRPr/>
              </a:pPr>
              <a:t>13</a:t>
            </a:fld>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523875" y="5249863"/>
            <a:ext cx="5942013"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The code snippet in the slide demonstrates creating a method that throws a checked exception</a:t>
            </a:r>
          </a:p>
          <a:p>
            <a:pPr lvl="1"/>
            <a:r>
              <a:rPr lang="en-US" altLang="de-DE" smtClean="0">
                <a:latin typeface="Arial" charset="0"/>
              </a:rPr>
              <a:t/>
            </a:r>
            <a:br>
              <a:rPr lang="en-US" altLang="de-DE" smtClean="0">
                <a:latin typeface="Arial" charset="0"/>
              </a:rPr>
            </a:br>
            <a:r>
              <a:rPr lang="en-US" altLang="de-DE" smtClean="0">
                <a:latin typeface="Arial" charset="0"/>
              </a:rPr>
              <a:t>Line 3:  The </a:t>
            </a:r>
            <a:r>
              <a:rPr lang="en-US" altLang="de-DE" smtClean="0">
                <a:latin typeface="Courier New" pitchFamily="49" charset="0"/>
                <a:cs typeface="Courier New" pitchFamily="49" charset="0"/>
              </a:rPr>
              <a:t>throws</a:t>
            </a:r>
            <a:r>
              <a:rPr lang="en-US" altLang="de-DE" smtClean="0">
                <a:latin typeface="Arial" charset="0"/>
              </a:rPr>
              <a:t> statement indicates that this method can throw </a:t>
            </a:r>
            <a:r>
              <a:rPr lang="en-US" altLang="de-DE" smtClean="0">
                <a:latin typeface="Courier New" pitchFamily="49" charset="0"/>
                <a:cs typeface="Courier New" pitchFamily="49" charset="0"/>
              </a:rPr>
              <a:t>FileNotFoundException</a:t>
            </a:r>
            <a:r>
              <a:rPr lang="en-US" altLang="de-DE" smtClean="0">
                <a:latin typeface="Arial" charset="0"/>
                <a:cs typeface="Arial" charset="0"/>
              </a:rPr>
              <a:t>.</a:t>
            </a:r>
            <a:r>
              <a:rPr lang="en-US" altLang="de-DE" smtClean="0">
                <a:latin typeface="Arial" charset="0"/>
              </a:rPr>
              <a:t/>
            </a:r>
            <a:br>
              <a:rPr lang="en-US" altLang="de-DE" smtClean="0">
                <a:latin typeface="Arial" charset="0"/>
              </a:rPr>
            </a:br>
            <a:r>
              <a:rPr lang="en-US" altLang="de-DE" smtClean="0">
                <a:latin typeface="Arial" charset="0"/>
              </a:rPr>
              <a:t>Line 7: If the file cannot be found, the code creates and throws an object of </a:t>
            </a:r>
            <a:r>
              <a:rPr lang="en-US" altLang="de-DE" smtClean="0">
                <a:latin typeface="Courier New" pitchFamily="49" charset="0"/>
                <a:cs typeface="Courier New" pitchFamily="49" charset="0"/>
              </a:rPr>
              <a:t>FileNotFoundException</a:t>
            </a:r>
            <a:r>
              <a:rPr lang="en-US" altLang="de-DE" smtClean="0">
                <a:latin typeface="Arial" charset="0"/>
              </a:rPr>
              <a:t> by using the </a:t>
            </a:r>
            <a:r>
              <a:rPr lang="en-US" altLang="de-DE" smtClean="0">
                <a:latin typeface="Courier New" pitchFamily="49" charset="0"/>
                <a:cs typeface="Courier New" pitchFamily="49" charset="0"/>
              </a:rPr>
              <a:t>throw</a:t>
            </a:r>
            <a:r>
              <a:rPr lang="en-US" altLang="de-DE" smtClean="0">
                <a:latin typeface="Arial" charset="0"/>
              </a:rPr>
              <a:t> statement.</a:t>
            </a:r>
          </a:p>
          <a:p>
            <a:pPr lvl="1"/>
            <a:r>
              <a:rPr lang="en-US" altLang="de-DE" smtClean="0">
                <a:latin typeface="Arial" charset="0"/>
              </a:rPr>
              <a:t>A method chooses to throw an exception as opposed to handling it itself. It is a contract between the calling method and the called method. </a:t>
            </a:r>
          </a:p>
          <a:p>
            <a:pPr lvl="1"/>
            <a:r>
              <a:rPr lang="en-US" altLang="de-DE" smtClean="0">
                <a:latin typeface="Arial" charset="0"/>
              </a:rPr>
              <a:t>In this example, the method </a:t>
            </a:r>
            <a:r>
              <a:rPr lang="en-US" altLang="de-DE" smtClean="0">
                <a:latin typeface="Courier New" pitchFamily="49" charset="0"/>
                <a:cs typeface="Courier New" pitchFamily="49" charset="0"/>
              </a:rPr>
              <a:t>readFile</a:t>
            </a:r>
            <a:r>
              <a:rPr lang="en-US" altLang="de-DE" smtClean="0">
                <a:latin typeface="Arial" charset="0"/>
              </a:rPr>
              <a:t> does not handle </a:t>
            </a:r>
            <a:r>
              <a:rPr lang="en-US" altLang="de-DE" smtClean="0">
                <a:latin typeface="Courier New" pitchFamily="49" charset="0"/>
                <a:cs typeface="Courier New" pitchFamily="49" charset="0"/>
              </a:rPr>
              <a:t>FileNotFoundException</a:t>
            </a:r>
            <a:r>
              <a:rPr lang="en-US" altLang="de-DE" smtClean="0">
                <a:latin typeface="Arial" charset="0"/>
              </a:rPr>
              <a:t> itself because its responsibilities do not include how to locate a file.</a:t>
            </a:r>
          </a:p>
        </p:txBody>
      </p:sp>
      <p:sp>
        <p:nvSpPr>
          <p:cNvPr id="54276" name="Footer Placeholder 4"/>
          <p:cNvSpPr>
            <a:spLocks noGrp="1"/>
          </p:cNvSpPr>
          <p:nvPr>
            <p:ph type="ftr" sz="quarter" idx="4"/>
          </p:nvPr>
        </p:nvSpPr>
        <p:spPr/>
        <p:txBody>
          <a:bodyPr/>
          <a:lstStyle/>
          <a:p>
            <a:pPr>
              <a:defRPr/>
            </a:pPr>
            <a:r>
              <a:rPr lang="it-IT"/>
              <a:t>Java SE 8 Programming   11 - </a:t>
            </a:r>
            <a:fld id="{E49386E1-0755-49FA-937C-48A2EF5BC976}" type="slidenum">
              <a:rPr lang="en-US"/>
              <a:pPr>
                <a:defRPr/>
              </a:pPr>
              <a:t>14</a:t>
            </a:fld>
            <a:endParaRPr lang="en-US" dirty="0"/>
          </a:p>
        </p:txBody>
      </p:sp>
      <p:sp>
        <p:nvSpPr>
          <p:cNvPr id="39940" name="Slide Image Placeholder 6"/>
          <p:cNvSpPr>
            <a:spLocks noGrp="1" noRot="1" noChangeAspect="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de-DE" smtClean="0">
                <a:latin typeface="Arial" charset="0"/>
              </a:rPr>
              <a:t>Custom exceptions are never thrown by standard Java class libraries. To take advantage of a custom exception class, you must throw it yourself. For example:</a:t>
            </a:r>
          </a:p>
          <a:p>
            <a:pPr lvl="4" eaLnBrk="1" hangingPunct="1"/>
            <a:r>
              <a:rPr lang="en-US" altLang="de-DE" smtClean="0">
                <a:cs typeface="Courier New" pitchFamily="49" charset="0"/>
              </a:rPr>
              <a:t>throw new InvalidPasswordException();</a:t>
            </a:r>
          </a:p>
          <a:p>
            <a:pPr lvl="1" eaLnBrk="1" hangingPunct="1"/>
            <a:r>
              <a:rPr lang="en-US" altLang="de-DE" smtClean="0">
                <a:latin typeface="Arial" charset="0"/>
              </a:rPr>
              <a:t>A custom exception class may override methods or add new functionality. The rules of inheritance are the same, even though the parent class type is an exception.</a:t>
            </a:r>
          </a:p>
          <a:p>
            <a:pPr lvl="1" eaLnBrk="1" hangingPunct="1"/>
            <a:r>
              <a:rPr lang="en-US" altLang="de-DE" smtClean="0">
                <a:latin typeface="Arial" charset="0"/>
              </a:rPr>
              <a:t>Because exceptions capture information about a problem that has occurred, you may need to add fields and methods depending on the type of information that needs to be captured. If a string can capture all the necessary information, you can use the </a:t>
            </a:r>
            <a:r>
              <a:rPr lang="en-US" altLang="de-DE" smtClean="0">
                <a:latin typeface="Courier New" pitchFamily="49" charset="0"/>
                <a:cs typeface="Courier New" pitchFamily="49" charset="0"/>
              </a:rPr>
              <a:t>getMessage()</a:t>
            </a:r>
            <a:r>
              <a:rPr lang="en-US" altLang="de-DE" smtClean="0">
                <a:latin typeface="Arial" charset="0"/>
              </a:rPr>
              <a:t> method that all </a:t>
            </a:r>
            <a:r>
              <a:rPr lang="en-US" altLang="de-DE" smtClean="0">
                <a:latin typeface="Courier New" pitchFamily="49" charset="0"/>
                <a:cs typeface="Courier New" pitchFamily="49" charset="0"/>
              </a:rPr>
              <a:t>Exception</a:t>
            </a:r>
            <a:r>
              <a:rPr lang="en-US" altLang="de-DE" smtClean="0">
                <a:latin typeface="Arial" charset="0"/>
              </a:rPr>
              <a:t> classes inherit from </a:t>
            </a:r>
            <a:r>
              <a:rPr lang="en-US" altLang="de-DE" smtClean="0">
                <a:latin typeface="Courier New" pitchFamily="49" charset="0"/>
                <a:cs typeface="Courier New" pitchFamily="49" charset="0"/>
              </a:rPr>
              <a:t>Throwable</a:t>
            </a:r>
            <a:r>
              <a:rPr lang="en-US" altLang="de-DE" smtClean="0">
                <a:latin typeface="Arial" charset="0"/>
              </a:rPr>
              <a:t>. Any </a:t>
            </a:r>
            <a:r>
              <a:rPr lang="en-US" altLang="de-DE" smtClean="0">
                <a:latin typeface="Courier New" pitchFamily="49" charset="0"/>
                <a:cs typeface="Courier New" pitchFamily="49" charset="0"/>
              </a:rPr>
              <a:t>Exception</a:t>
            </a:r>
            <a:r>
              <a:rPr lang="en-US" altLang="de-DE" smtClean="0">
                <a:latin typeface="Arial" charset="0"/>
              </a:rPr>
              <a:t> constructor that receives a string will store it to be returned by </a:t>
            </a:r>
            <a:r>
              <a:rPr lang="en-US" altLang="de-DE" smtClean="0">
                <a:latin typeface="Courier New" pitchFamily="49" charset="0"/>
                <a:cs typeface="Courier New" pitchFamily="49" charset="0"/>
              </a:rPr>
              <a:t>getMessage()</a:t>
            </a:r>
            <a:r>
              <a:rPr lang="en-US" altLang="de-DE" smtClean="0">
                <a:latin typeface="Arial" charset="0"/>
              </a:rPr>
              <a:t>.</a:t>
            </a:r>
          </a:p>
        </p:txBody>
      </p:sp>
      <p:sp>
        <p:nvSpPr>
          <p:cNvPr id="55300" name="Footer Placeholder 4"/>
          <p:cNvSpPr>
            <a:spLocks noGrp="1"/>
          </p:cNvSpPr>
          <p:nvPr>
            <p:ph type="ftr" sz="quarter" idx="4"/>
          </p:nvPr>
        </p:nvSpPr>
        <p:spPr/>
        <p:txBody>
          <a:bodyPr/>
          <a:lstStyle/>
          <a:p>
            <a:pPr>
              <a:defRPr/>
            </a:pPr>
            <a:r>
              <a:rPr lang="it-IT">
                <a:latin typeface="Arial" charset="0"/>
              </a:rPr>
              <a:t>Java SE 8 Programming   11 - </a:t>
            </a:r>
            <a:fld id="{D62BD279-3F1F-466B-B861-BF357F54C6E8}" type="slidenum">
              <a:rPr lang="en-US">
                <a:latin typeface="Arial" charset="0"/>
              </a:rPr>
              <a:pPr>
                <a:defRPr/>
              </a:pPr>
              <a:t>15</a:t>
            </a:fld>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smtClean="0">
                <a:latin typeface="Arial" charset="0"/>
              </a:rPr>
              <a:t>Why Use Assertions</a:t>
            </a:r>
          </a:p>
          <a:p>
            <a:pPr lvl="1"/>
            <a:r>
              <a:rPr lang="en-US" altLang="de-DE" smtClean="0">
                <a:latin typeface="Arial" charset="0"/>
              </a:rPr>
              <a:t>You can use assertions to add code to your applications, which would ensure that the application is executing as expected. Using assertions, you test for various conditions failing; if they do, you terminate the application and display debugging-related information. Assertions should not be used if the checks to be performed should always be executed because assertion checking may be disabled.</a:t>
            </a:r>
          </a:p>
        </p:txBody>
      </p:sp>
      <p:sp>
        <p:nvSpPr>
          <p:cNvPr id="59396" name="Footer Placeholder 4"/>
          <p:cNvSpPr>
            <a:spLocks noGrp="1"/>
          </p:cNvSpPr>
          <p:nvPr>
            <p:ph type="ftr" sz="quarter" idx="4"/>
          </p:nvPr>
        </p:nvSpPr>
        <p:spPr/>
        <p:txBody>
          <a:bodyPr/>
          <a:lstStyle/>
          <a:p>
            <a:pPr>
              <a:defRPr/>
            </a:pPr>
            <a:r>
              <a:rPr lang="it-IT">
                <a:latin typeface="Arial" charset="0"/>
              </a:rPr>
              <a:t>Java SE 8 Programming   11 - </a:t>
            </a:r>
            <a:fld id="{9D967DFF-0263-49FA-A2D9-E32792DC56B7}" type="slidenum">
              <a:rPr lang="en-US">
                <a:latin typeface="Arial" charset="0"/>
              </a:rPr>
              <a:pPr>
                <a:defRPr/>
              </a:pPr>
              <a:t>16</a:t>
            </a:fld>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smtClean="0">
                <a:latin typeface="Arial" charset="0"/>
              </a:rPr>
              <a:t>The </a:t>
            </a:r>
            <a:r>
              <a:rPr lang="en-US" altLang="de-DE" smtClean="0">
                <a:latin typeface="Courier New" pitchFamily="49" charset="0"/>
                <a:cs typeface="Courier New" pitchFamily="49" charset="0"/>
              </a:rPr>
              <a:t>assert</a:t>
            </a:r>
            <a:r>
              <a:rPr lang="en-US" altLang="de-DE" smtClean="0">
                <a:latin typeface="Arial" charset="0"/>
              </a:rPr>
              <a:t> Statement</a:t>
            </a:r>
          </a:p>
          <a:p>
            <a:pPr lvl="1"/>
            <a:r>
              <a:rPr lang="en-US" altLang="de-DE" smtClean="0">
                <a:latin typeface="Courier New" pitchFamily="49" charset="0"/>
                <a:cs typeface="Courier New" pitchFamily="49" charset="0"/>
              </a:rPr>
              <a:t>AssertionError</a:t>
            </a:r>
            <a:r>
              <a:rPr lang="en-US" altLang="de-DE" smtClean="0">
                <a:latin typeface="Arial" charset="0"/>
              </a:rPr>
              <a:t> is a subclass of </a:t>
            </a:r>
            <a:r>
              <a:rPr lang="en-US" altLang="de-DE" smtClean="0">
                <a:latin typeface="Courier New" pitchFamily="49" charset="0"/>
                <a:cs typeface="Courier New" pitchFamily="49" charset="0"/>
              </a:rPr>
              <a:t>Error</a:t>
            </a:r>
            <a:r>
              <a:rPr lang="en-US" altLang="de-DE" smtClean="0">
                <a:latin typeface="Arial" charset="0"/>
              </a:rPr>
              <a:t> and, therefore, falls in the category of unchecked exceptions.</a:t>
            </a:r>
          </a:p>
        </p:txBody>
      </p:sp>
      <p:sp>
        <p:nvSpPr>
          <p:cNvPr id="60420" name="Footer Placeholder 4"/>
          <p:cNvSpPr>
            <a:spLocks noGrp="1"/>
          </p:cNvSpPr>
          <p:nvPr>
            <p:ph type="ftr" sz="quarter" idx="4"/>
          </p:nvPr>
        </p:nvSpPr>
        <p:spPr/>
        <p:txBody>
          <a:bodyPr/>
          <a:lstStyle/>
          <a:p>
            <a:pPr>
              <a:defRPr/>
            </a:pPr>
            <a:r>
              <a:rPr lang="it-IT">
                <a:latin typeface="Arial" charset="0"/>
              </a:rPr>
              <a:t>Java SE 8 Programming   11 - </a:t>
            </a:r>
            <a:fld id="{F5F49A7F-7A22-4C7A-AD95-66D5BE860401}" type="slidenum">
              <a:rPr lang="en-US">
                <a:latin typeface="Arial" charset="0"/>
              </a:rPr>
              <a:pPr>
                <a:defRPr/>
              </a:pPr>
              <a:t>17</a:t>
            </a:fld>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An </a:t>
            </a:r>
            <a:r>
              <a:rPr lang="en-US" altLang="de-DE" smtClean="0">
                <a:solidFill>
                  <a:schemeClr val="tx2"/>
                </a:solidFill>
                <a:latin typeface="Arial" charset="0"/>
              </a:rPr>
              <a:t>invariant</a:t>
            </a:r>
            <a:r>
              <a:rPr lang="en-US" altLang="de-DE" smtClean="0">
                <a:latin typeface="Arial" charset="0"/>
              </a:rPr>
              <a:t> is something that should always be </a:t>
            </a:r>
            <a:r>
              <a:rPr lang="en-US" altLang="de-DE" smtClean="0">
                <a:latin typeface="Courier New" pitchFamily="49" charset="0"/>
                <a:cs typeface="Courier New" pitchFamily="49" charset="0"/>
              </a:rPr>
              <a:t>true</a:t>
            </a:r>
            <a:r>
              <a:rPr lang="en-US" altLang="de-DE" smtClean="0">
                <a:latin typeface="Arial" charset="0"/>
              </a:rPr>
              <a:t>. An </a:t>
            </a:r>
            <a:r>
              <a:rPr lang="en-US" altLang="de-DE" smtClean="0">
                <a:solidFill>
                  <a:schemeClr val="tx2"/>
                </a:solidFill>
                <a:latin typeface="Arial" charset="0"/>
              </a:rPr>
              <a:t>internal invariant</a:t>
            </a:r>
            <a:r>
              <a:rPr lang="en-US" altLang="de-DE" smtClean="0">
                <a:latin typeface="Arial" charset="0"/>
              </a:rPr>
              <a:t> is a “fact” that you believe to be true at a certain point in the program.</a:t>
            </a:r>
          </a:p>
          <a:p>
            <a:pPr lvl="1"/>
            <a:r>
              <a:rPr lang="en-US" altLang="de-DE" smtClean="0">
                <a:latin typeface="Arial" charset="0"/>
              </a:rPr>
              <a:t>In the code snippet in the slide, the </a:t>
            </a:r>
            <a:r>
              <a:rPr lang="en-US" altLang="de-DE" smtClean="0">
                <a:latin typeface="Courier New" pitchFamily="49" charset="0"/>
                <a:cs typeface="Courier New" pitchFamily="49" charset="0"/>
              </a:rPr>
              <a:t>assert</a:t>
            </a:r>
            <a:r>
              <a:rPr lang="en-US" altLang="de-DE" smtClean="0">
                <a:latin typeface="Arial" charset="0"/>
              </a:rPr>
              <a:t> statement determines whether the number is less than zero and, if so, it throws an </a:t>
            </a:r>
            <a:r>
              <a:rPr lang="en-US" altLang="de-DE" smtClean="0">
                <a:latin typeface="Courier New" pitchFamily="49" charset="0"/>
                <a:cs typeface="Courier New" pitchFamily="49" charset="0"/>
              </a:rPr>
              <a:t>AssertionError</a:t>
            </a:r>
            <a:r>
              <a:rPr lang="en-US" altLang="de-DE" smtClean="0">
                <a:latin typeface="Arial" charset="0"/>
              </a:rPr>
              <a:t>. </a:t>
            </a:r>
          </a:p>
          <a:p>
            <a:pPr lvl="1"/>
            <a:endParaRPr lang="en-US"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11 - </a:t>
            </a:r>
            <a:fld id="{932340C1-DB16-456A-AA84-A90481F12550}" type="slidenum">
              <a:rPr lang="en-US"/>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pPr>
              <a:defRPr/>
            </a:pPr>
            <a:r>
              <a:rPr lang="it-IT" smtClean="0"/>
              <a:t>Java SE 8 Programming   11 - </a:t>
            </a:r>
            <a:fld id="{BBD36EDF-4164-49CA-BE5D-4F9E39B56467}" type="slidenum">
              <a:rPr lang="en-US" smtClean="0"/>
              <a:pPr>
                <a:defRPr/>
              </a:pPr>
              <a:t>19</a:t>
            </a:fld>
            <a:endParaRPr lang="en-US" dirty="0"/>
          </a:p>
        </p:txBody>
      </p:sp>
      <p:sp>
        <p:nvSpPr>
          <p:cNvPr id="45059" name="Slide Image Placeholder 5"/>
          <p:cNvSpPr>
            <a:spLocks noGrp="1" noRot="1" noChangeAspect="1" noTextEdit="1"/>
          </p:cNvSpPr>
          <p:nvPr>
            <p:ph type="sldImg"/>
          </p:nvPr>
        </p:nvSpPr>
        <p:spPr>
          <a:ln/>
        </p:spPr>
      </p:sp>
      <p:sp>
        <p:nvSpPr>
          <p:cNvPr id="4506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Assertion can be used in a </a:t>
            </a:r>
            <a:r>
              <a:rPr lang="en-US" altLang="de-DE" smtClean="0">
                <a:latin typeface="Courier New" pitchFamily="49" charset="0"/>
                <a:cs typeface="Courier New" pitchFamily="49" charset="0"/>
              </a:rPr>
              <a:t>switch</a:t>
            </a:r>
            <a:r>
              <a:rPr lang="en-US" altLang="de-DE" smtClean="0">
                <a:latin typeface="Arial" charset="0"/>
              </a:rPr>
              <a:t> statement with no </a:t>
            </a:r>
            <a:r>
              <a:rPr lang="en-US" altLang="de-DE" smtClean="0">
                <a:latin typeface="Courier New" pitchFamily="49" charset="0"/>
                <a:cs typeface="Courier New" pitchFamily="49" charset="0"/>
              </a:rPr>
              <a:t>default</a:t>
            </a:r>
            <a:r>
              <a:rPr lang="en-US" altLang="de-DE" smtClean="0">
                <a:latin typeface="Arial" charset="0"/>
              </a:rPr>
              <a:t> case, when the programmer is sure that one of the </a:t>
            </a:r>
            <a:r>
              <a:rPr lang="en-US" altLang="de-DE" smtClean="0">
                <a:latin typeface="Courier New" pitchFamily="49" charset="0"/>
                <a:cs typeface="Courier New" pitchFamily="49" charset="0"/>
              </a:rPr>
              <a:t>switch </a:t>
            </a:r>
            <a:r>
              <a:rPr lang="en-US" altLang="de-DE" smtClean="0">
                <a:latin typeface="Arial" charset="0"/>
              </a:rPr>
              <a:t>cases will be executed every time he or she can omit the </a:t>
            </a:r>
            <a:r>
              <a:rPr lang="en-US" altLang="de-DE" smtClean="0">
                <a:latin typeface="Courier New" pitchFamily="49" charset="0"/>
                <a:cs typeface="Courier New" pitchFamily="49" charset="0"/>
              </a:rPr>
              <a:t>default</a:t>
            </a:r>
            <a:r>
              <a:rPr lang="en-US" altLang="de-DE" smtClean="0">
                <a:latin typeface="Arial" charset="0"/>
              </a:rPr>
              <a:t> case as in the example in the slide. </a:t>
            </a:r>
          </a:p>
          <a:p>
            <a:pPr lvl="1"/>
            <a:r>
              <a:rPr lang="en-US" altLang="de-DE" smtClean="0">
                <a:latin typeface="Arial" charset="0"/>
              </a:rPr>
              <a:t>To test this assumption, the programmer can add  an </a:t>
            </a:r>
            <a:r>
              <a:rPr lang="en-US" altLang="de-DE" smtClean="0">
                <a:latin typeface="Courier New" pitchFamily="49" charset="0"/>
                <a:cs typeface="Courier New" pitchFamily="49" charset="0"/>
              </a:rPr>
              <a:t>assert</a:t>
            </a:r>
            <a:r>
              <a:rPr lang="en-US" altLang="de-DE" smtClean="0">
                <a:latin typeface="Arial" charset="0"/>
              </a:rPr>
              <a:t> statement in the </a:t>
            </a:r>
            <a:r>
              <a:rPr lang="en-US" altLang="de-DE" smtClean="0">
                <a:latin typeface="Courier New" pitchFamily="49" charset="0"/>
                <a:cs typeface="Courier New" pitchFamily="49" charset="0"/>
              </a:rPr>
              <a:t>default</a:t>
            </a:r>
            <a:r>
              <a:rPr lang="en-US" altLang="de-DE" smtClean="0">
                <a:latin typeface="Arial" charset="0"/>
              </a:rPr>
              <a:t> case. By using the assert statement, you can check the assumption about the applications flow of control. Assertion can be placed at any location where the control will not be reached.</a:t>
            </a:r>
          </a:p>
          <a:p>
            <a:pPr lvl="1"/>
            <a:endParaRPr lang="en-US" altLang="de-DE" smtClean="0">
              <a:latin typeface="Arial" charset="0"/>
            </a:endParaRPr>
          </a:p>
          <a:p>
            <a:pPr lvl="1"/>
            <a:endParaRPr lang="en-US" altLang="de-DE"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8"/>
          <p:cNvSpPr>
            <a:spLocks noGrp="1" noRot="1" noChangeAspect="1" noChangeArrowheads="1" noTextEdit="1"/>
          </p:cNvSpPr>
          <p:nvPr>
            <p:ph type="sldImg"/>
          </p:nvPr>
        </p:nvSpPr>
        <p:spPr>
          <a:ln/>
        </p:spPr>
      </p:sp>
      <p:sp>
        <p:nvSpPr>
          <p:cNvPr id="27651"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charset="0"/>
            </a:endParaRPr>
          </a:p>
        </p:txBody>
      </p:sp>
      <p:sp>
        <p:nvSpPr>
          <p:cNvPr id="37892" name="Footer Placeholder 4"/>
          <p:cNvSpPr>
            <a:spLocks noGrp="1"/>
          </p:cNvSpPr>
          <p:nvPr>
            <p:ph type="ftr" sz="quarter" idx="4"/>
          </p:nvPr>
        </p:nvSpPr>
        <p:spPr/>
        <p:txBody>
          <a:bodyPr/>
          <a:lstStyle/>
          <a:p>
            <a:pPr>
              <a:defRPr/>
            </a:pPr>
            <a:r>
              <a:rPr lang="it-IT">
                <a:latin typeface="Arial" charset="0"/>
              </a:rPr>
              <a:t>Java SE 8 Programming   11 - </a:t>
            </a:r>
            <a:fld id="{0D6B1213-0C83-4DBA-A247-E69AA2FA3CAE}" type="slidenum">
              <a:rPr lang="en-US">
                <a:latin typeface="Arial" charset="0"/>
              </a:rPr>
              <a:pPr>
                <a:defRPr/>
              </a:pPr>
              <a:t>2</a:t>
            </a:fld>
            <a:endParaRPr lang="en-US" dirty="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A </a:t>
            </a:r>
            <a:r>
              <a:rPr lang="en-US" altLang="de-DE" smtClean="0">
                <a:solidFill>
                  <a:schemeClr val="tx2"/>
                </a:solidFill>
                <a:latin typeface="Arial" charset="0"/>
              </a:rPr>
              <a:t>class invariant</a:t>
            </a:r>
            <a:r>
              <a:rPr lang="en-US" altLang="de-DE" smtClean="0">
                <a:latin typeface="Arial" charset="0"/>
              </a:rPr>
              <a:t> is one that an object must satisfy in order to be a valid member of a class.</a:t>
            </a:r>
          </a:p>
          <a:p>
            <a:endParaRPr lang="en-US"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11 - </a:t>
            </a:r>
            <a:fld id="{0F487F73-0EB5-4E77-A0ED-107EC2EF764B}" type="slidenum">
              <a:rPr lang="en-US"/>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Enabling Assertions in Netbeans</a:t>
            </a:r>
          </a:p>
          <a:p>
            <a:pPr lvl="2">
              <a:buFont typeface="Calibri" pitchFamily="34" charset="0"/>
              <a:buAutoNum type="arabicPeriod"/>
            </a:pPr>
            <a:r>
              <a:rPr lang="en-US" altLang="de-DE" smtClean="0">
                <a:latin typeface="Arial" charset="0"/>
              </a:rPr>
              <a:t>In Netbeans, right-click the project and select </a:t>
            </a:r>
            <a:r>
              <a:rPr lang="en-US" altLang="de-DE" b="1" smtClean="0">
                <a:latin typeface="Arial" charset="0"/>
              </a:rPr>
              <a:t>Properties</a:t>
            </a:r>
            <a:r>
              <a:rPr lang="en-US" altLang="de-DE" smtClean="0">
                <a:latin typeface="Arial" charset="0"/>
              </a:rPr>
              <a:t>.</a:t>
            </a:r>
          </a:p>
          <a:p>
            <a:pPr lvl="2">
              <a:buFont typeface="Calibri" pitchFamily="34" charset="0"/>
              <a:buAutoNum type="arabicPeriod"/>
            </a:pPr>
            <a:r>
              <a:rPr lang="en-US" altLang="de-DE" smtClean="0">
                <a:latin typeface="Arial" charset="0"/>
              </a:rPr>
              <a:t>In the window that appears, select </a:t>
            </a:r>
            <a:r>
              <a:rPr lang="en-US" altLang="de-DE" b="1" smtClean="0">
                <a:latin typeface="Arial" charset="0"/>
              </a:rPr>
              <a:t>Run</a:t>
            </a:r>
            <a:r>
              <a:rPr lang="en-US" altLang="de-DE" smtClean="0">
                <a:latin typeface="Arial" charset="0"/>
              </a:rPr>
              <a:t>.</a:t>
            </a:r>
          </a:p>
          <a:p>
            <a:pPr lvl="2">
              <a:buFont typeface="Calibri" pitchFamily="34" charset="0"/>
              <a:buAutoNum type="arabicPeriod"/>
            </a:pPr>
            <a:r>
              <a:rPr lang="en-US" altLang="de-DE" smtClean="0">
                <a:latin typeface="Arial" charset="0"/>
              </a:rPr>
              <a:t>Enter</a:t>
            </a:r>
            <a:r>
              <a:rPr lang="en-US" altLang="de-DE" b="1" smtClean="0">
                <a:latin typeface="Arial" charset="0"/>
              </a:rPr>
              <a:t> </a:t>
            </a:r>
            <a:r>
              <a:rPr lang="en-US" altLang="de-DE" b="1" smtClean="0">
                <a:latin typeface="Courier New" pitchFamily="49" charset="0"/>
                <a:cs typeface="Courier New" pitchFamily="49" charset="0"/>
              </a:rPr>
              <a:t>-enableassertions</a:t>
            </a:r>
            <a:r>
              <a:rPr lang="en-US" altLang="de-DE" smtClean="0">
                <a:latin typeface="Arial" charset="0"/>
              </a:rPr>
              <a:t> in VM Options.</a:t>
            </a:r>
          </a:p>
          <a:p>
            <a:endParaRPr lang="en-US" altLang="de-DE" smtClean="0">
              <a:latin typeface="Arial" charset="0"/>
            </a:endParaRPr>
          </a:p>
        </p:txBody>
      </p:sp>
      <p:sp>
        <p:nvSpPr>
          <p:cNvPr id="64516" name="Footer Placeholder 4"/>
          <p:cNvSpPr>
            <a:spLocks noGrp="1"/>
          </p:cNvSpPr>
          <p:nvPr>
            <p:ph type="ftr" sz="quarter" idx="4"/>
          </p:nvPr>
        </p:nvSpPr>
        <p:spPr/>
        <p:txBody>
          <a:bodyPr/>
          <a:lstStyle/>
          <a:p>
            <a:pPr>
              <a:defRPr/>
            </a:pPr>
            <a:r>
              <a:rPr lang="it-IT">
                <a:latin typeface="Arial" charset="0"/>
              </a:rPr>
              <a:t>Java SE 8 Programming   11 - </a:t>
            </a:r>
            <a:fld id="{C160ED2D-A108-44E1-8935-D1BD73B00248}" type="slidenum">
              <a:rPr lang="en-US">
                <a:latin typeface="Arial" charset="0"/>
              </a:rPr>
              <a:pPr>
                <a:defRPr/>
              </a:pPr>
              <a:t>21</a:t>
            </a:fld>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Rot="1" noChangeAspect="1" noChangeArrowheads="1" noTextEdit="1"/>
          </p:cNvSpPr>
          <p:nvPr>
            <p:ph type="sldImg"/>
          </p:nvPr>
        </p:nvSpPr>
        <p:spPr>
          <a:ln/>
        </p:spPr>
      </p:sp>
      <p:sp>
        <p:nvSpPr>
          <p:cNvPr id="48131"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charset="0"/>
            </a:endParaRPr>
          </a:p>
        </p:txBody>
      </p:sp>
      <p:sp>
        <p:nvSpPr>
          <p:cNvPr id="66564" name="Footer Placeholder 4"/>
          <p:cNvSpPr>
            <a:spLocks noGrp="1"/>
          </p:cNvSpPr>
          <p:nvPr>
            <p:ph type="ftr" sz="quarter" idx="4"/>
          </p:nvPr>
        </p:nvSpPr>
        <p:spPr/>
        <p:txBody>
          <a:bodyPr/>
          <a:lstStyle/>
          <a:p>
            <a:pPr>
              <a:defRPr/>
            </a:pPr>
            <a:r>
              <a:rPr lang="it-IT">
                <a:latin typeface="Arial" charset="0"/>
              </a:rPr>
              <a:t>Java SE 8 Programming   11 - </a:t>
            </a:r>
            <a:fld id="{F7493C7E-24B5-442A-AB67-D04740BA5BD5}" type="slidenum">
              <a:rPr lang="en-US">
                <a:latin typeface="Arial" charset="0"/>
              </a:rPr>
              <a:pPr>
                <a:defRPr/>
              </a:pPr>
              <a:t>22</a:t>
            </a:fld>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Rot="1" noChangeAspect="1" noChangeArrowheads="1" noTextEdit="1"/>
          </p:cNvSpPr>
          <p:nvPr>
            <p:ph type="sldImg"/>
          </p:nvPr>
        </p:nvSpPr>
        <p:spPr>
          <a:ln/>
        </p:spPr>
      </p:sp>
      <p:sp>
        <p:nvSpPr>
          <p:cNvPr id="28675"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Returning a Failure Result</a:t>
            </a:r>
          </a:p>
          <a:p>
            <a:pPr lvl="1" eaLnBrk="1" hangingPunct="1"/>
            <a:r>
              <a:rPr lang="en-US" altLang="de-DE" smtClean="0">
                <a:latin typeface="Arial" charset="0"/>
              </a:rPr>
              <a:t>Some programming languages use the return value of a method to indicate whether or not a method completed successfully. For instance, in the C example </a:t>
            </a:r>
            <a:r>
              <a:rPr lang="en-US" altLang="de-DE" smtClean="0">
                <a:latin typeface="Courier New" pitchFamily="49" charset="0"/>
                <a:cs typeface="Courier New" pitchFamily="49" charset="0"/>
              </a:rPr>
              <a:t>int x = printf("hi");</a:t>
            </a:r>
            <a:r>
              <a:rPr lang="en-US" altLang="de-DE" smtClean="0">
                <a:latin typeface="Arial" charset="0"/>
              </a:rPr>
              <a:t>, a negative value for </a:t>
            </a:r>
            <a:r>
              <a:rPr lang="en-US" altLang="de-DE" smtClean="0">
                <a:latin typeface="Courier New" pitchFamily="49" charset="0"/>
                <a:cs typeface="Courier New" pitchFamily="49" charset="0"/>
              </a:rPr>
              <a:t>x</a:t>
            </a:r>
            <a:r>
              <a:rPr lang="en-US" altLang="de-DE" smtClean="0">
                <a:latin typeface="Arial" charset="0"/>
              </a:rPr>
              <a:t> would indicate a failure. Many of C’s standard library functions return a negative value upon failure. The problem is that this example could also be written as </a:t>
            </a:r>
            <a:r>
              <a:rPr lang="en-US" altLang="de-DE" smtClean="0">
                <a:latin typeface="Courier New" pitchFamily="49" charset="0"/>
                <a:cs typeface="Courier New" pitchFamily="49" charset="0"/>
              </a:rPr>
              <a:t>printf("hi");</a:t>
            </a:r>
            <a:r>
              <a:rPr lang="en-US" altLang="de-DE" smtClean="0">
                <a:latin typeface="Arial" charset="0"/>
              </a:rPr>
              <a:t> where the return value is ignored. In Java, you also have the same concern; any return value can be ignored.</a:t>
            </a:r>
          </a:p>
          <a:p>
            <a:pPr lvl="1" eaLnBrk="1" hangingPunct="1"/>
            <a:r>
              <a:rPr lang="en-US" altLang="de-DE" smtClean="0">
                <a:latin typeface="Arial" charset="0"/>
              </a:rPr>
              <a:t>When a method you write in the Java language fails to execute successfully, consider using the exception-generating and handling features available in the language instead of using return values.</a:t>
            </a:r>
            <a:endParaRPr lang="en-US" altLang="de-DE" b="1" smtClean="0">
              <a:latin typeface="Arial" charset="0"/>
            </a:endParaRPr>
          </a:p>
        </p:txBody>
      </p:sp>
      <p:sp>
        <p:nvSpPr>
          <p:cNvPr id="38916" name="Footer Placeholder 4"/>
          <p:cNvSpPr>
            <a:spLocks noGrp="1"/>
          </p:cNvSpPr>
          <p:nvPr>
            <p:ph type="ftr" sz="quarter" idx="4"/>
          </p:nvPr>
        </p:nvSpPr>
        <p:spPr/>
        <p:txBody>
          <a:bodyPr/>
          <a:lstStyle/>
          <a:p>
            <a:pPr>
              <a:defRPr/>
            </a:pPr>
            <a:r>
              <a:rPr lang="it-IT">
                <a:latin typeface="Arial" charset="0"/>
              </a:rPr>
              <a:t>Java SE 8 Programming   11 - </a:t>
            </a:r>
            <a:fld id="{0C33A916-E888-4340-A9AC-9DB98A6210E6}" type="slidenum">
              <a:rPr lang="en-US">
                <a:latin typeface="Arial" charset="0"/>
              </a:rPr>
              <a:pPr>
                <a:defRPr/>
              </a:pPr>
              <a:t>3</a:t>
            </a:fld>
            <a:endParaRPr lang="en-US"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Rot="1" noChangeAspect="1" noChangeArrowheads="1" noTextEdit="1"/>
          </p:cNvSpPr>
          <p:nvPr>
            <p:ph type="sldImg"/>
          </p:nvPr>
        </p:nvSpPr>
        <p:spPr>
          <a:ln/>
        </p:spPr>
      </p:sp>
      <p:sp>
        <p:nvSpPr>
          <p:cNvPr id="29699"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The Handle or Declare Rule</a:t>
            </a:r>
          </a:p>
          <a:p>
            <a:pPr lvl="1" eaLnBrk="1" hangingPunct="1"/>
            <a:r>
              <a:rPr lang="en-US" altLang="de-DE" smtClean="0">
                <a:latin typeface="Arial" charset="0"/>
              </a:rPr>
              <a:t>To use many libraries, you require knowledge of exception handling. They include:</a:t>
            </a:r>
          </a:p>
          <a:p>
            <a:pPr lvl="2" eaLnBrk="1" hangingPunct="1">
              <a:buFont typeface="Arial" charset="0"/>
              <a:buChar char="•"/>
            </a:pPr>
            <a:r>
              <a:rPr lang="en-US" altLang="de-DE" smtClean="0">
                <a:latin typeface="Arial" charset="0"/>
              </a:rPr>
              <a:t>File IO (NIO: </a:t>
            </a:r>
            <a:r>
              <a:rPr lang="en-US" altLang="de-DE" smtClean="0">
                <a:latin typeface="Courier New" pitchFamily="49" charset="0"/>
                <a:cs typeface="Courier New" pitchFamily="49" charset="0"/>
              </a:rPr>
              <a:t>java.nio</a:t>
            </a:r>
            <a:r>
              <a:rPr lang="en-US" altLang="de-DE" smtClean="0">
                <a:latin typeface="Arial" charset="0"/>
              </a:rPr>
              <a:t>)</a:t>
            </a:r>
          </a:p>
          <a:p>
            <a:pPr lvl="2" eaLnBrk="1" hangingPunct="1">
              <a:buFont typeface="Arial" charset="0"/>
              <a:buChar char="•"/>
            </a:pPr>
            <a:r>
              <a:rPr lang="en-US" altLang="de-DE" smtClean="0">
                <a:latin typeface="Arial" charset="0"/>
              </a:rPr>
              <a:t>Database access (JDBC: </a:t>
            </a:r>
            <a:r>
              <a:rPr lang="en-US" altLang="de-DE" smtClean="0">
                <a:latin typeface="Courier New" pitchFamily="49" charset="0"/>
                <a:cs typeface="Courier New" pitchFamily="49" charset="0"/>
              </a:rPr>
              <a:t>java.sql</a:t>
            </a:r>
            <a:r>
              <a:rPr lang="en-US" altLang="de-DE" smtClean="0">
                <a:latin typeface="Arial" charset="0"/>
              </a:rPr>
              <a:t>)</a:t>
            </a:r>
          </a:p>
          <a:p>
            <a:pPr lvl="1" eaLnBrk="1" hangingPunct="1"/>
            <a:r>
              <a:rPr lang="en-US" altLang="de-DE" smtClean="0">
                <a:latin typeface="Arial" charset="0"/>
              </a:rPr>
              <a:t>Handling an exception means that you use a </a:t>
            </a:r>
            <a:r>
              <a:rPr lang="en-US" altLang="de-DE" smtClean="0">
                <a:latin typeface="Courier New" pitchFamily="49" charset="0"/>
                <a:cs typeface="Courier New" pitchFamily="49" charset="0"/>
              </a:rPr>
              <a:t>try-catch</a:t>
            </a:r>
            <a:r>
              <a:rPr lang="en-US" altLang="de-DE" smtClean="0">
                <a:latin typeface="Arial" charset="0"/>
              </a:rPr>
              <a:t> statement to transfer control to an exception-handling block when an exception occurs. Declaring an exception means to add a </a:t>
            </a:r>
            <a:r>
              <a:rPr lang="en-US" altLang="de-DE" smtClean="0">
                <a:latin typeface="Courier New" pitchFamily="49" charset="0"/>
                <a:cs typeface="Courier New" pitchFamily="49" charset="0"/>
              </a:rPr>
              <a:t>throws</a:t>
            </a:r>
            <a:r>
              <a:rPr lang="en-US" altLang="de-DE" smtClean="0">
                <a:latin typeface="Arial" charset="0"/>
              </a:rPr>
              <a:t> clause to a method declaration, indicating that the method may fail to execute in a specific way. In other words, handling means it is your problem to deal with and declaring means that it is someone else’s problem to deal with.</a:t>
            </a:r>
          </a:p>
          <a:p>
            <a:pPr lvl="1" eaLnBrk="1" hangingPunct="1"/>
            <a:endParaRPr lang="en-US" altLang="de-DE" smtClean="0">
              <a:latin typeface="Arial" charset="0"/>
            </a:endParaRPr>
          </a:p>
          <a:p>
            <a:pPr lvl="1" eaLnBrk="1" hangingPunct="1"/>
            <a:endParaRPr lang="en-US" altLang="de-DE" smtClean="0">
              <a:latin typeface="Arial" charset="0"/>
            </a:endParaRPr>
          </a:p>
          <a:p>
            <a:pPr lvl="1" eaLnBrk="1" hangingPunct="1"/>
            <a:endParaRPr lang="en-US" altLang="de-DE" b="1" smtClean="0">
              <a:latin typeface="Arial" charset="0"/>
            </a:endParaRPr>
          </a:p>
        </p:txBody>
      </p:sp>
      <p:sp>
        <p:nvSpPr>
          <p:cNvPr id="39940" name="Footer Placeholder 4"/>
          <p:cNvSpPr>
            <a:spLocks noGrp="1"/>
          </p:cNvSpPr>
          <p:nvPr>
            <p:ph type="ftr" sz="quarter" idx="4"/>
          </p:nvPr>
        </p:nvSpPr>
        <p:spPr/>
        <p:txBody>
          <a:bodyPr/>
          <a:lstStyle/>
          <a:p>
            <a:pPr>
              <a:defRPr/>
            </a:pPr>
            <a:r>
              <a:rPr lang="it-IT">
                <a:latin typeface="Arial" charset="0"/>
              </a:rPr>
              <a:t>Java SE 8 Programming   11 - </a:t>
            </a:r>
            <a:fld id="{7F7C467B-9FFD-486C-B49C-ED1B1ABAFE9D}" type="slidenum">
              <a:rPr lang="en-US">
                <a:latin typeface="Arial" charset="0"/>
              </a:rPr>
              <a:pPr>
                <a:defRPr/>
              </a:pPr>
              <a:t>4</a:t>
            </a:fld>
            <a:endParaRPr lang="en-US" dirty="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Rot="1" noChangeAspect="1" noChangeArrowheads="1" noTextEdit="1"/>
          </p:cNvSpPr>
          <p:nvPr>
            <p:ph type="sldImg"/>
          </p:nvPr>
        </p:nvSpPr>
        <p:spPr>
          <a:ln/>
        </p:spPr>
      </p:sp>
      <p:sp>
        <p:nvSpPr>
          <p:cNvPr id="30723"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The </a:t>
            </a:r>
            <a:r>
              <a:rPr lang="en-US" altLang="de-DE" smtClean="0">
                <a:latin typeface="Courier New" pitchFamily="49" charset="0"/>
                <a:cs typeface="Courier New" pitchFamily="49" charset="0"/>
              </a:rPr>
              <a:t>catch</a:t>
            </a:r>
            <a:r>
              <a:rPr lang="en-US" altLang="de-DE" smtClean="0">
                <a:latin typeface="Arial" charset="0"/>
              </a:rPr>
              <a:t> Clause</a:t>
            </a:r>
          </a:p>
          <a:p>
            <a:pPr lvl="1" eaLnBrk="1" hangingPunct="1"/>
            <a:r>
              <a:rPr lang="en-US" altLang="de-DE" smtClean="0">
                <a:latin typeface="Arial" charset="0"/>
              </a:rPr>
              <a:t>When an exception occurs inside of a </a:t>
            </a:r>
            <a:r>
              <a:rPr lang="en-US" altLang="de-DE" smtClean="0">
                <a:latin typeface="Courier New" pitchFamily="49" charset="0"/>
                <a:cs typeface="Courier New" pitchFamily="49" charset="0"/>
              </a:rPr>
              <a:t>try</a:t>
            </a:r>
            <a:r>
              <a:rPr lang="en-US" altLang="de-DE" smtClean="0">
                <a:latin typeface="Arial" charset="0"/>
              </a:rPr>
              <a:t> block, execution will transfer to the attached </a:t>
            </a:r>
            <a:r>
              <a:rPr lang="en-US" altLang="de-DE" smtClean="0">
                <a:latin typeface="Courier New" pitchFamily="49" charset="0"/>
                <a:cs typeface="Courier New" pitchFamily="49" charset="0"/>
              </a:rPr>
              <a:t>catch</a:t>
            </a:r>
            <a:r>
              <a:rPr lang="en-US" altLang="de-DE" smtClean="0">
                <a:latin typeface="Arial" charset="0"/>
              </a:rPr>
              <a:t> block. Any lines inside the </a:t>
            </a:r>
            <a:r>
              <a:rPr lang="en-US" altLang="de-DE" smtClean="0">
                <a:latin typeface="Courier New" pitchFamily="49" charset="0"/>
                <a:cs typeface="Courier New" pitchFamily="49" charset="0"/>
              </a:rPr>
              <a:t>try</a:t>
            </a:r>
            <a:r>
              <a:rPr lang="en-US" altLang="de-DE" smtClean="0">
                <a:latin typeface="Arial" charset="0"/>
              </a:rPr>
              <a:t> block that appear after the exception are skipped and are not executed. The </a:t>
            </a:r>
            <a:r>
              <a:rPr lang="en-US" altLang="de-DE" smtClean="0">
                <a:latin typeface="Courier New" pitchFamily="49" charset="0"/>
                <a:cs typeface="Courier New" pitchFamily="49" charset="0"/>
              </a:rPr>
              <a:t>catch</a:t>
            </a:r>
            <a:r>
              <a:rPr lang="en-US" altLang="de-DE" smtClean="0">
                <a:latin typeface="Arial" charset="0"/>
              </a:rPr>
              <a:t> clause should be used to:</a:t>
            </a:r>
          </a:p>
          <a:p>
            <a:pPr lvl="2" eaLnBrk="1" hangingPunct="1"/>
            <a:r>
              <a:rPr lang="en-US" altLang="de-DE" smtClean="0">
                <a:latin typeface="Arial" charset="0"/>
              </a:rPr>
              <a:t>Retry the operation</a:t>
            </a:r>
          </a:p>
          <a:p>
            <a:pPr lvl="2" eaLnBrk="1" hangingPunct="1"/>
            <a:r>
              <a:rPr lang="en-US" altLang="de-DE" smtClean="0">
                <a:latin typeface="Arial" charset="0"/>
              </a:rPr>
              <a:t>Try an alternate operation</a:t>
            </a:r>
          </a:p>
          <a:p>
            <a:pPr lvl="2" eaLnBrk="1" hangingPunct="1"/>
            <a:r>
              <a:rPr lang="en-US" altLang="de-DE" smtClean="0">
                <a:latin typeface="Arial" charset="0"/>
              </a:rPr>
              <a:t>Gracefully exit or return</a:t>
            </a:r>
          </a:p>
          <a:p>
            <a:pPr lvl="1" eaLnBrk="1" hangingPunct="1"/>
            <a:r>
              <a:rPr lang="en-US" altLang="de-DE" smtClean="0">
                <a:latin typeface="Arial" charset="0"/>
              </a:rPr>
              <a:t>Avoid having an empty </a:t>
            </a:r>
            <a:r>
              <a:rPr lang="en-US" altLang="de-DE" smtClean="0">
                <a:latin typeface="Courier New" pitchFamily="49" charset="0"/>
                <a:cs typeface="Courier New" pitchFamily="49" charset="0"/>
              </a:rPr>
              <a:t>catch</a:t>
            </a:r>
            <a:r>
              <a:rPr lang="en-US" altLang="de-DE" smtClean="0">
                <a:latin typeface="Arial" charset="0"/>
              </a:rPr>
              <a:t> block. Silently swallowing an exception is a bad practice.</a:t>
            </a:r>
          </a:p>
        </p:txBody>
      </p:sp>
      <p:sp>
        <p:nvSpPr>
          <p:cNvPr id="40964" name="Footer Placeholder 4"/>
          <p:cNvSpPr>
            <a:spLocks noGrp="1"/>
          </p:cNvSpPr>
          <p:nvPr>
            <p:ph type="ftr" sz="quarter" idx="4"/>
          </p:nvPr>
        </p:nvSpPr>
        <p:spPr/>
        <p:txBody>
          <a:bodyPr/>
          <a:lstStyle/>
          <a:p>
            <a:pPr>
              <a:defRPr/>
            </a:pPr>
            <a:r>
              <a:rPr lang="it-IT">
                <a:latin typeface="Arial" charset="0"/>
              </a:rPr>
              <a:t>Java SE 8 Programming   11 - </a:t>
            </a:r>
            <a:fld id="{4FE5BD52-F16F-46D7-B274-C638F0793862}" type="slidenum">
              <a:rPr lang="en-US">
                <a:latin typeface="Arial" charset="0"/>
              </a:rPr>
              <a:pPr>
                <a:defRPr/>
              </a:pPr>
              <a:t>5</a:t>
            </a:fld>
            <a:endParaRPr lang="en-US" dirty="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Rot="1" noChangeAspect="1" noChangeArrowheads="1" noTextEdit="1"/>
          </p:cNvSpPr>
          <p:nvPr>
            <p:ph type="sldImg"/>
          </p:nvPr>
        </p:nvSpPr>
        <p:spPr>
          <a:ln/>
        </p:spPr>
      </p:sp>
      <p:sp>
        <p:nvSpPr>
          <p:cNvPr id="31747" name="Rectangle 7"/>
          <p:cNvSpPr>
            <a:spLocks noGrp="1" noChangeArrowheads="1"/>
          </p:cNvSpPr>
          <p:nvPr>
            <p:ph type="body" idx="1"/>
          </p:nvPr>
        </p:nvSpPr>
        <p:spPr>
          <a:xfrm>
            <a:off x="547688" y="5278438"/>
            <a:ext cx="5995987" cy="3324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z="1100" smtClean="0">
                <a:latin typeface="Arial" charset="0"/>
              </a:rPr>
              <a:t>Logging Exceptions</a:t>
            </a:r>
          </a:p>
          <a:p>
            <a:pPr lvl="1" eaLnBrk="1" hangingPunct="1"/>
            <a:r>
              <a:rPr lang="en-US" altLang="de-DE" smtClean="0">
                <a:latin typeface="Arial" charset="0"/>
              </a:rPr>
              <a:t>When things go wrong in your application, you will often want to record what happened. Java developers have a choice of several logging libraries including Apache's Log4j and the built-in </a:t>
            </a:r>
            <a:r>
              <a:rPr lang="en-US" altLang="de-DE" smtClean="0">
                <a:latin typeface="Courier New" pitchFamily="49" charset="0"/>
                <a:cs typeface="Courier New" pitchFamily="49" charset="0"/>
              </a:rPr>
              <a:t>java.util</a:t>
            </a:r>
            <a:r>
              <a:rPr lang="en-US" altLang="de-DE" smtClean="0">
                <a:latin typeface="Arial" charset="0"/>
              </a:rPr>
              <a:t> logging framework. Although these logging libraries are beyond the scope of this course, you may notice that IDEs such as NetBeans recommend that you should remove any calls to </a:t>
            </a:r>
            <a:r>
              <a:rPr lang="en-US" altLang="de-DE" smtClean="0">
                <a:latin typeface="Courier New" pitchFamily="49" charset="0"/>
                <a:cs typeface="Courier New" pitchFamily="49" charset="0"/>
              </a:rPr>
              <a:t>printStackTrace()</a:t>
            </a:r>
            <a:r>
              <a:rPr lang="en-US" altLang="de-DE" smtClean="0">
                <a:latin typeface="Arial" charset="0"/>
              </a:rPr>
              <a:t>. This is because production-quality applications should use a logging library instead of printing debug messages to the screen.</a:t>
            </a:r>
          </a:p>
          <a:p>
            <a:pPr lvl="1" eaLnBrk="1" hangingPunct="1"/>
            <a:r>
              <a:rPr lang="en-US" altLang="de-DE" b="1" smtClean="0">
                <a:latin typeface="Arial" charset="0"/>
                <a:cs typeface="Arial" charset="0"/>
              </a:rPr>
              <a:t>Using</a:t>
            </a:r>
            <a:r>
              <a:rPr lang="en-US" altLang="de-DE" b="1" smtClean="0">
                <a:latin typeface="Arial" charset="0"/>
              </a:rPr>
              <a:t> </a:t>
            </a:r>
            <a:r>
              <a:rPr lang="en-US" altLang="de-DE" b="1" smtClean="0">
                <a:latin typeface="Courier New" pitchFamily="49" charset="0"/>
                <a:cs typeface="Courier New" pitchFamily="49" charset="0"/>
              </a:rPr>
              <a:t>getMessage()</a:t>
            </a:r>
            <a:r>
              <a:rPr lang="en-US" altLang="de-DE" b="1" smtClean="0">
                <a:latin typeface="Arial" charset="0"/>
              </a:rPr>
              <a:t> and </a:t>
            </a:r>
            <a:r>
              <a:rPr lang="en-US" altLang="de-DE" b="1" smtClean="0">
                <a:latin typeface="Courier New" pitchFamily="49" charset="0"/>
                <a:cs typeface="Courier New" pitchFamily="49" charset="0"/>
              </a:rPr>
              <a:t>printStackTrace()</a:t>
            </a:r>
            <a:r>
              <a:rPr lang="en-US" altLang="de-DE" smtClean="0">
                <a:latin typeface="Arial" charset="0"/>
              </a:rPr>
              <a:t> </a:t>
            </a:r>
          </a:p>
          <a:p>
            <a:pPr lvl="2" eaLnBrk="1" hangingPunct="1"/>
            <a:r>
              <a:rPr lang="en-US" altLang="de-DE" smtClean="0">
                <a:latin typeface="Courier New" pitchFamily="49" charset="0"/>
                <a:cs typeface="Courier New" pitchFamily="49" charset="0"/>
              </a:rPr>
              <a:t>printStackTrace()</a:t>
            </a:r>
            <a:r>
              <a:rPr lang="en-US" altLang="de-DE" smtClean="0">
                <a:latin typeface="Arial" charset="0"/>
              </a:rPr>
              <a:t>: When debugging, stack traces are very useful, because they tell you exactly where the exception happened and what the sequence of method calls is up to the point where the exception was thrown. So a stack trace helps to track down the cause of the exception. </a:t>
            </a:r>
          </a:p>
          <a:p>
            <a:pPr lvl="2" eaLnBrk="1" hangingPunct="1"/>
            <a:r>
              <a:rPr lang="en-US" altLang="de-DE" smtClean="0">
                <a:latin typeface="Courier New" pitchFamily="49" charset="0"/>
                <a:cs typeface="Courier New" pitchFamily="49" charset="0"/>
              </a:rPr>
              <a:t>getMessage()</a:t>
            </a:r>
            <a:r>
              <a:rPr lang="en-US" altLang="de-DE" smtClean="0">
                <a:latin typeface="Arial" charset="0"/>
              </a:rPr>
              <a:t>: </a:t>
            </a:r>
            <a:r>
              <a:rPr lang="en-US" altLang="de-DE" smtClean="0">
                <a:latin typeface="Arial" charset="0"/>
                <a:cs typeface="Arial" charset="0"/>
              </a:rPr>
              <a:t>When</a:t>
            </a:r>
            <a:r>
              <a:rPr lang="en-US" altLang="de-DE" smtClean="0">
                <a:latin typeface="Arial" charset="0"/>
              </a:rPr>
              <a:t> you only want to know what the error message is and do not want the full stack trace, you can get the message of the exception. </a:t>
            </a:r>
          </a:p>
          <a:p>
            <a:pPr lvl="2" eaLnBrk="1" hangingPunct="1">
              <a:buFont typeface="Times New Roman" pitchFamily="18" charset="0"/>
              <a:buNone/>
            </a:pPr>
            <a:r>
              <a:rPr lang="en-US" altLang="de-DE" smtClean="0">
                <a:latin typeface="Arial" charset="0"/>
              </a:rPr>
              <a:t>	Users of your application should not deal with a stack trace full of technical information, instead they should just with an error message. Therefore, it is preferable to use </a:t>
            </a:r>
            <a:r>
              <a:rPr lang="en-US" altLang="de-DE" smtClean="0">
                <a:latin typeface="Courier New" pitchFamily="49" charset="0"/>
                <a:cs typeface="Courier New" pitchFamily="49" charset="0"/>
              </a:rPr>
              <a:t>getMessage()</a:t>
            </a:r>
            <a:r>
              <a:rPr lang="en-US" altLang="de-DE" smtClean="0">
                <a:latin typeface="Arial" charset="0"/>
              </a:rPr>
              <a:t> rather than </a:t>
            </a:r>
            <a:r>
              <a:rPr lang="en-US" altLang="de-DE" smtClean="0">
                <a:latin typeface="Courier New" pitchFamily="49" charset="0"/>
                <a:cs typeface="Courier New" pitchFamily="49" charset="0"/>
              </a:rPr>
              <a:t>printStackTrace(</a:t>
            </a:r>
            <a:r>
              <a:rPr lang="en-US" altLang="de-DE" smtClean="0">
                <a:latin typeface="Arial" charset="0"/>
              </a:rPr>
              <a:t>).</a:t>
            </a:r>
            <a:endParaRPr lang="en-US" altLang="de-DE" b="1" smtClean="0">
              <a:latin typeface="Arial" charset="0"/>
            </a:endParaRPr>
          </a:p>
        </p:txBody>
      </p:sp>
      <p:sp>
        <p:nvSpPr>
          <p:cNvPr id="41988" name="Footer Placeholder 4"/>
          <p:cNvSpPr>
            <a:spLocks noGrp="1"/>
          </p:cNvSpPr>
          <p:nvPr>
            <p:ph type="ftr" sz="quarter" idx="4"/>
          </p:nvPr>
        </p:nvSpPr>
        <p:spPr/>
        <p:txBody>
          <a:bodyPr/>
          <a:lstStyle/>
          <a:p>
            <a:pPr>
              <a:defRPr/>
            </a:pPr>
            <a:r>
              <a:rPr lang="it-IT">
                <a:latin typeface="Arial" charset="0"/>
              </a:rPr>
              <a:t>Java SE 8 Programming   11 - </a:t>
            </a:r>
            <a:fld id="{705DB079-BE2E-41AB-828B-AACCAFB41346}" type="slidenum">
              <a:rPr lang="en-US">
                <a:latin typeface="Arial" charset="0"/>
              </a:rPr>
              <a:pPr>
                <a:defRPr/>
              </a:pPr>
              <a:t>6</a:t>
            </a:fld>
            <a:endParaRPr lang="en-US" dirty="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Rot="1" noChangeAspect="1" noChangeArrowheads="1" noTextEdit="1"/>
          </p:cNvSpPr>
          <p:nvPr>
            <p:ph type="sldImg"/>
          </p:nvPr>
        </p:nvSpPr>
        <p:spPr>
          <a:ln/>
        </p:spPr>
      </p:sp>
      <p:sp>
        <p:nvSpPr>
          <p:cNvPr id="32771"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Dealing with Exceptions</a:t>
            </a:r>
          </a:p>
          <a:p>
            <a:pPr lvl="1" eaLnBrk="1" hangingPunct="1"/>
            <a:r>
              <a:rPr lang="en-US" altLang="de-DE" smtClean="0">
                <a:latin typeface="Arial" charset="0"/>
              </a:rPr>
              <a:t>When an </a:t>
            </a:r>
            <a:r>
              <a:rPr lang="en-US" altLang="de-DE" smtClean="0">
                <a:latin typeface="Courier New" pitchFamily="49" charset="0"/>
                <a:cs typeface="Courier New" pitchFamily="49" charset="0"/>
              </a:rPr>
              <a:t>Exception</a:t>
            </a:r>
            <a:r>
              <a:rPr lang="en-US" altLang="de-DE" smtClean="0">
                <a:latin typeface="Arial" charset="0"/>
              </a:rPr>
              <a:t> object is generated and passed to a </a:t>
            </a:r>
            <a:r>
              <a:rPr lang="en-US" altLang="de-DE" smtClean="0">
                <a:latin typeface="Courier New" pitchFamily="49" charset="0"/>
                <a:cs typeface="Courier New" pitchFamily="49" charset="0"/>
              </a:rPr>
              <a:t>catch</a:t>
            </a:r>
            <a:r>
              <a:rPr lang="en-US" altLang="de-DE" smtClean="0">
                <a:latin typeface="Arial" charset="0"/>
              </a:rPr>
              <a:t> clause, it is instantiated from a class that represents the specific type of problem that occurred. These exception-related classes can be divided into two categories: checked and unchecked.</a:t>
            </a:r>
          </a:p>
          <a:p>
            <a:pPr lvl="1" eaLnBrk="1" hangingPunct="1"/>
            <a:r>
              <a:rPr lang="en-US" altLang="de-DE" b="1" smtClean="0">
                <a:latin typeface="Arial" charset="0"/>
              </a:rPr>
              <a:t>Unchecked Exceptions</a:t>
            </a:r>
          </a:p>
          <a:p>
            <a:pPr lvl="1" eaLnBrk="1" hangingPunct="1"/>
            <a:r>
              <a:rPr lang="en-US" altLang="de-DE" smtClean="0">
                <a:latin typeface="Courier New" pitchFamily="49" charset="0"/>
                <a:cs typeface="Courier New" pitchFamily="49" charset="0"/>
              </a:rPr>
              <a:t>java.lang.RuntimeException</a:t>
            </a:r>
            <a:r>
              <a:rPr lang="en-US" altLang="de-DE" smtClean="0">
                <a:latin typeface="Arial" charset="0"/>
              </a:rPr>
              <a:t> and </a:t>
            </a:r>
            <a:r>
              <a:rPr lang="en-US" altLang="de-DE" smtClean="0">
                <a:latin typeface="Courier New" pitchFamily="49" charset="0"/>
                <a:cs typeface="Courier New" pitchFamily="49" charset="0"/>
              </a:rPr>
              <a:t>java.lang.Error</a:t>
            </a:r>
            <a:r>
              <a:rPr lang="en-US" altLang="de-DE" smtClean="0">
                <a:latin typeface="Arial" charset="0"/>
              </a:rPr>
              <a:t> and their subclasses are categorized as unchecked exceptions. These types of exceptions should not normally occur during the execution of your application. You can use a </a:t>
            </a:r>
            <a:r>
              <a:rPr lang="en-US" altLang="de-DE" smtClean="0">
                <a:latin typeface="Courier New" pitchFamily="49" charset="0"/>
                <a:cs typeface="Courier New" pitchFamily="49" charset="0"/>
              </a:rPr>
              <a:t>try-catch</a:t>
            </a:r>
            <a:r>
              <a:rPr lang="en-US" altLang="de-DE" smtClean="0">
                <a:latin typeface="Arial" charset="0"/>
              </a:rPr>
              <a:t> statement to help discover the source of these exceptions. However, when an application is ready for production use, there should be a little code remaining that deals with </a:t>
            </a:r>
            <a:r>
              <a:rPr lang="en-US" altLang="de-DE" smtClean="0">
                <a:latin typeface="Courier New" pitchFamily="49" charset="0"/>
                <a:cs typeface="Courier New" pitchFamily="49" charset="0"/>
              </a:rPr>
              <a:t>RuntimeException</a:t>
            </a:r>
            <a:r>
              <a:rPr lang="en-US" altLang="de-DE" smtClean="0">
                <a:latin typeface="Arial" charset="0"/>
              </a:rPr>
              <a:t> and its subclasses. The Error subclasses represent errors that are beyond your ability to correct, such as the JVM running out of memory. Common </a:t>
            </a:r>
            <a:r>
              <a:rPr lang="en-US" altLang="de-DE" smtClean="0">
                <a:latin typeface="Courier New" pitchFamily="49" charset="0"/>
                <a:cs typeface="Courier New" pitchFamily="49" charset="0"/>
              </a:rPr>
              <a:t>RuntimeException</a:t>
            </a:r>
            <a:r>
              <a:rPr lang="en-US" altLang="de-DE" smtClean="0">
                <a:latin typeface="Arial" charset="0"/>
                <a:cs typeface="Arial" charset="0"/>
              </a:rPr>
              <a:t>s</a:t>
            </a:r>
            <a:r>
              <a:rPr lang="en-US" altLang="de-DE" smtClean="0">
                <a:latin typeface="Arial" charset="0"/>
              </a:rPr>
              <a:t> that you may have to troubleshoot include:</a:t>
            </a:r>
          </a:p>
          <a:p>
            <a:pPr lvl="2" eaLnBrk="1" hangingPunct="1"/>
            <a:r>
              <a:rPr lang="en-US" altLang="de-DE" smtClean="0">
                <a:latin typeface="Courier New" pitchFamily="49" charset="0"/>
                <a:cs typeface="Courier New" pitchFamily="49" charset="0"/>
              </a:rPr>
              <a:t>ArrayIndexOutOfBoundsException</a:t>
            </a:r>
            <a:r>
              <a:rPr lang="en-US" altLang="de-DE" smtClean="0">
                <a:latin typeface="Arial" charset="0"/>
              </a:rPr>
              <a:t>: Accessing an array element that does not exist</a:t>
            </a:r>
          </a:p>
          <a:p>
            <a:pPr lvl="2" eaLnBrk="1" hangingPunct="1"/>
            <a:r>
              <a:rPr lang="en-US" altLang="de-DE" smtClean="0">
                <a:latin typeface="Courier New" pitchFamily="49" charset="0"/>
                <a:cs typeface="Courier New" pitchFamily="49" charset="0"/>
              </a:rPr>
              <a:t>NullPointerException</a:t>
            </a:r>
            <a:r>
              <a:rPr lang="en-US" altLang="de-DE" smtClean="0">
                <a:latin typeface="Arial" charset="0"/>
              </a:rPr>
              <a:t>: Using a reference that does not point to an object</a:t>
            </a:r>
          </a:p>
          <a:p>
            <a:pPr lvl="2" eaLnBrk="1" hangingPunct="1"/>
            <a:r>
              <a:rPr lang="en-US" altLang="de-DE" smtClean="0">
                <a:latin typeface="Courier New" pitchFamily="49" charset="0"/>
                <a:cs typeface="Courier New" pitchFamily="49" charset="0"/>
              </a:rPr>
              <a:t>ArithmeticException</a:t>
            </a:r>
            <a:r>
              <a:rPr lang="en-US" altLang="de-DE" smtClean="0">
                <a:latin typeface="Arial" charset="0"/>
              </a:rPr>
              <a:t>: Dividing by zero</a:t>
            </a:r>
          </a:p>
        </p:txBody>
      </p:sp>
      <p:sp>
        <p:nvSpPr>
          <p:cNvPr id="43012" name="Footer Placeholder 4"/>
          <p:cNvSpPr>
            <a:spLocks noGrp="1"/>
          </p:cNvSpPr>
          <p:nvPr>
            <p:ph type="ftr" sz="quarter" idx="4"/>
          </p:nvPr>
        </p:nvSpPr>
        <p:spPr/>
        <p:txBody>
          <a:bodyPr/>
          <a:lstStyle/>
          <a:p>
            <a:pPr>
              <a:defRPr/>
            </a:pPr>
            <a:r>
              <a:rPr lang="it-IT">
                <a:latin typeface="Arial" charset="0"/>
              </a:rPr>
              <a:t>Java SE 8 Programming   11 - </a:t>
            </a:r>
            <a:fld id="{3917F096-1D10-485E-A86B-131D66DE294D}" type="slidenum">
              <a:rPr lang="en-US">
                <a:latin typeface="Arial" charset="0"/>
              </a:rPr>
              <a:pPr>
                <a:defRPr/>
              </a:pPr>
              <a:t>7</a:t>
            </a:fld>
            <a:endParaRPr lang="en-US"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Rot="1" noChangeAspect="1" noChangeArrowheads="1" noTextEdit="1"/>
          </p:cNvSpPr>
          <p:nvPr>
            <p:ph type="sldImg"/>
          </p:nvPr>
        </p:nvSpPr>
        <p:spPr>
          <a:ln/>
        </p:spPr>
      </p:sp>
      <p:sp>
        <p:nvSpPr>
          <p:cNvPr id="33795"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Checked Exceptions</a:t>
            </a:r>
          </a:p>
          <a:p>
            <a:pPr lvl="1" eaLnBrk="1" hangingPunct="1"/>
            <a:r>
              <a:rPr lang="en-US" altLang="de-DE" smtClean="0">
                <a:latin typeface="Arial" charset="0"/>
              </a:rPr>
              <a:t>Every class that is a subclass of </a:t>
            </a:r>
            <a:r>
              <a:rPr lang="en-US" altLang="de-DE" smtClean="0">
                <a:latin typeface="Courier New" pitchFamily="49" charset="0"/>
                <a:cs typeface="Courier New" pitchFamily="49" charset="0"/>
              </a:rPr>
              <a:t>Exception</a:t>
            </a:r>
            <a:r>
              <a:rPr lang="en-US" altLang="de-DE" smtClean="0">
                <a:latin typeface="Arial" charset="0"/>
              </a:rPr>
              <a:t> except </a:t>
            </a:r>
            <a:r>
              <a:rPr lang="en-US" altLang="de-DE" smtClean="0">
                <a:latin typeface="Courier New" pitchFamily="49" charset="0"/>
                <a:cs typeface="Courier New" pitchFamily="49" charset="0"/>
              </a:rPr>
              <a:t>RuntimeException</a:t>
            </a:r>
            <a:r>
              <a:rPr lang="en-US" altLang="de-DE" smtClean="0">
                <a:latin typeface="Arial" charset="0"/>
              </a:rPr>
              <a:t> and its subclasses falls into the category of checked exceptions. You must “handle or declare” these exceptions with a </a:t>
            </a:r>
            <a:r>
              <a:rPr lang="en-US" altLang="de-DE" smtClean="0">
                <a:latin typeface="Courier New" pitchFamily="49" charset="0"/>
                <a:cs typeface="Courier New" pitchFamily="49" charset="0"/>
              </a:rPr>
              <a:t>try</a:t>
            </a:r>
            <a:r>
              <a:rPr lang="en-US" altLang="de-DE" smtClean="0">
                <a:latin typeface="Arial" charset="0"/>
              </a:rPr>
              <a:t> or </a:t>
            </a:r>
            <a:r>
              <a:rPr lang="en-US" altLang="de-DE" smtClean="0">
                <a:latin typeface="Courier New" pitchFamily="49" charset="0"/>
                <a:cs typeface="Courier New" pitchFamily="49" charset="0"/>
              </a:rPr>
              <a:t>throws</a:t>
            </a:r>
            <a:r>
              <a:rPr lang="en-US" altLang="de-DE" smtClean="0">
                <a:latin typeface="Arial" charset="0"/>
              </a:rPr>
              <a:t> statement. The HTML documentation for the Java API (Javadoc) will describe which checked exceptions can be generated by a method or constructor and why.</a:t>
            </a:r>
          </a:p>
          <a:p>
            <a:pPr lvl="1" eaLnBrk="1" hangingPunct="1"/>
            <a:r>
              <a:rPr lang="en-US" altLang="de-DE" smtClean="0">
                <a:latin typeface="Arial" charset="0"/>
              </a:rPr>
              <a:t>Catching the most specific type of exception enables you to write </a:t>
            </a:r>
            <a:r>
              <a:rPr lang="en-US" altLang="de-DE" smtClean="0">
                <a:latin typeface="Courier New" pitchFamily="49" charset="0"/>
                <a:cs typeface="Courier New" pitchFamily="49" charset="0"/>
              </a:rPr>
              <a:t>catch</a:t>
            </a:r>
            <a:r>
              <a:rPr lang="en-US" altLang="de-DE" smtClean="0">
                <a:latin typeface="Arial" charset="0"/>
              </a:rPr>
              <a:t> blocks that are targeted at handling very specific types of errors. You should avoid catching the base type of </a:t>
            </a:r>
            <a:r>
              <a:rPr lang="en-US" altLang="de-DE" smtClean="0">
                <a:latin typeface="Courier New" pitchFamily="49" charset="0"/>
                <a:cs typeface="Courier New" pitchFamily="49" charset="0"/>
              </a:rPr>
              <a:t>Exception</a:t>
            </a:r>
            <a:r>
              <a:rPr lang="en-US" altLang="de-DE" smtClean="0">
                <a:latin typeface="Arial" charset="0"/>
              </a:rPr>
              <a:t>, because it is difficult to create a general purpose </a:t>
            </a:r>
            <a:r>
              <a:rPr lang="en-US" altLang="de-DE" smtClean="0">
                <a:latin typeface="Courier New" pitchFamily="49" charset="0"/>
                <a:cs typeface="Courier New" pitchFamily="49" charset="0"/>
              </a:rPr>
              <a:t>catch</a:t>
            </a:r>
            <a:r>
              <a:rPr lang="en-US" altLang="de-DE" smtClean="0">
                <a:latin typeface="Arial" charset="0"/>
              </a:rPr>
              <a:t> block that can deal with every possible error.</a:t>
            </a:r>
          </a:p>
          <a:p>
            <a:pPr lvl="1" eaLnBrk="1" hangingPunct="1"/>
            <a:r>
              <a:rPr lang="en-US" altLang="de-DE" b="1" smtClean="0">
                <a:latin typeface="Arial" charset="0"/>
              </a:rPr>
              <a:t>Note:</a:t>
            </a:r>
            <a:r>
              <a:rPr lang="en-US" altLang="de-DE" smtClean="0">
                <a:latin typeface="Arial" charset="0"/>
              </a:rPr>
              <a:t> Exceptions thrown by the Java Persistence API (JPA) extend </a:t>
            </a:r>
            <a:r>
              <a:rPr lang="en-US" altLang="de-DE" smtClean="0">
                <a:latin typeface="Courier New" pitchFamily="49" charset="0"/>
                <a:cs typeface="Courier New" pitchFamily="49" charset="0"/>
              </a:rPr>
              <a:t>RuntimeException</a:t>
            </a:r>
            <a:r>
              <a:rPr lang="en-US" altLang="de-DE" smtClean="0">
                <a:latin typeface="Arial" charset="0"/>
                <a:cs typeface="Arial" charset="0"/>
              </a:rPr>
              <a:t>,</a:t>
            </a:r>
            <a:r>
              <a:rPr lang="en-US" altLang="de-DE" smtClean="0">
                <a:latin typeface="Arial" charset="0"/>
              </a:rPr>
              <a:t> and as such they are categorized as unchecked exceptions. These exceptions may need to be “handled or declared” in production-ready code, even though you are not required to do so by the compiler.</a:t>
            </a:r>
          </a:p>
        </p:txBody>
      </p:sp>
      <p:sp>
        <p:nvSpPr>
          <p:cNvPr id="46084" name="Footer Placeholder 4"/>
          <p:cNvSpPr>
            <a:spLocks noGrp="1"/>
          </p:cNvSpPr>
          <p:nvPr>
            <p:ph type="ftr" sz="quarter" idx="4"/>
          </p:nvPr>
        </p:nvSpPr>
        <p:spPr/>
        <p:txBody>
          <a:bodyPr/>
          <a:lstStyle/>
          <a:p>
            <a:pPr>
              <a:defRPr/>
            </a:pPr>
            <a:r>
              <a:rPr lang="it-IT">
                <a:latin typeface="Arial" charset="0"/>
              </a:rPr>
              <a:t>Java SE 8 Programming   11 - </a:t>
            </a:r>
            <a:fld id="{B5B50FD0-EC42-4B29-ACE7-F144E87A9056}" type="slidenum">
              <a:rPr lang="en-US">
                <a:latin typeface="Arial" charset="0"/>
              </a:rPr>
              <a:pPr>
                <a:defRPr/>
              </a:pPr>
              <a:t>8</a:t>
            </a:fld>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Rot="1" noChangeAspect="1" noChangeArrowheads="1" noTextEdit="1"/>
          </p:cNvSpPr>
          <p:nvPr>
            <p:ph type="sldImg"/>
          </p:nvPr>
        </p:nvSpPr>
        <p:spPr>
          <a:ln/>
        </p:spPr>
      </p:sp>
      <p:sp>
        <p:nvSpPr>
          <p:cNvPr id="34819" name="Rectangle 7"/>
          <p:cNvSpPr>
            <a:spLocks noGrp="1" noChangeArrowheads="1"/>
          </p:cNvSpPr>
          <p:nvPr>
            <p:ph type="body" idx="1"/>
          </p:nvPr>
        </p:nvSpPr>
        <p:spPr>
          <a:xfrm>
            <a:off x="547688" y="5278438"/>
            <a:ext cx="5943600"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smtClean="0">
                <a:latin typeface="Arial" charset="0"/>
              </a:rPr>
              <a:t>Closing Resources</a:t>
            </a:r>
          </a:p>
          <a:p>
            <a:pPr lvl="1" eaLnBrk="1" hangingPunct="1"/>
            <a:r>
              <a:rPr lang="en-US" altLang="de-DE" smtClean="0">
                <a:latin typeface="Arial" charset="0"/>
              </a:rPr>
              <a:t>When you open resources, such as files or database connections, you should always close them when they are no longer needed. Attempting to close resources inside the </a:t>
            </a:r>
            <a:r>
              <a:rPr lang="en-US" altLang="de-DE" smtClean="0">
                <a:latin typeface="Courier New" pitchFamily="49" charset="0"/>
                <a:cs typeface="Courier New" pitchFamily="49" charset="0"/>
              </a:rPr>
              <a:t>try</a:t>
            </a:r>
            <a:r>
              <a:rPr lang="en-US" altLang="de-DE" smtClean="0">
                <a:latin typeface="Arial" charset="0"/>
              </a:rPr>
              <a:t> block can be problematic because you can end up skipping the close operation. A </a:t>
            </a:r>
            <a:r>
              <a:rPr lang="en-US" altLang="de-DE" smtClean="0">
                <a:latin typeface="Courier New" pitchFamily="49" charset="0"/>
                <a:cs typeface="Courier New" pitchFamily="49" charset="0"/>
              </a:rPr>
              <a:t>finally</a:t>
            </a:r>
            <a:r>
              <a:rPr lang="en-US" altLang="de-DE" smtClean="0">
                <a:latin typeface="Arial" charset="0"/>
              </a:rPr>
              <a:t> block always runs regardless of whether or not an error occurred during the execution of the </a:t>
            </a:r>
            <a:r>
              <a:rPr lang="en-US" altLang="de-DE" smtClean="0">
                <a:latin typeface="Courier New" pitchFamily="49" charset="0"/>
                <a:cs typeface="Courier New" pitchFamily="49" charset="0"/>
              </a:rPr>
              <a:t>try</a:t>
            </a:r>
            <a:r>
              <a:rPr lang="en-US" altLang="de-DE" smtClean="0">
                <a:latin typeface="Arial" charset="0"/>
              </a:rPr>
              <a:t> block. If control jumps to a </a:t>
            </a:r>
            <a:r>
              <a:rPr lang="en-US" altLang="de-DE" smtClean="0">
                <a:latin typeface="Courier New" pitchFamily="49" charset="0"/>
                <a:cs typeface="Courier New" pitchFamily="49" charset="0"/>
              </a:rPr>
              <a:t>catch</a:t>
            </a:r>
            <a:r>
              <a:rPr lang="en-US" altLang="de-DE" smtClean="0">
                <a:latin typeface="Arial" charset="0"/>
              </a:rPr>
              <a:t> block, the </a:t>
            </a:r>
            <a:r>
              <a:rPr lang="en-US" altLang="de-DE" smtClean="0">
                <a:latin typeface="Courier New" pitchFamily="49" charset="0"/>
                <a:cs typeface="Courier New" pitchFamily="49" charset="0"/>
              </a:rPr>
              <a:t>finally</a:t>
            </a:r>
            <a:r>
              <a:rPr lang="en-US" altLang="de-DE" smtClean="0">
                <a:latin typeface="Arial" charset="0"/>
              </a:rPr>
              <a:t> block executes after the </a:t>
            </a:r>
            <a:r>
              <a:rPr lang="en-US" altLang="de-DE" smtClean="0">
                <a:latin typeface="Courier New" pitchFamily="49" charset="0"/>
                <a:cs typeface="Courier New" pitchFamily="49" charset="0"/>
              </a:rPr>
              <a:t>catch</a:t>
            </a:r>
            <a:r>
              <a:rPr lang="en-US" altLang="de-DE" smtClean="0">
                <a:latin typeface="Arial" charset="0"/>
              </a:rPr>
              <a:t> block.</a:t>
            </a:r>
          </a:p>
          <a:p>
            <a:pPr lvl="1" eaLnBrk="1" hangingPunct="1"/>
            <a:r>
              <a:rPr lang="en-US" altLang="de-DE" smtClean="0">
                <a:latin typeface="Arial" charset="0"/>
              </a:rPr>
              <a:t>Sometimes the operation that you want to perform in your </a:t>
            </a:r>
            <a:r>
              <a:rPr lang="en-US" altLang="de-DE" smtClean="0">
                <a:latin typeface="Courier New" pitchFamily="49" charset="0"/>
                <a:cs typeface="Courier New" pitchFamily="49" charset="0"/>
              </a:rPr>
              <a:t>finally</a:t>
            </a:r>
            <a:r>
              <a:rPr lang="en-US" altLang="de-DE" smtClean="0">
                <a:latin typeface="Arial" charset="0"/>
              </a:rPr>
              <a:t> block may itself cause an </a:t>
            </a:r>
            <a:r>
              <a:rPr lang="en-US" altLang="de-DE" smtClean="0">
                <a:latin typeface="Courier New" pitchFamily="49" charset="0"/>
                <a:cs typeface="Courier New" pitchFamily="49" charset="0"/>
              </a:rPr>
              <a:t>Exception</a:t>
            </a:r>
            <a:r>
              <a:rPr lang="en-US" altLang="de-DE" smtClean="0">
                <a:latin typeface="Arial" charset="0"/>
              </a:rPr>
              <a:t> to be generated. In that case, you may be required to nest a </a:t>
            </a:r>
            <a:r>
              <a:rPr lang="en-US" altLang="de-DE" smtClean="0">
                <a:latin typeface="Courier New" pitchFamily="49" charset="0"/>
                <a:cs typeface="Courier New" pitchFamily="49" charset="0"/>
              </a:rPr>
              <a:t>try-catch</a:t>
            </a:r>
            <a:r>
              <a:rPr lang="en-US" altLang="de-DE" smtClean="0">
                <a:latin typeface="Arial" charset="0"/>
              </a:rPr>
              <a:t> inside of a </a:t>
            </a:r>
            <a:r>
              <a:rPr lang="en-US" altLang="de-DE" smtClean="0">
                <a:latin typeface="Courier New" pitchFamily="49" charset="0"/>
                <a:cs typeface="Courier New" pitchFamily="49" charset="0"/>
              </a:rPr>
              <a:t>finally</a:t>
            </a:r>
            <a:r>
              <a:rPr lang="en-US" altLang="de-DE" smtClean="0">
                <a:latin typeface="Arial" charset="0"/>
              </a:rPr>
              <a:t> block. You may also nest a </a:t>
            </a:r>
            <a:r>
              <a:rPr lang="en-US" altLang="de-DE" smtClean="0">
                <a:latin typeface="Courier New" pitchFamily="49" charset="0"/>
                <a:cs typeface="Courier New" pitchFamily="49" charset="0"/>
              </a:rPr>
              <a:t>try-catch</a:t>
            </a:r>
            <a:r>
              <a:rPr lang="en-US" altLang="de-DE" smtClean="0">
                <a:latin typeface="Arial" charset="0"/>
              </a:rPr>
              <a:t> inside of </a:t>
            </a:r>
            <a:r>
              <a:rPr lang="en-US" altLang="de-DE" smtClean="0">
                <a:latin typeface="Courier New" pitchFamily="49" charset="0"/>
                <a:cs typeface="Courier New" pitchFamily="49" charset="0"/>
              </a:rPr>
              <a:t>try</a:t>
            </a:r>
            <a:r>
              <a:rPr lang="en-US" altLang="de-DE" smtClean="0">
                <a:latin typeface="Arial" charset="0"/>
              </a:rPr>
              <a:t> and </a:t>
            </a:r>
            <a:r>
              <a:rPr lang="en-US" altLang="de-DE" smtClean="0">
                <a:latin typeface="Courier New" pitchFamily="49" charset="0"/>
                <a:cs typeface="Courier New" pitchFamily="49" charset="0"/>
              </a:rPr>
              <a:t>catch</a:t>
            </a:r>
            <a:r>
              <a:rPr lang="en-US" altLang="de-DE" smtClean="0">
                <a:latin typeface="Arial" charset="0"/>
              </a:rPr>
              <a:t> blocks.</a:t>
            </a:r>
          </a:p>
        </p:txBody>
      </p:sp>
      <p:sp>
        <p:nvSpPr>
          <p:cNvPr id="47108" name="Footer Placeholder 4"/>
          <p:cNvSpPr>
            <a:spLocks noGrp="1"/>
          </p:cNvSpPr>
          <p:nvPr>
            <p:ph type="ftr" sz="quarter" idx="4"/>
          </p:nvPr>
        </p:nvSpPr>
        <p:spPr/>
        <p:txBody>
          <a:bodyPr/>
          <a:lstStyle/>
          <a:p>
            <a:pPr>
              <a:defRPr/>
            </a:pPr>
            <a:r>
              <a:rPr lang="it-IT">
                <a:latin typeface="Arial" charset="0"/>
              </a:rPr>
              <a:t>Java SE 8 Programming   11 - </a:t>
            </a:r>
            <a:fld id="{788E693B-FCA9-49E2-BDD6-42A877381124}" type="slidenum">
              <a:rPr lang="en-US">
                <a:latin typeface="Arial" charset="0"/>
              </a:rPr>
              <a:pPr>
                <a:defRPr/>
              </a:pPr>
              <a:t>9</a:t>
            </a:fld>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rgbClr val="000000"/>
              </a:buClr>
              <a:buFont typeface="Arial" charset="0"/>
              <a:buNone/>
            </a:pPr>
            <a:endParaRPr lang="de-DE" altLang="de-DE" sz="27700" b="1">
              <a:solidFill>
                <a:srgbClr val="CCCCCC"/>
              </a:solidFill>
              <a:latin typeface="Times New Roman" pitchFamily="18" charset="0"/>
            </a:endParaRPr>
          </a:p>
        </p:txBody>
      </p:sp>
      <p:pic>
        <p:nvPicPr>
          <p:cNvPr id="5" name="Picture 10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_Copyright"/>
          <p:cNvSpPr>
            <a:spLocks noChangeArrowheads="1"/>
          </p:cNvSpPr>
          <p:nvPr/>
        </p:nvSpPr>
        <p:spPr bwMode="auto">
          <a:xfrm>
            <a:off x="2517775" y="6654800"/>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200"/>
              <a:t>Copyright © 2014, Oracle and/or its affiliates. All rights reserved.</a:t>
            </a:r>
          </a:p>
        </p:txBody>
      </p:sp>
      <p:grpSp>
        <p:nvGrpSpPr>
          <p:cNvPr id="7" name="Group 1063" hidden="1"/>
          <p:cNvGrpSpPr>
            <a:grpSpLocks/>
          </p:cNvGrpSpPr>
          <p:nvPr userDrawn="1"/>
        </p:nvGrpSpPr>
        <p:grpSpPr bwMode="auto">
          <a:xfrm>
            <a:off x="619125" y="390525"/>
            <a:ext cx="7881938" cy="5857875"/>
            <a:chOff x="390" y="246"/>
            <a:chExt cx="4965" cy="3690"/>
          </a:xfrm>
        </p:grpSpPr>
        <p:sp>
          <p:nvSpPr>
            <p:cNvPr id="8" name="User95_Instruction_Box" hidden="1"/>
            <p:cNvSpPr>
              <a:spLocks noChangeArrowheads="1"/>
            </p:cNvSpPr>
            <p:nvPr/>
          </p:nvSpPr>
          <p:spPr bwMode="gray">
            <a:xfrm>
              <a:off x="3120" y="1104"/>
              <a:ext cx="19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buClr>
                  <a:srgbClr val="000000"/>
                </a:buClr>
                <a:buFont typeface="Arial" charset="0"/>
                <a:buNone/>
              </a:pPr>
              <a:r>
                <a:rPr lang="en-US" altLang="de-DE" b="1">
                  <a:solidFill>
                    <a:srgbClr val="FF0000"/>
                  </a:solidFill>
                </a:rPr>
                <a:t>Insert the correct lesson number in the Title Master.</a:t>
              </a:r>
            </a:p>
          </p:txBody>
        </p:sp>
        <p:sp>
          <p:nvSpPr>
            <p:cNvPr id="9" name="Release95_Information" hidden="1"/>
            <p:cNvSpPr>
              <a:spLocks noChangeArrowheads="1"/>
            </p:cNvSpPr>
            <p:nvPr/>
          </p:nvSpPr>
          <p:spPr bwMode="gray">
            <a:xfrm>
              <a:off x="624" y="3127"/>
              <a:ext cx="4464"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 tIns="12700" rIns="12700" bIns="12700"/>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buClr>
                  <a:srgbClr val="000000"/>
                </a:buClr>
                <a:buFont typeface="Arial" charset="0"/>
                <a:buNone/>
              </a:pPr>
              <a:r>
                <a:rPr lang="en-US" altLang="de-DE" sz="1200" b="1">
                  <a:solidFill>
                    <a:srgbClr val="FF0000"/>
                  </a:solidFill>
                </a:rPr>
                <a:t>Version: OU6_Jan14.pot</a:t>
              </a:r>
            </a:p>
            <a:p>
              <a:pPr eaLnBrk="1" hangingPunct="1">
                <a:buClr>
                  <a:srgbClr val="000000"/>
                </a:buClr>
                <a:buFont typeface="Arial" charset="0"/>
                <a:buNone/>
              </a:pPr>
              <a:r>
                <a:rPr lang="en-US" altLang="de-DE" sz="1200" b="1">
                  <a:solidFill>
                    <a:srgbClr val="FF0000"/>
                  </a:solidFill>
                </a:rPr>
                <a:t>January 2014</a:t>
              </a:r>
            </a:p>
            <a:p>
              <a:pPr eaLnBrk="1" hangingPunct="1">
                <a:buClr>
                  <a:srgbClr val="000000"/>
                </a:buClr>
                <a:buFont typeface="Arial" charset="0"/>
                <a:buNone/>
              </a:pPr>
              <a:r>
                <a:rPr lang="en-US" altLang="de-DE" sz="1200" b="1">
                  <a:solidFill>
                    <a:srgbClr val="FF0000"/>
                  </a:solidFill>
                </a:rPr>
                <a:t>This template is compatible with PowerPoint 2000 and 2003 (and not backward compatible).</a:t>
              </a:r>
              <a:br>
                <a:rPr lang="en-US" altLang="de-DE" sz="1200" b="1">
                  <a:solidFill>
                    <a:srgbClr val="FF0000"/>
                  </a:solidFill>
                </a:rPr>
              </a:br>
              <a:r>
                <a:rPr lang="en-US" altLang="de-DE" sz="1000">
                  <a:solidFill>
                    <a:srgbClr val="FF0000"/>
                  </a:solidFill>
                </a:rPr>
                <a:t>PowerPoint files created in MS Office 2007, when opened using earlier versions of MS Office, have some formatting issues. </a:t>
              </a:r>
              <a:br>
                <a:rPr lang="en-US" altLang="de-DE" sz="1000">
                  <a:solidFill>
                    <a:srgbClr val="FF0000"/>
                  </a:solidFill>
                </a:rPr>
              </a:br>
              <a:r>
                <a:rPr lang="en-US" altLang="de-DE" sz="1000">
                  <a:solidFill>
                    <a:srgbClr val="FF0000"/>
                  </a:solidFill>
                </a:rPr>
                <a:t>To avoid these formatting issues, save the PPTs as 'PowerPoint 97-2003: Presentation (*.ppt)' in PowerPoint 2007.</a:t>
              </a:r>
            </a:p>
            <a:p>
              <a:pPr eaLnBrk="1" hangingPunct="1">
                <a:buClr>
                  <a:srgbClr val="000000"/>
                </a:buClr>
                <a:buFont typeface="Arial" charset="0"/>
                <a:buNone/>
              </a:pPr>
              <a:endParaRPr lang="en-US" altLang="de-DE" sz="1000">
                <a:solidFill>
                  <a:srgbClr val="FF0000"/>
                </a:solidFill>
              </a:endParaRPr>
            </a:p>
            <a:p>
              <a:pPr eaLnBrk="1" hangingPunct="1">
                <a:buClr>
                  <a:srgbClr val="000000"/>
                </a:buClr>
                <a:buFont typeface="Arial" charset="0"/>
                <a:buNone/>
              </a:pPr>
              <a:r>
                <a:rPr lang="en-US" altLang="de-DE" sz="1200" b="1">
                  <a:solidFill>
                    <a:srgbClr val="FF0000"/>
                  </a:solidFill>
                </a:rPr>
                <a:t>For details on OU6 template, visit https://kix.oraclecorp.com/KIX/index.php?labelId=7729 </a:t>
              </a:r>
            </a:p>
            <a:p>
              <a:pPr eaLnBrk="1" hangingPunct="1">
                <a:buClr>
                  <a:srgbClr val="000000"/>
                </a:buClr>
                <a:buFont typeface="Arial" charset="0"/>
                <a:buNone/>
              </a:pPr>
              <a:endParaRPr lang="en-US" altLang="de-DE" sz="1000">
                <a:solidFill>
                  <a:srgbClr val="FF0000"/>
                </a:solidFill>
              </a:endParaRPr>
            </a:p>
          </p:txBody>
        </p:sp>
        <p:grpSp>
          <p:nvGrpSpPr>
            <p:cNvPr id="10" name="Group 1056" hidden="1"/>
            <p:cNvGrpSpPr>
              <a:grpSpLocks/>
            </p:cNvGrpSpPr>
            <p:nvPr/>
          </p:nvGrpSpPr>
          <p:grpSpPr bwMode="auto">
            <a:xfrm>
              <a:off x="390" y="246"/>
              <a:ext cx="4965" cy="3690"/>
              <a:chOff x="374" y="246"/>
              <a:chExt cx="4965" cy="3690"/>
            </a:xfrm>
          </p:grpSpPr>
          <p:sp>
            <p:nvSpPr>
              <p:cNvPr id="11" name="Rectangle 1057"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endParaRPr lang="de-DE" altLang="de-DE"/>
              </a:p>
            </p:txBody>
          </p:sp>
          <p:sp>
            <p:nvSpPr>
              <p:cNvPr id="12"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000">
                    <a:solidFill>
                      <a:schemeClr val="folHlink"/>
                    </a:solidFill>
                  </a:rPr>
                  <a:t>[ Delete from Slide Master ]</a:t>
                </a:r>
              </a:p>
            </p:txBody>
          </p:sp>
        </p:grpSp>
      </p:gr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smtClean="0"/>
              <a:t>Click to edit Master title style</a:t>
            </a:r>
            <a:endParaRPr lang="en-US"/>
          </a:p>
        </p:txBody>
      </p:sp>
      <p:sp>
        <p:nvSpPr>
          <p:cNvPr id="276484" name="Title_PlaceholderSubtitle"/>
          <p:cNvSpPr>
            <a:spLocks noGrp="1" noChangeArrowheads="1"/>
          </p:cNvSpPr>
          <p:nvPr>
            <p:ph type="subTitle" idx="1"/>
          </p:nvPr>
        </p:nvSpPr>
        <p:spPr bwMode="auto">
          <a:xfrm>
            <a:off x="927100" y="4419600"/>
            <a:ext cx="7302500" cy="364202"/>
          </a:xfrm>
        </p:spPr>
        <p:txBody>
          <a:bodyPr/>
          <a:lstStyle>
            <a:lvl1pPr algn="ctr">
              <a:defRPr/>
            </a:lvl1pPr>
          </a:lstStyle>
          <a:p>
            <a:endParaRPr lang="en-US" dirty="0"/>
          </a:p>
        </p:txBody>
      </p:sp>
    </p:spTree>
    <p:extLst>
      <p:ext uri="{BB962C8B-B14F-4D97-AF65-F5344CB8AC3E}">
        <p14:creationId xmlns:p14="http://schemas.microsoft.com/office/powerpoint/2010/main" val="153564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2551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502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186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5819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44124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405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itle"/>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de-DE" smtClean="0"/>
              <a:t>Click to edit Master title style</a:t>
            </a:r>
          </a:p>
        </p:txBody>
      </p:sp>
      <p:sp>
        <p:nvSpPr>
          <p:cNvPr id="1027" name="Slide_PlaceholderText"/>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de-DE" smtClean="0"/>
              <a:t>Click to edit Master text styles</a:t>
            </a:r>
          </a:p>
          <a:p>
            <a:pPr lvl="1"/>
            <a:r>
              <a:rPr lang="en-US" altLang="de-DE" smtClean="0"/>
              <a:t>Second level</a:t>
            </a:r>
          </a:p>
          <a:p>
            <a:pPr lvl="2"/>
            <a:r>
              <a:rPr lang="en-US" altLang="de-DE" smtClean="0"/>
              <a:t>Third level</a:t>
            </a:r>
          </a:p>
          <a:p>
            <a:pPr lvl="3"/>
            <a:r>
              <a:rPr lang="en-US" altLang="de-DE" smtClean="0"/>
              <a:t>Fourth level</a:t>
            </a:r>
          </a:p>
          <a:p>
            <a:pPr lvl="4"/>
            <a:r>
              <a:rPr lang="en-US" altLang="de-DE" smtClean="0"/>
              <a:t>Fifth level</a:t>
            </a:r>
          </a:p>
        </p:txBody>
      </p:sp>
      <p:pic>
        <p:nvPicPr>
          <p:cNvPr id="1028"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Slide_Copyright"/>
          <p:cNvSpPr>
            <a:spLocks noChangeArrowheads="1"/>
          </p:cNvSpPr>
          <p:nvPr/>
        </p:nvSpPr>
        <p:spPr bwMode="auto">
          <a:xfrm>
            <a:off x="2517775" y="6654800"/>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200"/>
              <a:t>Copyright © 2014, Oracle and/or its affiliates. All rights reserved.</a:t>
            </a:r>
          </a:p>
        </p:txBody>
      </p:sp>
      <p:sp>
        <p:nvSpPr>
          <p:cNvPr id="1030" name="Slide_Page_Number"/>
          <p:cNvSpPr>
            <a:spLocks noChangeArrowheads="1"/>
          </p:cNvSpPr>
          <p:nvPr/>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altLang="de-DE" sz="1200"/>
              <a:t>11 - </a:t>
            </a:r>
            <a:fld id="{AE143AEF-3FA3-49AA-B089-F6D1DE7FB7BF}" type="slidenum">
              <a:rPr lang="en-US" altLang="de-DE" sz="1200"/>
              <a:pPr algn="just" eaLnBrk="1" hangingPunct="1"/>
              <a:t>‹Nr.›</a:t>
            </a:fld>
            <a:endParaRPr lang="en-US" altLang="de-DE" sz="1200"/>
          </a:p>
        </p:txBody>
      </p:sp>
      <p:grpSp>
        <p:nvGrpSpPr>
          <p:cNvPr id="1031" name="Group 29" hidden="1"/>
          <p:cNvGrpSpPr>
            <a:grpSpLocks/>
          </p:cNvGrpSpPr>
          <p:nvPr userDrawn="1"/>
        </p:nvGrpSpPr>
        <p:grpSpPr bwMode="auto">
          <a:xfrm>
            <a:off x="495300" y="390525"/>
            <a:ext cx="8153400" cy="5857875"/>
            <a:chOff x="296" y="246"/>
            <a:chExt cx="5136" cy="3690"/>
          </a:xfrm>
        </p:grpSpPr>
        <p:grpSp>
          <p:nvGrpSpPr>
            <p:cNvPr id="1032" name="Group 24" hidden="1"/>
            <p:cNvGrpSpPr>
              <a:grpSpLocks/>
            </p:cNvGrpSpPr>
            <p:nvPr/>
          </p:nvGrpSpPr>
          <p:grpSpPr bwMode="auto">
            <a:xfrm>
              <a:off x="374" y="246"/>
              <a:ext cx="4965" cy="3690"/>
              <a:chOff x="374" y="246"/>
              <a:chExt cx="4965" cy="3690"/>
            </a:xfrm>
          </p:grpSpPr>
          <p:sp>
            <p:nvSpPr>
              <p:cNvPr id="1034" name="Rectangle 14"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endParaRPr lang="de-DE" altLang="de-DE"/>
              </a:p>
            </p:txBody>
          </p:sp>
          <p:sp>
            <p:nvSpPr>
              <p:cNvPr id="1035"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000">
                    <a:solidFill>
                      <a:schemeClr val="folHlink"/>
                    </a:solidFill>
                  </a:rPr>
                  <a:t>[ Delete from Slide Master ]</a:t>
                </a:r>
              </a:p>
            </p:txBody>
          </p:sp>
        </p:grpSp>
        <p:sp>
          <p:nvSpPr>
            <p:cNvPr id="1033" name="Line 28" hidden="1"/>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de-AT"/>
            </a:p>
          </p:txBody>
        </p:sp>
      </p:grpSp>
    </p:spTree>
  </p:cSld>
  <p:clrMap bg1="lt1" tx1="dk1" bg2="lt2" tx2="dk2" accent1="accent1" accent2="accent2" accent3="accent3" accent4="accent4" accent5="accent5" accent6="accent6" hlink="hlink" folHlink="folHlink"/>
  <p:sldLayoutIdLst>
    <p:sldLayoutId id="2147484277" r:id="rId1"/>
    <p:sldLayoutId id="2147484271" r:id="rId2"/>
    <p:sldLayoutId id="2147484272" r:id="rId3"/>
    <p:sldLayoutId id="2147484273" r:id="rId4"/>
    <p:sldLayoutId id="2147484274" r:id="rId5"/>
    <p:sldLayoutId id="2147484275" r:id="rId6"/>
    <p:sldLayoutId id="2147484276" r:id="rId7"/>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0"/>
            <a:ext cx="9144000" cy="6400800"/>
          </a:xfrm>
        </p:spPr>
        <p:txBody>
          <a:bodyPr anchor="ctr"/>
          <a:lstStyle/>
          <a:p>
            <a:r>
              <a:rPr lang="en-US" altLang="de-DE" sz="6400" smtClean="0"/>
              <a:t>Exceptions and Assertions</a:t>
            </a:r>
          </a:p>
        </p:txBody>
      </p:sp>
      <p:sp>
        <p:nvSpPr>
          <p:cNvPr id="3075" name="Rectangle 4" hidden="1"/>
          <p:cNvSpPr>
            <a:spLocks noChangeArrowheads="1"/>
          </p:cNvSpPr>
          <p:nvPr/>
        </p:nvSpPr>
        <p:spPr bwMode="auto">
          <a:xfrm>
            <a:off x="927100" y="4419600"/>
            <a:ext cx="7327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rgbClr val="000000"/>
              </a:buClr>
              <a:buFont typeface="Arial" charset="0"/>
              <a:tabLst>
                <a:tab pos="571500" algn="l"/>
              </a:tabLst>
              <a:defRPr sz="2200">
                <a:solidFill>
                  <a:schemeClr val="tx1"/>
                </a:solidFill>
                <a:latin typeface="Arial" charset="0"/>
              </a:defRPr>
            </a:lvl1pPr>
            <a:lvl2pPr marL="742950" indent="-285750" eaLnBrk="0" hangingPunct="0">
              <a:spcBef>
                <a:spcPct val="20000"/>
              </a:spcBef>
              <a:buClr>
                <a:srgbClr val="FF0000"/>
              </a:buClr>
              <a:buFont typeface="Arial" charset="0"/>
              <a:buChar char="•"/>
              <a:tabLst>
                <a:tab pos="571500" algn="l"/>
              </a:tabLst>
              <a:defRPr sz="2200">
                <a:solidFill>
                  <a:schemeClr val="tx1"/>
                </a:solidFill>
                <a:latin typeface="Arial" charset="0"/>
              </a:defRPr>
            </a:lvl2pPr>
            <a:lvl3pPr marL="1143000" indent="-228600" eaLnBrk="0" hangingPunct="0">
              <a:spcBef>
                <a:spcPct val="20000"/>
              </a:spcBef>
              <a:buClr>
                <a:srgbClr val="FF0000"/>
              </a:buClr>
              <a:buFont typeface="Arial" charset="0"/>
              <a:buChar char="–"/>
              <a:tabLst>
                <a:tab pos="571500" algn="l"/>
              </a:tabLst>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tabLst>
                <a:tab pos="571500" algn="l"/>
              </a:tabLst>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tabLst>
                <a:tab pos="571500" algn="l"/>
              </a:tabLst>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tabLst>
                <a:tab pos="571500" algn="l"/>
              </a:tabLst>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tabLst>
                <a:tab pos="571500" algn="l"/>
              </a:tabLst>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tabLst>
                <a:tab pos="571500" algn="l"/>
              </a:tabLst>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tabLst>
                <a:tab pos="571500" algn="l"/>
              </a:tabLst>
              <a:defRPr sz="1600">
                <a:solidFill>
                  <a:schemeClr val="tx1"/>
                </a:solidFill>
                <a:latin typeface="Arial" charset="0"/>
              </a:defRPr>
            </a:lvl9pPr>
          </a:lstStyle>
          <a:p>
            <a:pPr eaLnBrk="1" hangingPunct="1">
              <a:spcBef>
                <a:spcPct val="0"/>
              </a:spcBef>
              <a:buClr>
                <a:srgbClr val="FF3300"/>
              </a:buClr>
              <a:buSzPct val="125000"/>
              <a:buFontTx/>
              <a:buNone/>
            </a:pPr>
            <a:endParaRPr lang="de-DE" altLang="de-DE" b="1"/>
          </a:p>
        </p:txBody>
      </p:sp>
      <p:sp>
        <p:nvSpPr>
          <p:cNvPr id="3076" name="Line 6"/>
          <p:cNvSpPr>
            <a:spLocks noChangeShapeType="1"/>
          </p:cNvSpPr>
          <p:nvPr/>
        </p:nvSpPr>
        <p:spPr bwMode="auto">
          <a:xfrm>
            <a:off x="1828800" y="4495800"/>
            <a:ext cx="990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2700" tIns="12700" rIns="12700" bIns="12700">
            <a:spAutoFit/>
          </a:bodyPr>
          <a:lstStyle/>
          <a:p>
            <a:endParaRPr lang="de-A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Grp="1" noChangeArrowheads="1"/>
          </p:cNvSpPr>
          <p:nvPr>
            <p:ph type="title"/>
          </p:nvPr>
        </p:nvSpPr>
        <p:spPr>
          <a:xfrm>
            <a:off x="609600" y="439738"/>
            <a:ext cx="7918450" cy="627062"/>
          </a:xfrm>
        </p:spPr>
        <p:txBody>
          <a:bodyPr/>
          <a:lstStyle/>
          <a:p>
            <a:r>
              <a:rPr lang="en-US" altLang="de-DE" smtClean="0">
                <a:latin typeface="Courier New" pitchFamily="49" charset="0"/>
                <a:cs typeface="Courier New" pitchFamily="49" charset="0"/>
              </a:rPr>
              <a:t>try</a:t>
            </a:r>
            <a:r>
              <a:rPr lang="en-US" altLang="de-DE" smtClean="0"/>
              <a:t>-with-resources Statement</a:t>
            </a:r>
          </a:p>
        </p:txBody>
      </p:sp>
      <p:sp>
        <p:nvSpPr>
          <p:cNvPr id="12291" name="Rectangle 31"/>
          <p:cNvSpPr>
            <a:spLocks noGrp="1" noChangeArrowheads="1"/>
          </p:cNvSpPr>
          <p:nvPr>
            <p:ph idx="1"/>
          </p:nvPr>
        </p:nvSpPr>
        <p:spPr>
          <a:xfrm>
            <a:off x="609600" y="1371600"/>
            <a:ext cx="7918450" cy="1854200"/>
          </a:xfrm>
        </p:spPr>
        <p:txBody>
          <a:bodyPr/>
          <a:lstStyle/>
          <a:p>
            <a:pPr lvl="1"/>
            <a:r>
              <a:rPr lang="en-US" altLang="de-DE" smtClean="0"/>
              <a:t>The </a:t>
            </a:r>
            <a:r>
              <a:rPr lang="en-US" altLang="de-DE" smtClean="0">
                <a:latin typeface="Courier New" pitchFamily="49" charset="0"/>
                <a:cs typeface="Courier New" pitchFamily="49" charset="0"/>
              </a:rPr>
              <a:t>try</a:t>
            </a:r>
            <a:r>
              <a:rPr lang="en-US" altLang="de-DE" smtClean="0"/>
              <a:t>-with-resources statement is a </a:t>
            </a:r>
            <a:r>
              <a:rPr lang="en-US" altLang="de-DE" smtClean="0">
                <a:latin typeface="Courier New" pitchFamily="49" charset="0"/>
                <a:cs typeface="Courier New" pitchFamily="49" charset="0"/>
              </a:rPr>
              <a:t>try</a:t>
            </a:r>
            <a:r>
              <a:rPr lang="en-US" altLang="de-DE" smtClean="0"/>
              <a:t> statement that declares one or more resources. </a:t>
            </a:r>
          </a:p>
          <a:p>
            <a:pPr lvl="1"/>
            <a:r>
              <a:rPr lang="en-US" altLang="de-DE" smtClean="0"/>
              <a:t>Any class that implements </a:t>
            </a:r>
            <a:r>
              <a:rPr lang="en-US" altLang="de-DE" smtClean="0">
                <a:latin typeface="Courier New" pitchFamily="49" charset="0"/>
                <a:cs typeface="Courier New" pitchFamily="49" charset="0"/>
              </a:rPr>
              <a:t>java.lang.AutoCloseable</a:t>
            </a:r>
            <a:r>
              <a:rPr lang="en-US" altLang="de-DE" smtClean="0"/>
              <a:t> can be used as a resource.</a:t>
            </a:r>
          </a:p>
          <a:p>
            <a:endParaRPr lang="en-US" altLang="de-DE" smtClean="0">
              <a:latin typeface="Courier New" pitchFamily="49" charset="0"/>
              <a:cs typeface="Courier New" pitchFamily="49" charset="0"/>
            </a:endParaRPr>
          </a:p>
        </p:txBody>
      </p:sp>
      <p:sp>
        <p:nvSpPr>
          <p:cNvPr id="12292" name="Rectangle 2050"/>
          <p:cNvSpPr>
            <a:spLocks noChangeArrowheads="1"/>
          </p:cNvSpPr>
          <p:nvPr/>
        </p:nvSpPr>
        <p:spPr bwMode="auto">
          <a:xfrm>
            <a:off x="609600" y="2971800"/>
            <a:ext cx="7924800" cy="28956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latin typeface="Courier New" pitchFamily="49" charset="0"/>
                <a:cs typeface="Courier New" pitchFamily="49" charset="0"/>
              </a:rPr>
              <a:t>System.out.println("About to open a file");</a:t>
            </a:r>
          </a:p>
          <a:p>
            <a:pPr eaLnBrk="1" hangingPunct="1">
              <a:spcBef>
                <a:spcPct val="0"/>
              </a:spcBef>
              <a:buClrTx/>
              <a:buFontTx/>
              <a:buNone/>
            </a:pPr>
            <a:r>
              <a:rPr lang="en-US" altLang="de-DE" sz="1800">
                <a:latin typeface="Courier New" pitchFamily="49" charset="0"/>
                <a:cs typeface="Courier New" pitchFamily="49" charset="0"/>
              </a:rPr>
              <a:t>try (InputStream in =</a:t>
            </a:r>
          </a:p>
          <a:p>
            <a:pPr eaLnBrk="1" hangingPunct="1">
              <a:spcBef>
                <a:spcPct val="0"/>
              </a:spcBef>
              <a:buClrTx/>
              <a:buFontTx/>
              <a:buNone/>
            </a:pPr>
            <a:r>
              <a:rPr lang="en-US" altLang="de-DE" sz="1800">
                <a:latin typeface="Courier New" pitchFamily="49" charset="0"/>
                <a:cs typeface="Courier New" pitchFamily="49" charset="0"/>
              </a:rPr>
              <a:t>      new FileInputStream("missingfile.txt")) {</a:t>
            </a:r>
          </a:p>
          <a:p>
            <a:pPr eaLnBrk="1" hangingPunct="1">
              <a:spcBef>
                <a:spcPct val="0"/>
              </a:spcBef>
              <a:buClrTx/>
              <a:buFontTx/>
              <a:buNone/>
            </a:pPr>
            <a:r>
              <a:rPr lang="en-US" altLang="de-DE" sz="1800">
                <a:latin typeface="Courier New" pitchFamily="49" charset="0"/>
                <a:cs typeface="Courier New" pitchFamily="49" charset="0"/>
              </a:rPr>
              <a:t>    System.out.println("File open");</a:t>
            </a:r>
          </a:p>
          <a:p>
            <a:pPr eaLnBrk="1" hangingPunct="1">
              <a:spcBef>
                <a:spcPct val="0"/>
              </a:spcBef>
              <a:buClrTx/>
              <a:buFontTx/>
              <a:buNone/>
            </a:pPr>
            <a:r>
              <a:rPr lang="en-US" altLang="de-DE" sz="1800">
                <a:latin typeface="Courier New" pitchFamily="49" charset="0"/>
                <a:cs typeface="Courier New" pitchFamily="49" charset="0"/>
              </a:rPr>
              <a:t>    int data = in.read();</a:t>
            </a:r>
          </a:p>
          <a:p>
            <a:pPr eaLnBrk="1" hangingPunct="1">
              <a:spcBef>
                <a:spcPct val="0"/>
              </a:spcBef>
              <a:buClrTx/>
              <a:buFontTx/>
              <a:buNone/>
            </a:pPr>
            <a:r>
              <a:rPr lang="en-US" altLang="de-DE" sz="1800">
                <a:latin typeface="Courier New" pitchFamily="49" charset="0"/>
                <a:cs typeface="Courier New" pitchFamily="49" charset="0"/>
              </a:rPr>
              <a:t>} catch (FileNotFoundException e) {</a:t>
            </a:r>
          </a:p>
          <a:p>
            <a:pPr eaLnBrk="1" hangingPunct="1">
              <a:spcBef>
                <a:spcPct val="0"/>
              </a:spcBef>
              <a:buClrTx/>
              <a:buFontTx/>
              <a:buNone/>
            </a:pPr>
            <a:r>
              <a:rPr lang="en-US" altLang="de-DE" sz="1800">
                <a:latin typeface="Courier New" pitchFamily="49" charset="0"/>
                <a:cs typeface="Courier New" pitchFamily="49" charset="0"/>
              </a:rPr>
              <a:t>    System.out.println(e.getMessage());</a:t>
            </a:r>
          </a:p>
          <a:p>
            <a:pPr eaLnBrk="1" hangingPunct="1">
              <a:spcBef>
                <a:spcPct val="0"/>
              </a:spcBef>
              <a:buClrTx/>
              <a:buFontTx/>
              <a:buNone/>
            </a:pPr>
            <a:r>
              <a:rPr lang="en-US" altLang="de-DE" sz="1800">
                <a:latin typeface="Courier New" pitchFamily="49" charset="0"/>
                <a:cs typeface="Courier New" pitchFamily="49" charset="0"/>
              </a:rPr>
              <a:t>} catch (IOException e) {</a:t>
            </a:r>
          </a:p>
          <a:p>
            <a:pPr eaLnBrk="1" hangingPunct="1">
              <a:spcBef>
                <a:spcPct val="0"/>
              </a:spcBef>
              <a:buClrTx/>
              <a:buFontTx/>
              <a:buNone/>
            </a:pPr>
            <a:r>
              <a:rPr lang="en-US" altLang="de-DE" sz="1800">
                <a:latin typeface="Courier New" pitchFamily="49" charset="0"/>
                <a:cs typeface="Courier New" pitchFamily="49" charset="0"/>
              </a:rPr>
              <a:t>    System.out.println(e.getMessage());</a:t>
            </a:r>
          </a:p>
          <a:p>
            <a:pPr eaLnBrk="1" hangingPunct="1">
              <a:spcBef>
                <a:spcPct val="0"/>
              </a:spcBef>
              <a:buClrTx/>
              <a:buFontTx/>
              <a:buNone/>
            </a:pPr>
            <a:r>
              <a:rPr lang="en-US" altLang="de-DE" sz="1800">
                <a:latin typeface="Courier New" pitchFamily="49" charset="0"/>
                <a:cs typeface="Courier New" pitchFamily="49" charset="0"/>
              </a:rPr>
              <a:t>}</a:t>
            </a:r>
          </a:p>
        </p:txBody>
      </p:sp>
      <p:sp>
        <p:nvSpPr>
          <p:cNvPr id="12293" name="Rectangle 10"/>
          <p:cNvSpPr>
            <a:spLocks noChangeArrowheads="1"/>
          </p:cNvSpPr>
          <p:nvPr/>
        </p:nvSpPr>
        <p:spPr bwMode="gray">
          <a:xfrm>
            <a:off x="685800" y="3300413"/>
            <a:ext cx="6172200" cy="609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822325" eaLnBrk="0" hangingPunct="0">
              <a:spcBef>
                <a:spcPct val="20000"/>
              </a:spcBef>
              <a:buClr>
                <a:srgbClr val="000000"/>
              </a:buClr>
              <a:buFont typeface="Arial" charset="0"/>
              <a:defRPr sz="2200">
                <a:solidFill>
                  <a:schemeClr val="tx1"/>
                </a:solidFill>
                <a:latin typeface="Arial" charset="0"/>
              </a:defRPr>
            </a:lvl1pPr>
            <a:lvl2pPr marL="742950" indent="-285750" defTabSz="822325" eaLnBrk="0" hangingPunct="0">
              <a:spcBef>
                <a:spcPct val="20000"/>
              </a:spcBef>
              <a:buClr>
                <a:srgbClr val="FF0000"/>
              </a:buClr>
              <a:buFont typeface="Arial" charset="0"/>
              <a:buChar char="•"/>
              <a:defRPr sz="2200">
                <a:solidFill>
                  <a:schemeClr val="tx1"/>
                </a:solidFill>
                <a:latin typeface="Arial" charset="0"/>
              </a:defRPr>
            </a:lvl2pPr>
            <a:lvl3pPr marL="1143000" indent="-228600" defTabSz="822325" eaLnBrk="0" hangingPunct="0">
              <a:spcBef>
                <a:spcPct val="20000"/>
              </a:spcBef>
              <a:buClr>
                <a:srgbClr val="FF0000"/>
              </a:buClr>
              <a:buFont typeface="Arial" charset="0"/>
              <a:buChar char="–"/>
              <a:defRPr sz="2000">
                <a:solidFill>
                  <a:schemeClr val="tx1"/>
                </a:solidFill>
                <a:latin typeface="Arial" charset="0"/>
              </a:defRPr>
            </a:lvl3pPr>
            <a:lvl4pPr marL="1600200" indent="-228600" defTabSz="822325"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822325"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50000"/>
              </a:spcBef>
              <a:buClrTx/>
              <a:buFontTx/>
              <a:buNone/>
            </a:pPr>
            <a:endParaRPr lang="de-DE" altLang="de-DE" sz="1800" b="1">
              <a:solidFill>
                <a:schemeClr val="folHlink"/>
              </a:solidFill>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p:cNvSpPr>
            <a:spLocks noChangeArrowheads="1"/>
          </p:cNvSpPr>
          <p:nvPr/>
        </p:nvSpPr>
        <p:spPr bwMode="auto">
          <a:xfrm>
            <a:off x="609600" y="2081213"/>
            <a:ext cx="7924800" cy="26670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3315" name="Rectangle 30"/>
          <p:cNvSpPr>
            <a:spLocks noGrp="1" noChangeArrowheads="1"/>
          </p:cNvSpPr>
          <p:nvPr>
            <p:ph type="title"/>
          </p:nvPr>
        </p:nvSpPr>
        <p:spPr/>
        <p:txBody>
          <a:bodyPr/>
          <a:lstStyle/>
          <a:p>
            <a:r>
              <a:rPr lang="en-US" altLang="de-DE" smtClean="0"/>
              <a:t>Catching Multiple Exceptions</a:t>
            </a:r>
          </a:p>
        </p:txBody>
      </p:sp>
      <p:sp>
        <p:nvSpPr>
          <p:cNvPr id="13316" name="Rectangle 31"/>
          <p:cNvSpPr>
            <a:spLocks noGrp="1" noChangeArrowheads="1"/>
          </p:cNvSpPr>
          <p:nvPr>
            <p:ph idx="1"/>
          </p:nvPr>
        </p:nvSpPr>
        <p:spPr>
          <a:xfrm>
            <a:off x="609600" y="1371600"/>
            <a:ext cx="7918450" cy="3362325"/>
          </a:xfrm>
        </p:spPr>
        <p:txBody>
          <a:bodyPr/>
          <a:lstStyle/>
          <a:p>
            <a:r>
              <a:rPr lang="en-US" altLang="de-DE" smtClean="0">
                <a:latin typeface="Arial" charset="0"/>
              </a:rPr>
              <a:t>Using the </a:t>
            </a:r>
            <a:r>
              <a:rPr lang="en-US" altLang="de-DE" smtClean="0">
                <a:latin typeface="Arial" charset="0"/>
                <a:cs typeface="Courier New" pitchFamily="49" charset="0"/>
              </a:rPr>
              <a:t>multi-</a:t>
            </a:r>
            <a:r>
              <a:rPr lang="en-US" altLang="de-DE" smtClean="0">
                <a:latin typeface="Courier New" pitchFamily="49" charset="0"/>
                <a:cs typeface="Courier New" pitchFamily="49" charset="0"/>
              </a:rPr>
              <a:t>catch</a:t>
            </a:r>
            <a:r>
              <a:rPr lang="en-US" altLang="de-DE" smtClean="0">
                <a:latin typeface="Arial" charset="0"/>
              </a:rPr>
              <a:t> clause, a single catch block can handle more than one type of exception. </a:t>
            </a:r>
          </a:p>
          <a:p>
            <a:r>
              <a:rPr lang="en-US" altLang="de-DE" sz="1600" smtClean="0">
                <a:latin typeface="Courier New" pitchFamily="49" charset="0"/>
                <a:cs typeface="Courier New" pitchFamily="49" charset="0"/>
              </a:rPr>
              <a:t>ShoppingCart cart = null;</a:t>
            </a:r>
          </a:p>
          <a:p>
            <a:r>
              <a:rPr lang="en-US" altLang="de-DE" sz="1600" smtClean="0">
                <a:latin typeface="Courier New" pitchFamily="49" charset="0"/>
                <a:cs typeface="Courier New" pitchFamily="49" charset="0"/>
              </a:rPr>
              <a:t>try (InputStream is = new FileInputStream(cartFile);</a:t>
            </a:r>
          </a:p>
          <a:p>
            <a:r>
              <a:rPr lang="en-US" altLang="de-DE" sz="1600" smtClean="0">
                <a:latin typeface="Courier New" pitchFamily="49" charset="0"/>
                <a:cs typeface="Courier New" pitchFamily="49" charset="0"/>
              </a:rPr>
              <a:t>     ObjectInputStream in = new ObjectInputStream(is)) {</a:t>
            </a:r>
          </a:p>
          <a:p>
            <a:r>
              <a:rPr lang="en-US" altLang="de-DE" sz="1600" smtClean="0">
                <a:latin typeface="Courier New" pitchFamily="49" charset="0"/>
                <a:cs typeface="Courier New" pitchFamily="49" charset="0"/>
              </a:rPr>
              <a:t>     cart = (ShoppingCart)in.readObject();</a:t>
            </a:r>
          </a:p>
          <a:p>
            <a:r>
              <a:rPr lang="en-US" altLang="de-DE" sz="1600" smtClean="0">
                <a:latin typeface="Courier New" pitchFamily="49" charset="0"/>
                <a:cs typeface="Courier New" pitchFamily="49" charset="0"/>
              </a:rPr>
              <a:t>} catch (ClassNotFoundException | IOException e) {</a:t>
            </a:r>
          </a:p>
          <a:p>
            <a:r>
              <a:rPr lang="en-US" altLang="de-DE" sz="1600" smtClean="0">
                <a:latin typeface="Courier New" pitchFamily="49" charset="0"/>
                <a:cs typeface="Courier New" pitchFamily="49" charset="0"/>
              </a:rPr>
              <a:t>    System.out.println("Exception deserializing " + cartFile);</a:t>
            </a:r>
          </a:p>
          <a:p>
            <a:r>
              <a:rPr lang="en-US" altLang="de-DE" sz="1600" smtClean="0">
                <a:latin typeface="Courier New" pitchFamily="49" charset="0"/>
                <a:cs typeface="Courier New" pitchFamily="49" charset="0"/>
              </a:rPr>
              <a:t>    System.out.println(e);</a:t>
            </a:r>
          </a:p>
          <a:p>
            <a:r>
              <a:rPr lang="en-US" altLang="de-DE" sz="1600" smtClean="0">
                <a:latin typeface="Courier New" pitchFamily="49" charset="0"/>
                <a:cs typeface="Courier New" pitchFamily="49" charset="0"/>
              </a:rPr>
              <a:t>    System.exit(-1);</a:t>
            </a:r>
          </a:p>
          <a:p>
            <a:r>
              <a:rPr lang="en-US" altLang="de-DE" sz="1600" smtClean="0">
                <a:latin typeface="Courier New" pitchFamily="49" charset="0"/>
                <a:cs typeface="Courier New" pitchFamily="49" charset="0"/>
              </a:rPr>
              <a:t>} </a:t>
            </a:r>
          </a:p>
        </p:txBody>
      </p:sp>
      <p:sp>
        <p:nvSpPr>
          <p:cNvPr id="13317" name="AutoShape 39"/>
          <p:cNvSpPr>
            <a:spLocks noChangeArrowheads="1"/>
          </p:cNvSpPr>
          <p:nvPr/>
        </p:nvSpPr>
        <p:spPr bwMode="auto">
          <a:xfrm>
            <a:off x="3657600" y="4367213"/>
            <a:ext cx="2133600" cy="738187"/>
          </a:xfrm>
          <a:prstGeom prst="wedgeRectCallout">
            <a:avLst>
              <a:gd name="adj1" fmla="val -5579"/>
              <a:gd name="adj2" fmla="val -166060"/>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Multiple exception types are separated with a vertical bar.</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ChangeArrowheads="1"/>
          </p:cNvSpPr>
          <p:nvPr/>
        </p:nvSpPr>
        <p:spPr bwMode="auto">
          <a:xfrm>
            <a:off x="609600" y="2286000"/>
            <a:ext cx="7924800" cy="20574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4339" name="Rectangle 30"/>
          <p:cNvSpPr>
            <a:spLocks noGrp="1" noChangeArrowheads="1"/>
          </p:cNvSpPr>
          <p:nvPr>
            <p:ph type="title"/>
          </p:nvPr>
        </p:nvSpPr>
        <p:spPr/>
        <p:txBody>
          <a:bodyPr/>
          <a:lstStyle/>
          <a:p>
            <a:r>
              <a:rPr lang="en-US" altLang="de-DE" smtClean="0"/>
              <a:t>Declaring Exceptions</a:t>
            </a:r>
          </a:p>
        </p:txBody>
      </p:sp>
      <p:sp>
        <p:nvSpPr>
          <p:cNvPr id="14340" name="Rectangle 31"/>
          <p:cNvSpPr>
            <a:spLocks noGrp="1" noChangeArrowheads="1"/>
          </p:cNvSpPr>
          <p:nvPr>
            <p:ph idx="1"/>
          </p:nvPr>
        </p:nvSpPr>
        <p:spPr>
          <a:xfrm>
            <a:off x="609600" y="1447800"/>
            <a:ext cx="7918450" cy="685800"/>
          </a:xfrm>
        </p:spPr>
        <p:txBody>
          <a:bodyPr/>
          <a:lstStyle/>
          <a:p>
            <a:r>
              <a:rPr lang="en-US" altLang="de-DE" smtClean="0">
                <a:latin typeface="Arial" charset="0"/>
              </a:rPr>
              <a:t>You may declare that a method throws an exception instead of handling it.</a:t>
            </a:r>
          </a:p>
          <a:p>
            <a:endParaRPr lang="en-US" altLang="de-DE" sz="800" smtClean="0">
              <a:latin typeface="Courier New" pitchFamily="49" charset="0"/>
              <a:cs typeface="Courier New" pitchFamily="49" charset="0"/>
            </a:endParaRPr>
          </a:p>
          <a:p>
            <a:r>
              <a:rPr lang="en-US" altLang="de-DE" sz="1800" smtClean="0">
                <a:latin typeface="Courier New" pitchFamily="49" charset="0"/>
                <a:cs typeface="Courier New" pitchFamily="49" charset="0"/>
              </a:rPr>
              <a:t>public static int readByteFromFile() throws IOException {</a:t>
            </a:r>
          </a:p>
          <a:p>
            <a:r>
              <a:rPr lang="en-US" altLang="de-DE" sz="1800" smtClean="0">
                <a:latin typeface="Courier New" pitchFamily="49" charset="0"/>
                <a:cs typeface="Courier New" pitchFamily="49" charset="0"/>
              </a:rPr>
              <a:t>    try (InputStream in = new FileInputStream("a.txt")) {</a:t>
            </a:r>
          </a:p>
          <a:p>
            <a:r>
              <a:rPr lang="en-US" altLang="de-DE" sz="1800" smtClean="0">
                <a:latin typeface="Courier New" pitchFamily="49" charset="0"/>
                <a:cs typeface="Courier New" pitchFamily="49" charset="0"/>
              </a:rPr>
              <a:t>        System.out.println("File open");</a:t>
            </a:r>
          </a:p>
          <a:p>
            <a:r>
              <a:rPr lang="en-US" altLang="de-DE" sz="1800" smtClean="0">
                <a:latin typeface="Courier New" pitchFamily="49" charset="0"/>
                <a:cs typeface="Courier New" pitchFamily="49" charset="0"/>
              </a:rPr>
              <a:t>        return in.read();</a:t>
            </a:r>
          </a:p>
          <a:p>
            <a:r>
              <a:rPr lang="en-US" altLang="de-DE" sz="1800" smtClean="0">
                <a:latin typeface="Courier New" pitchFamily="49" charset="0"/>
                <a:cs typeface="Courier New" pitchFamily="49" charset="0"/>
              </a:rPr>
              <a:t>    }</a:t>
            </a:r>
          </a:p>
          <a:p>
            <a:r>
              <a:rPr lang="en-US" altLang="de-DE" sz="1800" smtClean="0">
                <a:latin typeface="Courier New" pitchFamily="49" charset="0"/>
                <a:cs typeface="Courier New" pitchFamily="49" charset="0"/>
              </a:rPr>
              <a:t>}</a:t>
            </a:r>
          </a:p>
        </p:txBody>
      </p:sp>
      <p:sp>
        <p:nvSpPr>
          <p:cNvPr id="14341" name="Rectangle 10"/>
          <p:cNvSpPr>
            <a:spLocks noChangeArrowheads="1"/>
          </p:cNvSpPr>
          <p:nvPr/>
        </p:nvSpPr>
        <p:spPr bwMode="gray">
          <a:xfrm>
            <a:off x="5638800" y="2362200"/>
            <a:ext cx="25146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822325" eaLnBrk="0" hangingPunct="0">
              <a:spcBef>
                <a:spcPct val="20000"/>
              </a:spcBef>
              <a:buClr>
                <a:srgbClr val="000000"/>
              </a:buClr>
              <a:buFont typeface="Arial" charset="0"/>
              <a:defRPr sz="2200">
                <a:solidFill>
                  <a:schemeClr val="tx1"/>
                </a:solidFill>
                <a:latin typeface="Arial" charset="0"/>
              </a:defRPr>
            </a:lvl1pPr>
            <a:lvl2pPr marL="742950" indent="-285750" defTabSz="822325" eaLnBrk="0" hangingPunct="0">
              <a:spcBef>
                <a:spcPct val="20000"/>
              </a:spcBef>
              <a:buClr>
                <a:srgbClr val="FF0000"/>
              </a:buClr>
              <a:buFont typeface="Arial" charset="0"/>
              <a:buChar char="•"/>
              <a:defRPr sz="2200">
                <a:solidFill>
                  <a:schemeClr val="tx1"/>
                </a:solidFill>
                <a:latin typeface="Arial" charset="0"/>
              </a:defRPr>
            </a:lvl2pPr>
            <a:lvl3pPr marL="1143000" indent="-228600" defTabSz="822325" eaLnBrk="0" hangingPunct="0">
              <a:spcBef>
                <a:spcPct val="20000"/>
              </a:spcBef>
              <a:buClr>
                <a:srgbClr val="FF0000"/>
              </a:buClr>
              <a:buFont typeface="Arial" charset="0"/>
              <a:buChar char="–"/>
              <a:defRPr sz="2000">
                <a:solidFill>
                  <a:schemeClr val="tx1"/>
                </a:solidFill>
                <a:latin typeface="Arial" charset="0"/>
              </a:defRPr>
            </a:lvl3pPr>
            <a:lvl4pPr marL="1600200" indent="-228600" defTabSz="822325"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822325"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50000"/>
              </a:spcBef>
              <a:buClrTx/>
              <a:buFontTx/>
              <a:buNone/>
            </a:pPr>
            <a:endParaRPr lang="de-DE" altLang="de-DE" sz="1800" b="1">
              <a:solidFill>
                <a:schemeClr val="folHlink"/>
              </a:solidFill>
            </a:endParaRPr>
          </a:p>
        </p:txBody>
      </p:sp>
      <p:sp>
        <p:nvSpPr>
          <p:cNvPr id="14342" name="AutoShape 39"/>
          <p:cNvSpPr>
            <a:spLocks noChangeArrowheads="1"/>
          </p:cNvSpPr>
          <p:nvPr/>
        </p:nvSpPr>
        <p:spPr bwMode="auto">
          <a:xfrm>
            <a:off x="2743200" y="4468813"/>
            <a:ext cx="2133600" cy="1169987"/>
          </a:xfrm>
          <a:prstGeom prst="wedgeRectCallout">
            <a:avLst>
              <a:gd name="adj1" fmla="val -113685"/>
              <a:gd name="adj2" fmla="val -134222"/>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Notice the lack of </a:t>
            </a:r>
            <a:r>
              <a:rPr lang="en-US" altLang="de-DE" sz="1400">
                <a:latin typeface="Courier New" pitchFamily="49" charset="0"/>
                <a:cs typeface="Courier New" pitchFamily="49" charset="0"/>
              </a:rPr>
              <a:t>catch</a:t>
            </a:r>
            <a:r>
              <a:rPr lang="en-US" altLang="de-DE" sz="1400"/>
              <a:t> clauses. The </a:t>
            </a:r>
            <a:r>
              <a:rPr lang="en-US" altLang="de-DE" sz="1400">
                <a:latin typeface="Courier New" pitchFamily="49" charset="0"/>
                <a:cs typeface="Courier New" pitchFamily="49" charset="0"/>
              </a:rPr>
              <a:t>try</a:t>
            </a:r>
            <a:r>
              <a:rPr lang="en-US" altLang="de-DE" sz="1400"/>
              <a:t>-with-resources statement is being used only to close resources.</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50"/>
          <p:cNvSpPr>
            <a:spLocks noChangeArrowheads="1"/>
          </p:cNvSpPr>
          <p:nvPr/>
        </p:nvSpPr>
        <p:spPr bwMode="auto">
          <a:xfrm>
            <a:off x="609600" y="2590800"/>
            <a:ext cx="7924800" cy="23622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5363" name="Rectangle 30"/>
          <p:cNvSpPr>
            <a:spLocks noGrp="1" noChangeArrowheads="1"/>
          </p:cNvSpPr>
          <p:nvPr>
            <p:ph type="title"/>
          </p:nvPr>
        </p:nvSpPr>
        <p:spPr/>
        <p:txBody>
          <a:bodyPr/>
          <a:lstStyle/>
          <a:p>
            <a:r>
              <a:rPr lang="en-US" altLang="de-DE" smtClean="0"/>
              <a:t>Handling Declared Exceptions</a:t>
            </a:r>
          </a:p>
        </p:txBody>
      </p:sp>
      <p:sp>
        <p:nvSpPr>
          <p:cNvPr id="15364" name="Rectangle 31"/>
          <p:cNvSpPr>
            <a:spLocks noGrp="1" noChangeArrowheads="1"/>
          </p:cNvSpPr>
          <p:nvPr>
            <p:ph idx="1"/>
          </p:nvPr>
        </p:nvSpPr>
        <p:spPr>
          <a:xfrm>
            <a:off x="609600" y="1447800"/>
            <a:ext cx="7918450" cy="990600"/>
          </a:xfrm>
        </p:spPr>
        <p:txBody>
          <a:bodyPr/>
          <a:lstStyle/>
          <a:p>
            <a:r>
              <a:rPr lang="en-US" altLang="de-DE" smtClean="0">
                <a:latin typeface="Arial" charset="0"/>
              </a:rPr>
              <a:t>The exceptions that methods may throw must still be handled. Declaring an exception just makes it someone else’s job to handle them.</a:t>
            </a:r>
          </a:p>
          <a:p>
            <a:endParaRPr lang="en-US" altLang="de-DE" sz="800" smtClean="0">
              <a:latin typeface="Courier New" pitchFamily="49" charset="0"/>
              <a:cs typeface="Courier New" pitchFamily="49" charset="0"/>
            </a:endParaRPr>
          </a:p>
          <a:p>
            <a:r>
              <a:rPr lang="en-US" altLang="de-DE" sz="1800" smtClean="0">
                <a:latin typeface="Courier New" pitchFamily="49" charset="0"/>
                <a:cs typeface="Courier New" pitchFamily="49" charset="0"/>
              </a:rPr>
              <a:t>public static void main(String[] args) {</a:t>
            </a:r>
          </a:p>
          <a:p>
            <a:r>
              <a:rPr lang="en-US" altLang="de-DE" sz="1800" smtClean="0">
                <a:latin typeface="Courier New" pitchFamily="49" charset="0"/>
                <a:cs typeface="Courier New" pitchFamily="49" charset="0"/>
              </a:rPr>
              <a:t>   try {</a:t>
            </a:r>
          </a:p>
          <a:p>
            <a:r>
              <a:rPr lang="en-US" altLang="de-DE" sz="1800" smtClean="0">
                <a:latin typeface="Courier New" pitchFamily="49" charset="0"/>
                <a:cs typeface="Courier New" pitchFamily="49" charset="0"/>
              </a:rPr>
              <a:t>        int data = readByteFromFile();</a:t>
            </a:r>
          </a:p>
          <a:p>
            <a:r>
              <a:rPr lang="en-US" altLang="de-DE" sz="1800" smtClean="0">
                <a:latin typeface="Courier New" pitchFamily="49" charset="0"/>
                <a:cs typeface="Courier New" pitchFamily="49" charset="0"/>
              </a:rPr>
              <a:t>    } catch (IOException e) {</a:t>
            </a:r>
          </a:p>
          <a:p>
            <a:r>
              <a:rPr lang="en-US" altLang="de-DE" sz="1800" smtClean="0">
                <a:latin typeface="Courier New" pitchFamily="49" charset="0"/>
                <a:cs typeface="Courier New" pitchFamily="49" charset="0"/>
              </a:rPr>
              <a:t>        System.out.println(e.getMessage());</a:t>
            </a:r>
          </a:p>
          <a:p>
            <a:r>
              <a:rPr lang="en-US" altLang="de-DE" sz="1800" smtClean="0">
                <a:latin typeface="Courier New" pitchFamily="49" charset="0"/>
                <a:cs typeface="Courier New" pitchFamily="49" charset="0"/>
              </a:rPr>
              <a:t>    }</a:t>
            </a:r>
          </a:p>
          <a:p>
            <a:r>
              <a:rPr lang="en-US" altLang="de-DE" sz="1800" smtClean="0">
                <a:latin typeface="Courier New" pitchFamily="49" charset="0"/>
                <a:cs typeface="Courier New" pitchFamily="49" charset="0"/>
              </a:rPr>
              <a:t>}</a:t>
            </a:r>
          </a:p>
        </p:txBody>
      </p:sp>
      <p:sp>
        <p:nvSpPr>
          <p:cNvPr id="15365" name="AutoShape 39"/>
          <p:cNvSpPr>
            <a:spLocks noChangeArrowheads="1"/>
          </p:cNvSpPr>
          <p:nvPr/>
        </p:nvSpPr>
        <p:spPr bwMode="auto">
          <a:xfrm>
            <a:off x="6248400" y="2667000"/>
            <a:ext cx="2057400" cy="523875"/>
          </a:xfrm>
          <a:prstGeom prst="wedgeRectCallout">
            <a:avLst>
              <a:gd name="adj1" fmla="val -130491"/>
              <a:gd name="adj2" fmla="val 85037"/>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Method that declared an exception</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2"/>
          <p:cNvSpPr>
            <a:spLocks noGrp="1" noChangeArrowheads="1"/>
          </p:cNvSpPr>
          <p:nvPr>
            <p:ph type="title"/>
          </p:nvPr>
        </p:nvSpPr>
        <p:spPr>
          <a:xfrm>
            <a:off x="609600" y="439738"/>
            <a:ext cx="7918450" cy="550862"/>
          </a:xfrm>
        </p:spPr>
        <p:txBody>
          <a:bodyPr/>
          <a:lstStyle/>
          <a:p>
            <a:r>
              <a:rPr lang="en-AU" altLang="de-DE" smtClean="0"/>
              <a:t>Throwing Exceptions</a:t>
            </a:r>
          </a:p>
        </p:txBody>
      </p:sp>
      <p:sp>
        <p:nvSpPr>
          <p:cNvPr id="16387" name="Rectangle 2053"/>
          <p:cNvSpPr>
            <a:spLocks noGrp="1" noChangeArrowheads="1"/>
          </p:cNvSpPr>
          <p:nvPr>
            <p:ph idx="1"/>
          </p:nvPr>
        </p:nvSpPr>
        <p:spPr>
          <a:xfrm>
            <a:off x="533400" y="1143000"/>
            <a:ext cx="7918450" cy="703263"/>
          </a:xfrm>
        </p:spPr>
        <p:txBody>
          <a:bodyPr/>
          <a:lstStyle/>
          <a:p>
            <a:r>
              <a:rPr lang="en-US" altLang="de-DE" smtClean="0">
                <a:latin typeface="Arial" charset="0"/>
              </a:rPr>
              <a:t>The </a:t>
            </a:r>
            <a:r>
              <a:rPr lang="en-US" altLang="de-DE" smtClean="0">
                <a:latin typeface="Courier New" pitchFamily="49" charset="0"/>
                <a:cs typeface="Courier New" pitchFamily="49" charset="0"/>
              </a:rPr>
              <a:t>throw</a:t>
            </a:r>
            <a:r>
              <a:rPr lang="en-US" altLang="de-DE" smtClean="0">
                <a:latin typeface="Arial" charset="0"/>
              </a:rPr>
              <a:t> statement is used to throw an instance of exception.</a:t>
            </a:r>
            <a:endParaRPr lang="en-AU" altLang="de-DE" smtClean="0">
              <a:latin typeface="Arial" charset="0"/>
            </a:endParaRPr>
          </a:p>
        </p:txBody>
      </p:sp>
      <p:sp>
        <p:nvSpPr>
          <p:cNvPr id="6" name="Rectangle 4"/>
          <p:cNvSpPr txBox="1">
            <a:spLocks noChangeArrowheads="1"/>
          </p:cNvSpPr>
          <p:nvPr/>
        </p:nvSpPr>
        <p:spPr bwMode="gray">
          <a:xfrm>
            <a:off x="533400" y="1981200"/>
            <a:ext cx="7772400" cy="3681413"/>
          </a:xfrm>
          <a:prstGeom prst="rect">
            <a:avLst/>
          </a:prstGeom>
          <a:solidFill>
            <a:srgbClr val="DDDDDD"/>
          </a:solidFill>
          <a:ln w="28575">
            <a:solidFill>
              <a:srgbClr val="000000"/>
            </a:solidFill>
            <a:miter lim="800000"/>
            <a:headEnd/>
            <a:tailEnd/>
          </a:ln>
        </p:spPr>
        <p:txBody>
          <a:bodyPr lIns="92075" tIns="9144" rIns="92075" bIns="9144" anchor="ctr">
            <a:spAutoFit/>
          </a:bodyPr>
          <a:lstStyle/>
          <a:p>
            <a:pPr>
              <a:defRPr/>
            </a:pPr>
            <a:r>
              <a:rPr lang="en-US" sz="1700" dirty="0">
                <a:latin typeface="Courier New" pitchFamily="49" charset="0"/>
                <a:cs typeface="Courier New" pitchFamily="49" charset="0"/>
              </a:rPr>
              <a:t>1 import </a:t>
            </a:r>
            <a:r>
              <a:rPr lang="en-US" sz="1700" dirty="0" err="1">
                <a:latin typeface="Courier New" pitchFamily="49" charset="0"/>
                <a:cs typeface="Courier New" pitchFamily="49" charset="0"/>
              </a:rPr>
              <a:t>java.io.FileNotFoundException</a:t>
            </a:r>
            <a:r>
              <a:rPr lang="en-US" sz="1700" dirty="0">
                <a:latin typeface="Courier New" pitchFamily="49" charset="0"/>
                <a:cs typeface="Courier New" pitchFamily="49" charset="0"/>
              </a:rPr>
              <a:t>;</a:t>
            </a:r>
          </a:p>
          <a:p>
            <a:pPr>
              <a:defRPr/>
            </a:pPr>
            <a:r>
              <a:rPr lang="en-US" sz="1700" dirty="0">
                <a:latin typeface="Courier New" pitchFamily="49" charset="0"/>
                <a:cs typeface="Courier New" pitchFamily="49" charset="0"/>
              </a:rPr>
              <a:t>2 class </a:t>
            </a:r>
            <a:r>
              <a:rPr lang="en-US" sz="1700" dirty="0" err="1">
                <a:latin typeface="Courier New" pitchFamily="49" charset="0"/>
                <a:cs typeface="Courier New" pitchFamily="49" charset="0"/>
              </a:rPr>
              <a:t>DemoThrowsException</a:t>
            </a:r>
            <a:r>
              <a:rPr lang="en-US" sz="1700" dirty="0">
                <a:latin typeface="Courier New" pitchFamily="49" charset="0"/>
                <a:cs typeface="Courier New" pitchFamily="49" charset="0"/>
              </a:rPr>
              <a:t> {</a:t>
            </a:r>
          </a:p>
          <a:p>
            <a:pPr>
              <a:defRPr/>
            </a:pPr>
            <a:r>
              <a:rPr lang="en-US" sz="1700" dirty="0">
                <a:latin typeface="Courier New" pitchFamily="49" charset="0"/>
                <a:cs typeface="Courier New" pitchFamily="49" charset="0"/>
              </a:rPr>
              <a:t>3 public void </a:t>
            </a:r>
            <a:r>
              <a:rPr lang="en-US" sz="1700" dirty="0" err="1">
                <a:latin typeface="Courier New" pitchFamily="49" charset="0"/>
                <a:cs typeface="Courier New" pitchFamily="49" charset="0"/>
              </a:rPr>
              <a:t>readFile</a:t>
            </a:r>
            <a:r>
              <a:rPr lang="en-US" sz="1700" dirty="0">
                <a:latin typeface="Courier New" pitchFamily="49" charset="0"/>
                <a:cs typeface="Courier New" pitchFamily="49" charset="0"/>
              </a:rPr>
              <a:t>(String file) throws</a:t>
            </a:r>
          </a:p>
          <a:p>
            <a:pPr>
              <a:defRPr/>
            </a:pPr>
            <a:r>
              <a:rPr lang="en-US" sz="1700" dirty="0">
                <a:latin typeface="Courier New" pitchFamily="49" charset="0"/>
                <a:cs typeface="Courier New" pitchFamily="49" charset="0"/>
              </a:rPr>
              <a:t>4 </a:t>
            </a:r>
            <a:r>
              <a:rPr lang="en-US" sz="1700" dirty="0" err="1">
                <a:latin typeface="Courier New" pitchFamily="49" charset="0"/>
                <a:cs typeface="Courier New" pitchFamily="49" charset="0"/>
              </a:rPr>
              <a:t>FileNotFoundException</a:t>
            </a:r>
            <a:r>
              <a:rPr lang="en-US" sz="1700" dirty="0">
                <a:latin typeface="Courier New" pitchFamily="49" charset="0"/>
                <a:cs typeface="Courier New" pitchFamily="49" charset="0"/>
              </a:rPr>
              <a:t> {    </a:t>
            </a:r>
          </a:p>
          <a:p>
            <a:pPr>
              <a:defRPr/>
            </a:pPr>
            <a:r>
              <a:rPr lang="en-US" sz="1700" dirty="0">
                <a:latin typeface="Courier New" pitchFamily="49" charset="0"/>
                <a:cs typeface="Courier New" pitchFamily="49" charset="0"/>
              </a:rPr>
              <a:t>5   </a:t>
            </a:r>
            <a:r>
              <a:rPr lang="en-US" sz="1700" dirty="0" err="1">
                <a:latin typeface="Courier New" pitchFamily="49" charset="0"/>
                <a:cs typeface="Courier New" pitchFamily="49" charset="0"/>
              </a:rPr>
              <a:t>boolean</a:t>
            </a:r>
            <a:r>
              <a:rPr lang="en-US" sz="1700" dirty="0">
                <a:latin typeface="Courier New" pitchFamily="49" charset="0"/>
                <a:cs typeface="Courier New" pitchFamily="49" charset="0"/>
              </a:rPr>
              <a:t> found = </a:t>
            </a:r>
            <a:r>
              <a:rPr lang="en-US" sz="1700" dirty="0" err="1">
                <a:latin typeface="Courier New" pitchFamily="49" charset="0"/>
                <a:cs typeface="Courier New" pitchFamily="49" charset="0"/>
              </a:rPr>
              <a:t>findFile</a:t>
            </a:r>
            <a:r>
              <a:rPr lang="en-US" sz="1700" dirty="0">
                <a:latin typeface="Courier New" pitchFamily="49" charset="0"/>
                <a:cs typeface="Courier New" pitchFamily="49" charset="0"/>
              </a:rPr>
              <a:t>(file);                         </a:t>
            </a:r>
          </a:p>
          <a:p>
            <a:pPr>
              <a:defRPr/>
            </a:pPr>
            <a:r>
              <a:rPr lang="en-US" sz="1700" dirty="0">
                <a:latin typeface="Courier New" pitchFamily="49" charset="0"/>
                <a:cs typeface="Courier New" pitchFamily="49" charset="0"/>
              </a:rPr>
              <a:t>6   if (!found)</a:t>
            </a:r>
          </a:p>
          <a:p>
            <a:pPr>
              <a:defRPr/>
            </a:pPr>
            <a:r>
              <a:rPr lang="en-US" sz="1700" dirty="0">
                <a:latin typeface="Courier New" pitchFamily="49" charset="0"/>
                <a:cs typeface="Courier New" pitchFamily="49" charset="0"/>
              </a:rPr>
              <a:t>7    throw new </a:t>
            </a:r>
            <a:r>
              <a:rPr lang="en-US" sz="1700" dirty="0" err="1">
                <a:latin typeface="Courier New" pitchFamily="49" charset="0"/>
                <a:cs typeface="Courier New" pitchFamily="49" charset="0"/>
              </a:rPr>
              <a:t>FileNotFoundException</a:t>
            </a:r>
            <a:r>
              <a:rPr lang="en-US" sz="1700" dirty="0">
                <a:latin typeface="Courier New" pitchFamily="49" charset="0"/>
                <a:cs typeface="Courier New" pitchFamily="49" charset="0"/>
              </a:rPr>
              <a:t>("Missing file");    </a:t>
            </a:r>
          </a:p>
          <a:p>
            <a:pPr>
              <a:defRPr/>
            </a:pPr>
            <a:r>
              <a:rPr lang="en-US" sz="1700" dirty="0">
                <a:latin typeface="Courier New" pitchFamily="49" charset="0"/>
                <a:cs typeface="Courier New" pitchFamily="49" charset="0"/>
              </a:rPr>
              <a:t>8    else {</a:t>
            </a:r>
          </a:p>
          <a:p>
            <a:pPr>
              <a:defRPr/>
            </a:pPr>
            <a:r>
              <a:rPr lang="en-US" sz="1700" dirty="0">
                <a:latin typeface="Courier New" pitchFamily="49" charset="0"/>
                <a:cs typeface="Courier New" pitchFamily="49" charset="0"/>
              </a:rPr>
              <a:t>9           //code to read file</a:t>
            </a:r>
          </a:p>
          <a:p>
            <a:pPr>
              <a:defRPr/>
            </a:pPr>
            <a:r>
              <a:rPr lang="en-US" sz="1700" dirty="0">
                <a:latin typeface="Courier New" pitchFamily="49" charset="0"/>
                <a:cs typeface="Courier New" pitchFamily="49" charset="0"/>
              </a:rPr>
              <a:t>10        }</a:t>
            </a:r>
          </a:p>
          <a:p>
            <a:pPr>
              <a:defRPr/>
            </a:pPr>
            <a:r>
              <a:rPr lang="en-US" sz="1700" dirty="0">
                <a:latin typeface="Courier New" pitchFamily="49" charset="0"/>
                <a:cs typeface="Courier New" pitchFamily="49" charset="0"/>
              </a:rPr>
              <a:t>11    }</a:t>
            </a:r>
          </a:p>
          <a:p>
            <a:pPr>
              <a:defRPr/>
            </a:pPr>
            <a:r>
              <a:rPr lang="en-US" sz="1700" dirty="0">
                <a:latin typeface="Courier New" pitchFamily="49" charset="0"/>
                <a:cs typeface="Courier New" pitchFamily="49" charset="0"/>
              </a:rPr>
              <a:t>12   </a:t>
            </a:r>
            <a:r>
              <a:rPr lang="en-US" sz="1700" dirty="0" err="1">
                <a:latin typeface="Courier New" pitchFamily="49" charset="0"/>
                <a:cs typeface="Courier New" pitchFamily="49" charset="0"/>
              </a:rPr>
              <a:t>boolean</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findFile</a:t>
            </a:r>
            <a:r>
              <a:rPr lang="en-US" sz="1700" dirty="0">
                <a:latin typeface="Courier New" pitchFamily="49" charset="0"/>
                <a:cs typeface="Courier New" pitchFamily="49" charset="0"/>
              </a:rPr>
              <a:t>(String file) {</a:t>
            </a:r>
          </a:p>
          <a:p>
            <a:pPr>
              <a:defRPr/>
            </a:pPr>
            <a:r>
              <a:rPr lang="en-US" sz="1700" dirty="0">
                <a:latin typeface="Courier New" pitchFamily="49" charset="0"/>
                <a:cs typeface="Courier New" pitchFamily="49" charset="0"/>
              </a:rPr>
              <a:t>13        //code to return true if file can be located</a:t>
            </a:r>
          </a:p>
          <a:p>
            <a:pPr marL="342900" indent="-342900">
              <a:defRPr/>
            </a:pPr>
            <a:r>
              <a:rPr lang="en-US" sz="1700" dirty="0">
                <a:latin typeface="Courier New" pitchFamily="49" charset="0"/>
                <a:cs typeface="Courier New" pitchFamily="49" charset="0"/>
              </a:rPr>
              <a:t>14 } }</a:t>
            </a:r>
            <a:endParaRPr lang="en-US" kern="0" dirty="0">
              <a:latin typeface="Courier New" pitchFamily="49" charset="0"/>
              <a:cs typeface="Courier New" pitchFamily="49" charset="0"/>
            </a:endParaRPr>
          </a:p>
        </p:txBody>
      </p:sp>
      <p:sp>
        <p:nvSpPr>
          <p:cNvPr id="16389" name="Rectangle 6"/>
          <p:cNvSpPr>
            <a:spLocks noChangeArrowheads="1"/>
          </p:cNvSpPr>
          <p:nvPr/>
        </p:nvSpPr>
        <p:spPr bwMode="auto">
          <a:xfrm>
            <a:off x="5257800" y="2465388"/>
            <a:ext cx="990600" cy="3810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
        <p:nvSpPr>
          <p:cNvPr id="16390" name="Rectangle 8"/>
          <p:cNvSpPr>
            <a:spLocks noChangeArrowheads="1"/>
          </p:cNvSpPr>
          <p:nvPr/>
        </p:nvSpPr>
        <p:spPr bwMode="auto">
          <a:xfrm>
            <a:off x="1219200" y="3532188"/>
            <a:ext cx="6324600" cy="3048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0"/>
          <p:cNvSpPr>
            <a:spLocks noChangeArrowheads="1"/>
          </p:cNvSpPr>
          <p:nvPr/>
        </p:nvSpPr>
        <p:spPr bwMode="auto">
          <a:xfrm>
            <a:off x="609600" y="2438400"/>
            <a:ext cx="7924800" cy="33528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7411" name="Rectangle 2052"/>
          <p:cNvSpPr>
            <a:spLocks noGrp="1" noChangeArrowheads="1"/>
          </p:cNvSpPr>
          <p:nvPr>
            <p:ph type="title"/>
          </p:nvPr>
        </p:nvSpPr>
        <p:spPr/>
        <p:txBody>
          <a:bodyPr/>
          <a:lstStyle/>
          <a:p>
            <a:r>
              <a:rPr lang="en-AU" altLang="de-DE" smtClean="0"/>
              <a:t>Custom Exceptions</a:t>
            </a:r>
          </a:p>
        </p:txBody>
      </p:sp>
      <p:sp>
        <p:nvSpPr>
          <p:cNvPr id="17412" name="Rectangle 2053"/>
          <p:cNvSpPr>
            <a:spLocks noGrp="1" noChangeArrowheads="1"/>
          </p:cNvSpPr>
          <p:nvPr>
            <p:ph idx="1"/>
          </p:nvPr>
        </p:nvSpPr>
        <p:spPr>
          <a:xfrm>
            <a:off x="609600" y="1447800"/>
            <a:ext cx="7918450" cy="4284663"/>
          </a:xfrm>
        </p:spPr>
        <p:txBody>
          <a:bodyPr/>
          <a:lstStyle/>
          <a:p>
            <a:r>
              <a:rPr lang="en-AU" altLang="de-DE" smtClean="0">
                <a:latin typeface="Arial" charset="0"/>
              </a:rPr>
              <a:t>You can create custom exception classes by extending </a:t>
            </a:r>
            <a:r>
              <a:rPr lang="en-AU" altLang="de-DE" smtClean="0">
                <a:latin typeface="Courier New" pitchFamily="49" charset="0"/>
                <a:cs typeface="Courier New" pitchFamily="49" charset="0"/>
              </a:rPr>
              <a:t>Exception</a:t>
            </a:r>
            <a:r>
              <a:rPr lang="en-AU" altLang="de-DE" smtClean="0">
                <a:latin typeface="Arial" charset="0"/>
              </a:rPr>
              <a:t> or one of its subclasses.</a:t>
            </a:r>
          </a:p>
          <a:p>
            <a:endParaRPr lang="en-AU" altLang="de-DE" sz="1800" smtClean="0">
              <a:latin typeface="Courier New" pitchFamily="49" charset="0"/>
              <a:cs typeface="Courier New" pitchFamily="49" charset="0"/>
            </a:endParaRPr>
          </a:p>
          <a:p>
            <a:r>
              <a:rPr lang="en-AU" altLang="de-DE" sz="1600" smtClean="0">
                <a:latin typeface="Courier New" pitchFamily="49" charset="0"/>
                <a:cs typeface="Courier New" pitchFamily="49" charset="0"/>
              </a:rPr>
              <a:t>class InvalidPasswordException extends Exception {</a:t>
            </a:r>
          </a:p>
          <a:p>
            <a:endParaRPr lang="en-AU" altLang="de-DE" sz="1600" smtClean="0">
              <a:latin typeface="Courier New" pitchFamily="49" charset="0"/>
              <a:cs typeface="Courier New" pitchFamily="49" charset="0"/>
            </a:endParaRPr>
          </a:p>
          <a:p>
            <a:r>
              <a:rPr lang="en-AU" altLang="de-DE" sz="1600" smtClean="0">
                <a:latin typeface="Courier New" pitchFamily="49" charset="0"/>
                <a:cs typeface="Courier New" pitchFamily="49" charset="0"/>
              </a:rPr>
              <a:t> InvalidPasswordException() {</a:t>
            </a:r>
          </a:p>
          <a:p>
            <a:r>
              <a:rPr lang="en-AU" altLang="de-DE" sz="1600" smtClean="0">
                <a:latin typeface="Courier New" pitchFamily="49" charset="0"/>
                <a:cs typeface="Courier New" pitchFamily="49" charset="0"/>
              </a:rPr>
              <a:t>    }</a:t>
            </a:r>
          </a:p>
          <a:p>
            <a:r>
              <a:rPr lang="en-AU" altLang="de-DE" sz="1600" smtClean="0">
                <a:latin typeface="Courier New" pitchFamily="49" charset="0"/>
                <a:cs typeface="Courier New" pitchFamily="49" charset="0"/>
              </a:rPr>
              <a:t> InvalidPasswordException(String message) {</a:t>
            </a:r>
          </a:p>
          <a:p>
            <a:r>
              <a:rPr lang="en-AU" altLang="de-DE" sz="1600" smtClean="0">
                <a:latin typeface="Courier New" pitchFamily="49" charset="0"/>
                <a:cs typeface="Courier New" pitchFamily="49" charset="0"/>
              </a:rPr>
              <a:t>        super(message);</a:t>
            </a:r>
          </a:p>
          <a:p>
            <a:r>
              <a:rPr lang="en-AU" altLang="de-DE" sz="1600" smtClean="0">
                <a:latin typeface="Courier New" pitchFamily="49" charset="0"/>
                <a:cs typeface="Courier New" pitchFamily="49" charset="0"/>
              </a:rPr>
              <a:t>    }</a:t>
            </a:r>
          </a:p>
          <a:p>
            <a:r>
              <a:rPr lang="en-AU" altLang="de-DE" sz="1600" smtClean="0">
                <a:latin typeface="Courier New" pitchFamily="49" charset="0"/>
                <a:cs typeface="Courier New" pitchFamily="49" charset="0"/>
              </a:rPr>
              <a:t>InvalidPasswordException(String message, Throwable cause) {</a:t>
            </a:r>
          </a:p>
          <a:p>
            <a:r>
              <a:rPr lang="en-AU" altLang="de-DE" sz="1600" smtClean="0">
                <a:latin typeface="Courier New" pitchFamily="49" charset="0"/>
                <a:cs typeface="Courier New" pitchFamily="49" charset="0"/>
              </a:rPr>
              <a:t>        super(message, cause); </a:t>
            </a:r>
          </a:p>
          <a:p>
            <a:r>
              <a:rPr lang="en-AU" altLang="de-DE" sz="1600" smtClean="0">
                <a:latin typeface="Courier New" pitchFamily="49" charset="0"/>
                <a:cs typeface="Courier New" pitchFamily="49" charset="0"/>
              </a:rPr>
              <a:t>}</a:t>
            </a:r>
          </a:p>
          <a:p>
            <a:r>
              <a:rPr lang="en-AU" altLang="de-DE"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de-DE" smtClean="0"/>
              <a:t>Assertions</a:t>
            </a:r>
          </a:p>
        </p:txBody>
      </p:sp>
      <p:sp>
        <p:nvSpPr>
          <p:cNvPr id="18435" name="Content Placeholder 2"/>
          <p:cNvSpPr>
            <a:spLocks noGrp="1"/>
          </p:cNvSpPr>
          <p:nvPr>
            <p:ph idx="1"/>
          </p:nvPr>
        </p:nvSpPr>
        <p:spPr>
          <a:xfrm>
            <a:off x="609600" y="1447800"/>
            <a:ext cx="7918450" cy="3571875"/>
          </a:xfrm>
        </p:spPr>
        <p:txBody>
          <a:bodyPr/>
          <a:lstStyle/>
          <a:p>
            <a:pPr lvl="1"/>
            <a:r>
              <a:rPr lang="en-US" altLang="de-DE" smtClean="0"/>
              <a:t>Use assertions to document and verify the assumptions and internal logic of a single method:</a:t>
            </a:r>
          </a:p>
          <a:p>
            <a:pPr lvl="2"/>
            <a:r>
              <a:rPr lang="en-US" altLang="de-DE" smtClean="0"/>
              <a:t>Internal invariants</a:t>
            </a:r>
          </a:p>
          <a:p>
            <a:pPr lvl="2"/>
            <a:r>
              <a:rPr lang="en-US" altLang="de-DE" smtClean="0"/>
              <a:t>Control flow invariants</a:t>
            </a:r>
          </a:p>
          <a:p>
            <a:pPr lvl="2"/>
            <a:r>
              <a:rPr lang="en-US" altLang="de-DE" smtClean="0"/>
              <a:t>Class invariants</a:t>
            </a:r>
          </a:p>
          <a:p>
            <a:pPr lvl="1"/>
            <a:r>
              <a:rPr lang="en-US" altLang="de-DE" smtClean="0"/>
              <a:t>Inappropriate uses of assertions</a:t>
            </a:r>
          </a:p>
          <a:p>
            <a:pPr lvl="2"/>
            <a:r>
              <a:rPr lang="en-US" altLang="de-DE" smtClean="0"/>
              <a:t>Do not use assertions to check the parameters of a public method.</a:t>
            </a:r>
          </a:p>
          <a:p>
            <a:pPr lvl="2"/>
            <a:r>
              <a:rPr lang="en-US" altLang="de-DE" smtClean="0"/>
              <a:t>Do not use methods that can cause side effects in the assertion check.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de-DE" smtClean="0"/>
              <a:t>Assertion Syntax</a:t>
            </a:r>
          </a:p>
        </p:txBody>
      </p:sp>
      <p:sp>
        <p:nvSpPr>
          <p:cNvPr id="19459" name="Content Placeholder 2"/>
          <p:cNvSpPr>
            <a:spLocks noGrp="1"/>
          </p:cNvSpPr>
          <p:nvPr>
            <p:ph idx="1"/>
          </p:nvPr>
        </p:nvSpPr>
        <p:spPr>
          <a:xfrm>
            <a:off x="609600" y="1447800"/>
            <a:ext cx="7918450" cy="3946525"/>
          </a:xfrm>
        </p:spPr>
        <p:txBody>
          <a:bodyPr/>
          <a:lstStyle/>
          <a:p>
            <a:r>
              <a:rPr lang="en-US" altLang="de-DE" smtClean="0">
                <a:latin typeface="Arial" charset="0"/>
              </a:rPr>
              <a:t>There are two forms of the </a:t>
            </a:r>
            <a:r>
              <a:rPr lang="en-US" altLang="de-DE" smtClean="0">
                <a:latin typeface="Courier New" pitchFamily="49" charset="0"/>
                <a:cs typeface="Courier New" pitchFamily="49" charset="0"/>
              </a:rPr>
              <a:t>assert</a:t>
            </a:r>
            <a:r>
              <a:rPr lang="en-US" altLang="de-DE" smtClean="0">
                <a:latin typeface="Arial" charset="0"/>
              </a:rPr>
              <a:t> statement:</a:t>
            </a:r>
          </a:p>
          <a:p>
            <a:pPr lvl="1"/>
            <a:r>
              <a:rPr lang="en-US" altLang="de-DE" b="1" smtClean="0">
                <a:latin typeface="Courier New" pitchFamily="49" charset="0"/>
                <a:cs typeface="Courier New" pitchFamily="49" charset="0"/>
              </a:rPr>
              <a:t>assert booleanExpression;</a:t>
            </a:r>
          </a:p>
          <a:p>
            <a:pPr lvl="2"/>
            <a:r>
              <a:rPr lang="en-US" altLang="de-DE" smtClean="0"/>
              <a:t>This statement tests the boolean expression.</a:t>
            </a:r>
          </a:p>
          <a:p>
            <a:pPr lvl="2"/>
            <a:r>
              <a:rPr lang="en-US" altLang="de-DE" smtClean="0"/>
              <a:t>It does nothing if the boolean expression evaluates to </a:t>
            </a:r>
            <a:r>
              <a:rPr lang="en-US" altLang="de-DE" smtClean="0">
                <a:latin typeface="Courier New" pitchFamily="49" charset="0"/>
                <a:cs typeface="Courier New" pitchFamily="49" charset="0"/>
              </a:rPr>
              <a:t>true</a:t>
            </a:r>
            <a:r>
              <a:rPr lang="en-US" altLang="de-DE" smtClean="0"/>
              <a:t>.</a:t>
            </a:r>
          </a:p>
          <a:p>
            <a:pPr lvl="2"/>
            <a:r>
              <a:rPr lang="en-US" altLang="de-DE" smtClean="0"/>
              <a:t>If the boolean expression evaluates to </a:t>
            </a:r>
            <a:r>
              <a:rPr lang="en-US" altLang="de-DE" smtClean="0">
                <a:latin typeface="Courier New" pitchFamily="49" charset="0"/>
                <a:cs typeface="Courier New" pitchFamily="49" charset="0"/>
              </a:rPr>
              <a:t>false</a:t>
            </a:r>
            <a:r>
              <a:rPr lang="en-US" altLang="de-DE" smtClean="0"/>
              <a:t>, this statement throws an </a:t>
            </a:r>
            <a:r>
              <a:rPr lang="en-US" altLang="de-DE" smtClean="0">
                <a:latin typeface="Courier New" pitchFamily="49" charset="0"/>
                <a:cs typeface="Courier New" pitchFamily="49" charset="0"/>
              </a:rPr>
              <a:t>AssertionError</a:t>
            </a:r>
            <a:r>
              <a:rPr lang="en-US" altLang="de-DE" smtClean="0"/>
              <a:t>.</a:t>
            </a:r>
          </a:p>
          <a:p>
            <a:pPr lvl="1"/>
            <a:r>
              <a:rPr lang="en-US" altLang="de-DE" smtClean="0"/>
              <a:t> </a:t>
            </a:r>
            <a:r>
              <a:rPr lang="en-US" altLang="de-DE" b="1" smtClean="0">
                <a:latin typeface="Courier New" pitchFamily="49" charset="0"/>
                <a:cs typeface="Courier New" pitchFamily="49" charset="0"/>
              </a:rPr>
              <a:t>assert booleanExpression : expression</a:t>
            </a:r>
            <a:r>
              <a:rPr lang="en-US" altLang="de-DE" b="1" smtClean="0"/>
              <a:t>;</a:t>
            </a:r>
          </a:p>
          <a:p>
            <a:pPr lvl="2"/>
            <a:r>
              <a:rPr lang="en-US" altLang="de-DE" smtClean="0"/>
              <a:t>This form acts just like </a:t>
            </a:r>
            <a:r>
              <a:rPr lang="en-US" altLang="de-DE" b="1" smtClean="0">
                <a:latin typeface="Courier New" pitchFamily="49" charset="0"/>
                <a:cs typeface="Courier New" pitchFamily="49" charset="0"/>
              </a:rPr>
              <a:t>assert booleanExpression;</a:t>
            </a:r>
            <a:r>
              <a:rPr lang="en-US" altLang="de-DE" smtClean="0"/>
              <a:t>.</a:t>
            </a:r>
          </a:p>
          <a:p>
            <a:pPr lvl="2"/>
            <a:r>
              <a:rPr lang="en-US" altLang="de-DE" smtClean="0"/>
              <a:t>In addition, if the boolean expression evaluates to </a:t>
            </a:r>
            <a:r>
              <a:rPr lang="en-US" altLang="de-DE" smtClean="0">
                <a:latin typeface="Courier New" pitchFamily="49" charset="0"/>
                <a:cs typeface="Courier New" pitchFamily="49" charset="0"/>
              </a:rPr>
              <a:t>false</a:t>
            </a:r>
            <a:r>
              <a:rPr lang="en-US" altLang="de-DE" smtClean="0"/>
              <a:t>, the second argument is converted to a string and is used as descriptive text in the </a:t>
            </a:r>
            <a:r>
              <a:rPr lang="en-US" altLang="de-DE" smtClean="0">
                <a:latin typeface="Courier New" pitchFamily="49" charset="0"/>
                <a:cs typeface="Courier New" pitchFamily="49" charset="0"/>
              </a:rPr>
              <a:t>AssertionError</a:t>
            </a:r>
            <a:r>
              <a:rPr lang="en-US" altLang="de-DE" smtClean="0"/>
              <a:t> message.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439738"/>
            <a:ext cx="7918450" cy="627062"/>
          </a:xfrm>
        </p:spPr>
        <p:txBody>
          <a:bodyPr/>
          <a:lstStyle/>
          <a:p>
            <a:r>
              <a:rPr lang="en-US" altLang="de-DE" smtClean="0"/>
              <a:t>Internal Invariants</a:t>
            </a:r>
          </a:p>
        </p:txBody>
      </p:sp>
      <p:sp>
        <p:nvSpPr>
          <p:cNvPr id="20483" name="Rectangle 4"/>
          <p:cNvSpPr>
            <a:spLocks noGrp="1" noChangeArrowheads="1"/>
          </p:cNvSpPr>
          <p:nvPr>
            <p:ph idx="1"/>
          </p:nvPr>
        </p:nvSpPr>
        <p:spPr>
          <a:xfrm>
            <a:off x="685800" y="914400"/>
            <a:ext cx="7918450" cy="5287963"/>
          </a:xfrm>
          <a:solidFill>
            <a:srgbClr val="DDDDDD"/>
          </a:solidFill>
          <a:ln w="28575">
            <a:solidFill>
              <a:srgbClr val="000000"/>
            </a:solidFill>
            <a:miter lim="800000"/>
            <a:headEnd/>
            <a:tailEnd/>
          </a:ln>
        </p:spPr>
        <p:txBody>
          <a:bodyPr lIns="92075" tIns="9144" rIns="92075" bIns="9144" anchor="ctr"/>
          <a:lstStyle/>
          <a:p>
            <a:r>
              <a:rPr lang="en-US" altLang="de-DE" sz="1600" smtClean="0">
                <a:latin typeface="Courier New" pitchFamily="49" charset="0"/>
                <a:cs typeface="Courier New" pitchFamily="49" charset="0"/>
              </a:rPr>
              <a:t>public class Invariant {</a:t>
            </a:r>
          </a:p>
          <a:p>
            <a:endParaRPr lang="en-US" altLang="de-DE" sz="1600" smtClean="0">
              <a:latin typeface="Courier New" pitchFamily="49" charset="0"/>
              <a:cs typeface="Courier New" pitchFamily="49" charset="0"/>
            </a:endParaRPr>
          </a:p>
          <a:p>
            <a:r>
              <a:rPr lang="en-US" altLang="de-DE" sz="1600" smtClean="0">
                <a:latin typeface="Courier New" pitchFamily="49" charset="0"/>
                <a:cs typeface="Courier New" pitchFamily="49" charset="0"/>
              </a:rPr>
              <a:t>    static void checkNum(int num) {</a:t>
            </a:r>
          </a:p>
          <a:p>
            <a:r>
              <a:rPr lang="en-US" altLang="de-DE" sz="1600" smtClean="0">
                <a:latin typeface="Courier New" pitchFamily="49" charset="0"/>
                <a:cs typeface="Courier New" pitchFamily="49" charset="0"/>
              </a:rPr>
              <a:t>        int x = num;</a:t>
            </a:r>
          </a:p>
          <a:p>
            <a:r>
              <a:rPr lang="en-US" altLang="de-DE" sz="1600" smtClean="0">
                <a:latin typeface="Courier New" pitchFamily="49" charset="0"/>
                <a:cs typeface="Courier New" pitchFamily="49" charset="0"/>
              </a:rPr>
              <a:t>        if (x &gt; 0) {</a:t>
            </a:r>
          </a:p>
          <a:p>
            <a:r>
              <a:rPr lang="en-US" altLang="de-DE" sz="1600" smtClean="0">
                <a:latin typeface="Courier New" pitchFamily="49" charset="0"/>
                <a:cs typeface="Courier New" pitchFamily="49" charset="0"/>
              </a:rPr>
              <a:t>            System.out.print( "number is positive" + x);</a:t>
            </a:r>
          </a:p>
          <a:p>
            <a:endParaRPr lang="en-US" altLang="de-DE" sz="1600" smtClean="0">
              <a:latin typeface="Courier New" pitchFamily="49" charset="0"/>
              <a:cs typeface="Courier New" pitchFamily="49" charset="0"/>
            </a:endParaRPr>
          </a:p>
          <a:p>
            <a:r>
              <a:rPr lang="en-US" altLang="de-DE" sz="1600" smtClean="0">
                <a:latin typeface="Courier New" pitchFamily="49" charset="0"/>
                <a:cs typeface="Courier New" pitchFamily="49" charset="0"/>
              </a:rPr>
              <a:t>        } else if (x == 0) {</a:t>
            </a:r>
          </a:p>
          <a:p>
            <a:r>
              <a:rPr lang="en-US" altLang="de-DE" sz="1600" smtClean="0">
                <a:latin typeface="Courier New" pitchFamily="49" charset="0"/>
                <a:cs typeface="Courier New" pitchFamily="49" charset="0"/>
              </a:rPr>
              <a:t>            System.out.print("number is zero" + x);</a:t>
            </a:r>
          </a:p>
          <a:p>
            <a:r>
              <a:rPr lang="en-US" altLang="de-DE" sz="1600" smtClean="0">
                <a:latin typeface="Courier New" pitchFamily="49" charset="0"/>
                <a:cs typeface="Courier New" pitchFamily="49" charset="0"/>
              </a:rPr>
              <a:t>        } else {</a:t>
            </a:r>
          </a:p>
          <a:p>
            <a:r>
              <a:rPr lang="en-US" altLang="de-DE" sz="1600" b="1" smtClean="0">
                <a:latin typeface="Courier New" pitchFamily="49" charset="0"/>
                <a:cs typeface="Courier New" pitchFamily="49" charset="0"/>
              </a:rPr>
              <a:t>            assert (x &gt; 0);</a:t>
            </a:r>
          </a:p>
          <a:p>
            <a:r>
              <a:rPr lang="en-US" altLang="de-DE" sz="1600" smtClean="0">
                <a:latin typeface="Courier New" pitchFamily="49" charset="0"/>
                <a:cs typeface="Courier New" pitchFamily="49" charset="0"/>
              </a:rPr>
              <a:t>        }</a:t>
            </a:r>
          </a:p>
          <a:p>
            <a:r>
              <a:rPr lang="en-US" altLang="de-DE" sz="1600" smtClean="0">
                <a:latin typeface="Courier New" pitchFamily="49" charset="0"/>
                <a:cs typeface="Courier New" pitchFamily="49" charset="0"/>
              </a:rPr>
              <a:t>    }</a:t>
            </a:r>
          </a:p>
          <a:p>
            <a:r>
              <a:rPr lang="en-US" altLang="de-DE" sz="1600" smtClean="0">
                <a:latin typeface="Courier New" pitchFamily="49" charset="0"/>
                <a:cs typeface="Courier New" pitchFamily="49" charset="0"/>
              </a:rPr>
              <a:t>    public static void main(String args[]) {</a:t>
            </a:r>
          </a:p>
          <a:p>
            <a:endParaRPr lang="en-US" altLang="de-DE" sz="1600" smtClean="0">
              <a:latin typeface="Courier New" pitchFamily="49" charset="0"/>
              <a:cs typeface="Courier New" pitchFamily="49" charset="0"/>
            </a:endParaRPr>
          </a:p>
          <a:p>
            <a:r>
              <a:rPr lang="en-US" altLang="de-DE" sz="1600" smtClean="0">
                <a:latin typeface="Courier New" pitchFamily="49" charset="0"/>
                <a:cs typeface="Courier New" pitchFamily="49" charset="0"/>
              </a:rPr>
              <a:t>        checkNum(-4);</a:t>
            </a:r>
          </a:p>
          <a:p>
            <a:r>
              <a:rPr lang="en-US" altLang="de-DE" sz="1600" smtClean="0">
                <a:latin typeface="Courier New" pitchFamily="49" charset="0"/>
                <a:cs typeface="Courier New" pitchFamily="49" charset="0"/>
              </a:rPr>
              <a:t>    }</a:t>
            </a:r>
          </a:p>
          <a:p>
            <a:r>
              <a:rPr lang="en-US" altLang="de-DE" sz="1600" smtClean="0">
                <a:latin typeface="Courier New" pitchFamily="49" charset="0"/>
                <a:cs typeface="Courier New" pitchFamily="49" charset="0"/>
              </a:rPr>
              <a:t>}</a:t>
            </a:r>
          </a:p>
        </p:txBody>
      </p:sp>
      <p:sp>
        <p:nvSpPr>
          <p:cNvPr id="20484" name="Rectangle 5"/>
          <p:cNvSpPr>
            <a:spLocks noChangeArrowheads="1"/>
          </p:cNvSpPr>
          <p:nvPr/>
        </p:nvSpPr>
        <p:spPr bwMode="auto">
          <a:xfrm>
            <a:off x="2209800" y="3886200"/>
            <a:ext cx="1905000" cy="381000"/>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
        <p:nvSpPr>
          <p:cNvPr id="20485" name="AutoShape 39"/>
          <p:cNvSpPr>
            <a:spLocks noChangeArrowheads="1"/>
          </p:cNvSpPr>
          <p:nvPr/>
        </p:nvSpPr>
        <p:spPr bwMode="auto">
          <a:xfrm>
            <a:off x="5791200" y="3651250"/>
            <a:ext cx="2057400" cy="307975"/>
          </a:xfrm>
          <a:prstGeom prst="wedgeRectCallout">
            <a:avLst>
              <a:gd name="adj1" fmla="val -130491"/>
              <a:gd name="adj2" fmla="val 85037"/>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Internal Invariant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09600" y="439738"/>
            <a:ext cx="7918450" cy="627062"/>
          </a:xfrm>
        </p:spPr>
        <p:txBody>
          <a:bodyPr/>
          <a:lstStyle/>
          <a:p>
            <a:r>
              <a:rPr lang="en-US" altLang="de-DE" smtClean="0"/>
              <a:t>Control Flow Invariants</a:t>
            </a:r>
          </a:p>
        </p:txBody>
      </p:sp>
      <p:sp>
        <p:nvSpPr>
          <p:cNvPr id="4" name="Rectangle 4"/>
          <p:cNvSpPr>
            <a:spLocks noGrp="1" noChangeArrowheads="1"/>
          </p:cNvSpPr>
          <p:nvPr>
            <p:ph idx="1"/>
          </p:nvPr>
        </p:nvSpPr>
        <p:spPr>
          <a:xfrm>
            <a:off x="685800" y="1657350"/>
            <a:ext cx="7918450" cy="4106863"/>
          </a:xfrm>
          <a:solidFill>
            <a:srgbClr val="DDDDDD"/>
          </a:solidFill>
          <a:ln w="28575">
            <a:solidFill>
              <a:srgbClr val="000000"/>
            </a:solidFill>
          </a:ln>
        </p:spPr>
        <p:txBody>
          <a:bodyPr lIns="92075" tIns="9144" rIns="92075" bIns="9144" anchor="ctr"/>
          <a:lstStyle/>
          <a:p>
            <a:pPr marL="111125">
              <a:buFont typeface="Arial" pitchFamily="34" charset="0"/>
              <a:buNone/>
              <a:defRPr/>
            </a:pPr>
            <a:r>
              <a:rPr lang="en-US" sz="1600" dirty="0" smtClean="0">
                <a:latin typeface="Courier New" pitchFamily="49" charset="0"/>
                <a:cs typeface="Courier New" pitchFamily="49" charset="0"/>
              </a:rPr>
              <a:t>1 switch (suit) {</a:t>
            </a:r>
          </a:p>
          <a:p>
            <a:pPr marL="111125">
              <a:buFont typeface="Arial" pitchFamily="34" charset="0"/>
              <a:buNone/>
              <a:defRPr/>
            </a:pPr>
            <a:r>
              <a:rPr lang="en-US" sz="1600" dirty="0" smtClean="0">
                <a:latin typeface="Courier New" pitchFamily="49" charset="0"/>
                <a:cs typeface="Courier New" pitchFamily="49" charset="0"/>
              </a:rPr>
              <a:t>2   		case </a:t>
            </a:r>
            <a:r>
              <a:rPr lang="en-US" sz="1600" dirty="0" err="1" smtClean="0">
                <a:latin typeface="Courier New" pitchFamily="49" charset="0"/>
                <a:cs typeface="Courier New" pitchFamily="49" charset="0"/>
              </a:rPr>
              <a:t>Suit.CLUBS</a:t>
            </a:r>
            <a:r>
              <a:rPr lang="en-US" sz="1600" dirty="0" smtClean="0">
                <a:latin typeface="Courier New" pitchFamily="49" charset="0"/>
                <a:cs typeface="Courier New" pitchFamily="49" charset="0"/>
              </a:rPr>
              <a:t>: // ...</a:t>
            </a:r>
          </a:p>
          <a:p>
            <a:pPr marL="111125">
              <a:buFont typeface="Arial" pitchFamily="34" charset="0"/>
              <a:buNone/>
              <a:defRPr/>
            </a:pPr>
            <a:r>
              <a:rPr lang="en-US" sz="1600" dirty="0" smtClean="0">
                <a:latin typeface="Courier New" pitchFamily="49" charset="0"/>
                <a:cs typeface="Courier New" pitchFamily="49" charset="0"/>
              </a:rPr>
              <a:t>3     		break;</a:t>
            </a:r>
          </a:p>
          <a:p>
            <a:pPr marL="111125">
              <a:buFont typeface="Arial" pitchFamily="34" charset="0"/>
              <a:buNone/>
              <a:defRPr/>
            </a:pPr>
            <a:r>
              <a:rPr lang="en-US" sz="1600" dirty="0" smtClean="0">
                <a:latin typeface="Courier New" pitchFamily="49" charset="0"/>
                <a:cs typeface="Courier New" pitchFamily="49" charset="0"/>
              </a:rPr>
              <a:t>4   		case </a:t>
            </a:r>
            <a:r>
              <a:rPr lang="en-US" sz="1600" dirty="0" err="1" smtClean="0">
                <a:latin typeface="Courier New" pitchFamily="49" charset="0"/>
                <a:cs typeface="Courier New" pitchFamily="49" charset="0"/>
              </a:rPr>
              <a:t>Suit.DIAMONDS</a:t>
            </a:r>
            <a:r>
              <a:rPr lang="en-US" sz="1600" dirty="0" smtClean="0">
                <a:latin typeface="Courier New" pitchFamily="49" charset="0"/>
                <a:cs typeface="Courier New" pitchFamily="49" charset="0"/>
              </a:rPr>
              <a:t>: // ...</a:t>
            </a:r>
          </a:p>
          <a:p>
            <a:pPr marL="111125">
              <a:buFont typeface="Arial" pitchFamily="34" charset="0"/>
              <a:buNone/>
              <a:defRPr/>
            </a:pPr>
            <a:r>
              <a:rPr lang="en-US" sz="1600" dirty="0" smtClean="0">
                <a:latin typeface="Courier New" pitchFamily="49" charset="0"/>
                <a:cs typeface="Courier New" pitchFamily="49" charset="0"/>
              </a:rPr>
              <a:t>5     		break;</a:t>
            </a:r>
          </a:p>
          <a:p>
            <a:pPr marL="111125">
              <a:buFont typeface="Arial" pitchFamily="34" charset="0"/>
              <a:buNone/>
              <a:defRPr/>
            </a:pPr>
            <a:r>
              <a:rPr lang="en-US" sz="1600" dirty="0" smtClean="0">
                <a:latin typeface="Courier New" pitchFamily="49" charset="0"/>
                <a:cs typeface="Courier New" pitchFamily="49" charset="0"/>
              </a:rPr>
              <a:t>6   		case </a:t>
            </a:r>
            <a:r>
              <a:rPr lang="en-US" sz="1600" dirty="0" err="1" smtClean="0">
                <a:latin typeface="Courier New" pitchFamily="49" charset="0"/>
                <a:cs typeface="Courier New" pitchFamily="49" charset="0"/>
              </a:rPr>
              <a:t>Suit.HEARTS</a:t>
            </a:r>
            <a:r>
              <a:rPr lang="en-US" sz="1600" dirty="0" smtClean="0">
                <a:latin typeface="Courier New" pitchFamily="49" charset="0"/>
                <a:cs typeface="Courier New" pitchFamily="49" charset="0"/>
              </a:rPr>
              <a:t>: // ...</a:t>
            </a:r>
          </a:p>
          <a:p>
            <a:pPr marL="111125">
              <a:buFont typeface="Arial" pitchFamily="34" charset="0"/>
              <a:buNone/>
              <a:defRPr/>
            </a:pPr>
            <a:r>
              <a:rPr lang="en-US" sz="1600" dirty="0" smtClean="0">
                <a:latin typeface="Courier New" pitchFamily="49" charset="0"/>
                <a:cs typeface="Courier New" pitchFamily="49" charset="0"/>
              </a:rPr>
              <a:t>7     		break;</a:t>
            </a:r>
          </a:p>
          <a:p>
            <a:pPr marL="111125">
              <a:buFont typeface="Arial" pitchFamily="34" charset="0"/>
              <a:buNone/>
              <a:defRPr/>
            </a:pPr>
            <a:r>
              <a:rPr lang="en-US" sz="1600" dirty="0" smtClean="0">
                <a:latin typeface="Courier New" pitchFamily="49" charset="0"/>
                <a:cs typeface="Courier New" pitchFamily="49" charset="0"/>
              </a:rPr>
              <a:t>8   		case </a:t>
            </a:r>
            <a:r>
              <a:rPr lang="en-US" sz="1600" dirty="0" err="1" smtClean="0">
                <a:latin typeface="Courier New" pitchFamily="49" charset="0"/>
                <a:cs typeface="Courier New" pitchFamily="49" charset="0"/>
              </a:rPr>
              <a:t>Suit.SPADES</a:t>
            </a:r>
            <a:r>
              <a:rPr lang="en-US" sz="1600" dirty="0" smtClean="0">
                <a:latin typeface="Courier New" pitchFamily="49" charset="0"/>
                <a:cs typeface="Courier New" pitchFamily="49" charset="0"/>
              </a:rPr>
              <a:t>: // ...</a:t>
            </a:r>
          </a:p>
          <a:p>
            <a:pPr marL="111125">
              <a:buFont typeface="Arial" pitchFamily="34" charset="0"/>
              <a:buNone/>
              <a:defRPr/>
            </a:pPr>
            <a:r>
              <a:rPr lang="en-US" sz="1600" dirty="0" smtClean="0">
                <a:latin typeface="Courier New" pitchFamily="49" charset="0"/>
                <a:cs typeface="Courier New" pitchFamily="49" charset="0"/>
              </a:rPr>
              <a:t>9     		break;</a:t>
            </a:r>
          </a:p>
          <a:p>
            <a:pPr marL="111125">
              <a:buFont typeface="Arial" pitchFamily="34" charset="0"/>
              <a:buAutoNum type="arabicPlain" startAt="10"/>
              <a:defRPr/>
            </a:pPr>
            <a:r>
              <a:rPr lang="en-US" sz="1600" dirty="0" smtClean="0">
                <a:latin typeface="Courier New" pitchFamily="49" charset="0"/>
                <a:cs typeface="Courier New" pitchFamily="49" charset="0"/>
              </a:rPr>
              <a:t>    default: </a:t>
            </a:r>
          </a:p>
          <a:p>
            <a:pPr marL="111125">
              <a:buFont typeface="Arial" pitchFamily="34" charset="0"/>
              <a:buAutoNum type="arabicPlain" startAt="10"/>
              <a:defRPr/>
            </a:pPr>
            <a:r>
              <a:rPr lang="en-US" sz="1600" b="1" dirty="0" smtClean="0">
                <a:latin typeface="Courier New" pitchFamily="49" charset="0"/>
                <a:cs typeface="Courier New" pitchFamily="49" charset="0"/>
              </a:rPr>
              <a:t>    assert false : "Unknown playing card suit"; </a:t>
            </a:r>
          </a:p>
          <a:p>
            <a:pPr marL="111125">
              <a:buFont typeface="Arial" pitchFamily="34" charset="0"/>
              <a:buNone/>
              <a:defRPr/>
            </a:pPr>
            <a:r>
              <a:rPr lang="en-US" sz="1600" dirty="0" smtClean="0">
                <a:latin typeface="Courier New" pitchFamily="49" charset="0"/>
                <a:cs typeface="Courier New" pitchFamily="49" charset="0"/>
              </a:rPr>
              <a:t>12    break;</a:t>
            </a:r>
          </a:p>
          <a:p>
            <a:pPr marL="111125">
              <a:buFont typeface="Arial" pitchFamily="34" charset="0"/>
              <a:buNone/>
              <a:defRPr/>
            </a:pPr>
            <a:r>
              <a:rPr lang="en-US" sz="1600" dirty="0" smtClean="0">
                <a:latin typeface="Courier New" pitchFamily="49" charset="0"/>
                <a:cs typeface="Courier New" pitchFamily="49" charset="0"/>
              </a:rPr>
              <a:t>13	}</a:t>
            </a:r>
          </a:p>
          <a:p>
            <a:pPr>
              <a:buFont typeface="Arial" pitchFamily="34" charset="0"/>
              <a:buNone/>
              <a:defRPr/>
            </a:pPr>
            <a:endParaRPr lang="en-US" sz="1600" dirty="0">
              <a:latin typeface="Courier New" pitchFamily="49" charset="0"/>
              <a:cs typeface="Courier New" pitchFamily="49" charset="0"/>
            </a:endParaRPr>
          </a:p>
        </p:txBody>
      </p:sp>
      <p:sp>
        <p:nvSpPr>
          <p:cNvPr id="21508" name="Rectangle 6"/>
          <p:cNvSpPr>
            <a:spLocks noChangeArrowheads="1"/>
          </p:cNvSpPr>
          <p:nvPr/>
        </p:nvSpPr>
        <p:spPr bwMode="auto">
          <a:xfrm>
            <a:off x="1524000" y="4572000"/>
            <a:ext cx="5410200" cy="304800"/>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
        <p:nvSpPr>
          <p:cNvPr id="21509" name="AutoShape 39"/>
          <p:cNvSpPr>
            <a:spLocks noChangeArrowheads="1"/>
          </p:cNvSpPr>
          <p:nvPr/>
        </p:nvSpPr>
        <p:spPr bwMode="auto">
          <a:xfrm>
            <a:off x="6400800" y="3962400"/>
            <a:ext cx="2057400" cy="307975"/>
          </a:xfrm>
          <a:prstGeom prst="wedgeRectCallout">
            <a:avLst>
              <a:gd name="adj1" fmla="val -129653"/>
              <a:gd name="adj2" fmla="val 152306"/>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Control  Flow Invariant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706938"/>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5"/>
          <p:cNvSpPr>
            <a:spLocks noGrp="1" noChangeArrowheads="1"/>
          </p:cNvSpPr>
          <p:nvPr>
            <p:ph type="title"/>
          </p:nvPr>
        </p:nvSpPr>
        <p:spPr/>
        <p:txBody>
          <a:bodyPr/>
          <a:lstStyle/>
          <a:p>
            <a:r>
              <a:rPr lang="en-US" altLang="de-DE" smtClean="0"/>
              <a:t>Objectives</a:t>
            </a:r>
          </a:p>
        </p:txBody>
      </p:sp>
      <p:sp>
        <p:nvSpPr>
          <p:cNvPr id="4100" name="Rectangle 26"/>
          <p:cNvSpPr>
            <a:spLocks noGrp="1" noChangeArrowheads="1"/>
          </p:cNvSpPr>
          <p:nvPr>
            <p:ph idx="1"/>
          </p:nvPr>
        </p:nvSpPr>
        <p:spPr>
          <a:xfrm>
            <a:off x="609600" y="1219200"/>
            <a:ext cx="7918450" cy="3208338"/>
          </a:xfrm>
        </p:spPr>
        <p:txBody>
          <a:bodyPr/>
          <a:lstStyle/>
          <a:p>
            <a:r>
              <a:rPr lang="en-US" altLang="de-DE" smtClean="0">
                <a:latin typeface="Arial" charset="0"/>
              </a:rPr>
              <a:t>After completing this lesson, you should be able to:</a:t>
            </a:r>
          </a:p>
          <a:p>
            <a:pPr lvl="1"/>
            <a:r>
              <a:rPr lang="en-US" altLang="de-DE" smtClean="0"/>
              <a:t>Define the purpose of Java exceptions</a:t>
            </a:r>
          </a:p>
          <a:p>
            <a:pPr lvl="1"/>
            <a:r>
              <a:rPr lang="en-US" altLang="de-DE" smtClean="0"/>
              <a:t>Use the </a:t>
            </a:r>
            <a:r>
              <a:rPr lang="en-US" altLang="de-DE" smtClean="0">
                <a:latin typeface="Courier New" pitchFamily="49" charset="0"/>
                <a:cs typeface="Courier New" pitchFamily="49" charset="0"/>
              </a:rPr>
              <a:t>try</a:t>
            </a:r>
            <a:r>
              <a:rPr lang="en-US" altLang="de-DE" smtClean="0"/>
              <a:t> and </a:t>
            </a:r>
            <a:r>
              <a:rPr lang="en-US" altLang="de-DE" smtClean="0">
                <a:latin typeface="Courier New" pitchFamily="49" charset="0"/>
                <a:cs typeface="Courier New" pitchFamily="49" charset="0"/>
              </a:rPr>
              <a:t>throw</a:t>
            </a:r>
            <a:r>
              <a:rPr lang="en-US" altLang="de-DE" smtClean="0"/>
              <a:t> statements </a:t>
            </a:r>
          </a:p>
          <a:p>
            <a:pPr lvl="1"/>
            <a:r>
              <a:rPr lang="en-US" altLang="de-DE" smtClean="0"/>
              <a:t>Use the </a:t>
            </a:r>
            <a:r>
              <a:rPr lang="en-US" altLang="de-DE" smtClean="0">
                <a:latin typeface="Courier New" pitchFamily="49" charset="0"/>
                <a:cs typeface="Courier New" pitchFamily="49" charset="0"/>
              </a:rPr>
              <a:t>catch</a:t>
            </a:r>
            <a:r>
              <a:rPr lang="en-US" altLang="de-DE" smtClean="0"/>
              <a:t>, </a:t>
            </a:r>
            <a:r>
              <a:rPr lang="en-US" altLang="de-DE" smtClean="0">
                <a:cs typeface="Courier New" pitchFamily="49" charset="0"/>
              </a:rPr>
              <a:t>multi-</a:t>
            </a:r>
            <a:r>
              <a:rPr lang="en-US" altLang="de-DE" smtClean="0">
                <a:latin typeface="Courier New" pitchFamily="49" charset="0"/>
                <a:cs typeface="Courier New" pitchFamily="49" charset="0"/>
              </a:rPr>
              <a:t>catch</a:t>
            </a:r>
            <a:r>
              <a:rPr lang="en-US" altLang="de-DE" smtClean="0"/>
              <a:t>, and </a:t>
            </a:r>
            <a:r>
              <a:rPr lang="en-US" altLang="de-DE" smtClean="0">
                <a:latin typeface="Courier New" pitchFamily="49" charset="0"/>
                <a:cs typeface="Courier New" pitchFamily="49" charset="0"/>
              </a:rPr>
              <a:t>finally</a:t>
            </a:r>
            <a:r>
              <a:rPr lang="en-US" altLang="de-DE" smtClean="0"/>
              <a:t> clauses</a:t>
            </a:r>
          </a:p>
          <a:p>
            <a:pPr lvl="1"/>
            <a:r>
              <a:rPr lang="en-US" altLang="de-DE" smtClean="0"/>
              <a:t>Autoclose resources with a </a:t>
            </a:r>
            <a:r>
              <a:rPr lang="en-US" altLang="de-DE" smtClean="0">
                <a:latin typeface="Courier New" pitchFamily="49" charset="0"/>
                <a:cs typeface="Courier New" pitchFamily="49" charset="0"/>
              </a:rPr>
              <a:t>try</a:t>
            </a:r>
            <a:r>
              <a:rPr lang="en-US" altLang="de-DE" smtClean="0"/>
              <a:t>-with-resources statement</a:t>
            </a:r>
          </a:p>
          <a:p>
            <a:pPr lvl="1"/>
            <a:r>
              <a:rPr lang="en-US" altLang="de-DE" smtClean="0"/>
              <a:t>Recognize common exception classes and categories</a:t>
            </a:r>
          </a:p>
          <a:p>
            <a:pPr lvl="1"/>
            <a:r>
              <a:rPr lang="en-US" altLang="de-DE" smtClean="0"/>
              <a:t>Create custom exceptions and auto-closeable resources</a:t>
            </a:r>
          </a:p>
          <a:p>
            <a:pPr lvl="1"/>
            <a:r>
              <a:rPr lang="en-US" altLang="de-DE" smtClean="0"/>
              <a:t>Test invariants by using assertions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439738"/>
            <a:ext cx="7918450" cy="627062"/>
          </a:xfrm>
        </p:spPr>
        <p:txBody>
          <a:bodyPr/>
          <a:lstStyle/>
          <a:p>
            <a:r>
              <a:rPr lang="en-US" altLang="de-DE" smtClean="0"/>
              <a:t>Class Invariants</a:t>
            </a:r>
          </a:p>
        </p:txBody>
      </p:sp>
      <p:sp>
        <p:nvSpPr>
          <p:cNvPr id="22531" name="Rectangle 4"/>
          <p:cNvSpPr>
            <a:spLocks noGrp="1" noChangeArrowheads="1"/>
          </p:cNvSpPr>
          <p:nvPr>
            <p:ph idx="1"/>
          </p:nvPr>
        </p:nvSpPr>
        <p:spPr>
          <a:xfrm>
            <a:off x="685800" y="1066800"/>
            <a:ext cx="7918450" cy="4992688"/>
          </a:xfrm>
          <a:solidFill>
            <a:srgbClr val="DDDDDD"/>
          </a:solidFill>
          <a:ln w="28575">
            <a:solidFill>
              <a:srgbClr val="000000"/>
            </a:solidFill>
            <a:miter lim="800000"/>
            <a:headEnd/>
            <a:tailEnd/>
          </a:ln>
        </p:spPr>
        <p:txBody>
          <a:bodyPr lIns="92075" tIns="9144" rIns="92075" bIns="9144" anchor="ctr"/>
          <a:lstStyle/>
          <a:p>
            <a:r>
              <a:rPr lang="en-US" altLang="de-DE" sz="1600" smtClean="0">
                <a:latin typeface="Courier New" pitchFamily="49" charset="0"/>
                <a:cs typeface="Courier New" pitchFamily="49" charset="0"/>
              </a:rPr>
              <a:t>public class PersonClassInvariant {</a:t>
            </a:r>
          </a:p>
          <a:p>
            <a:r>
              <a:rPr lang="en-US" altLang="de-DE" sz="1600" smtClean="0">
                <a:latin typeface="Courier New" pitchFamily="49" charset="0"/>
                <a:cs typeface="Courier New" pitchFamily="49" charset="0"/>
              </a:rPr>
              <a:t>    String name;</a:t>
            </a:r>
          </a:p>
          <a:p>
            <a:r>
              <a:rPr lang="en-US" altLang="de-DE" sz="1600" smtClean="0">
                <a:latin typeface="Courier New" pitchFamily="49" charset="0"/>
                <a:cs typeface="Courier New" pitchFamily="49" charset="0"/>
              </a:rPr>
              <a:t>    String ssn;</a:t>
            </a:r>
          </a:p>
          <a:p>
            <a:r>
              <a:rPr lang="en-US" altLang="de-DE" sz="1600" smtClean="0">
                <a:latin typeface="Courier New" pitchFamily="49" charset="0"/>
                <a:cs typeface="Courier New" pitchFamily="49" charset="0"/>
              </a:rPr>
              <a:t>    int age;</a:t>
            </a:r>
          </a:p>
          <a:p>
            <a:r>
              <a:rPr lang="en-US" altLang="de-DE" sz="1600" smtClean="0">
                <a:latin typeface="Courier New" pitchFamily="49" charset="0"/>
                <a:cs typeface="Courier New" pitchFamily="49" charset="0"/>
              </a:rPr>
              <a:t>    </a:t>
            </a:r>
          </a:p>
          <a:p>
            <a:r>
              <a:rPr lang="en-US" altLang="de-DE" sz="1600" smtClean="0">
                <a:latin typeface="Courier New" pitchFamily="49" charset="0"/>
                <a:cs typeface="Courier New" pitchFamily="49" charset="0"/>
              </a:rPr>
              <a:t>    private void checkAge()</a:t>
            </a:r>
          </a:p>
          <a:p>
            <a:r>
              <a:rPr lang="en-US" altLang="de-DE" sz="1600" smtClean="0">
                <a:latin typeface="Courier New" pitchFamily="49" charset="0"/>
                <a:cs typeface="Courier New" pitchFamily="49" charset="0"/>
              </a:rPr>
              <a:t>    {</a:t>
            </a:r>
          </a:p>
          <a:p>
            <a:r>
              <a:rPr lang="en-US" altLang="de-DE" sz="1600" smtClean="0">
                <a:latin typeface="Courier New" pitchFamily="49" charset="0"/>
                <a:cs typeface="Courier New" pitchFamily="49" charset="0"/>
              </a:rPr>
              <a:t>        assert age &gt;= 18 &amp;&amp; age &lt; 150;</a:t>
            </a:r>
          </a:p>
          <a:p>
            <a:r>
              <a:rPr lang="en-US" altLang="de-DE" sz="1600" smtClean="0">
                <a:latin typeface="Courier New" pitchFamily="49" charset="0"/>
                <a:cs typeface="Courier New" pitchFamily="49" charset="0"/>
              </a:rPr>
              <a:t>    }</a:t>
            </a:r>
          </a:p>
          <a:p>
            <a:r>
              <a:rPr lang="en-US" altLang="de-DE" sz="1600" smtClean="0">
                <a:latin typeface="Courier New" pitchFamily="49" charset="0"/>
                <a:cs typeface="Courier New" pitchFamily="49" charset="0"/>
              </a:rPr>
              <a:t>    </a:t>
            </a:r>
          </a:p>
          <a:p>
            <a:r>
              <a:rPr lang="en-US" altLang="de-DE" sz="1600" smtClean="0">
                <a:latin typeface="Courier New" pitchFamily="49" charset="0"/>
                <a:cs typeface="Courier New" pitchFamily="49" charset="0"/>
              </a:rPr>
              <a:t>    </a:t>
            </a:r>
          </a:p>
          <a:p>
            <a:r>
              <a:rPr lang="en-US" altLang="de-DE" sz="1600" smtClean="0">
                <a:latin typeface="Courier New" pitchFamily="49" charset="0"/>
                <a:cs typeface="Courier New" pitchFamily="49" charset="0"/>
              </a:rPr>
              <a:t>    public void changeName(String fname)</a:t>
            </a:r>
          </a:p>
          <a:p>
            <a:r>
              <a:rPr lang="en-US" altLang="de-DE" sz="1600" smtClean="0">
                <a:latin typeface="Courier New" pitchFamily="49" charset="0"/>
                <a:cs typeface="Courier New" pitchFamily="49" charset="0"/>
              </a:rPr>
              <a:t>    {</a:t>
            </a:r>
          </a:p>
          <a:p>
            <a:r>
              <a:rPr lang="en-US" altLang="de-DE" sz="1600" smtClean="0">
                <a:latin typeface="Courier New" pitchFamily="49" charset="0"/>
                <a:cs typeface="Courier New" pitchFamily="49" charset="0"/>
              </a:rPr>
              <a:t>        </a:t>
            </a:r>
            <a:r>
              <a:rPr lang="en-US" altLang="de-DE" sz="1600" b="1" smtClean="0">
                <a:latin typeface="Courier New" pitchFamily="49" charset="0"/>
                <a:cs typeface="Courier New" pitchFamily="49" charset="0"/>
              </a:rPr>
              <a:t>checkAge();</a:t>
            </a:r>
          </a:p>
          <a:p>
            <a:r>
              <a:rPr lang="en-US" altLang="de-DE" sz="1600" smtClean="0">
                <a:latin typeface="Courier New" pitchFamily="49" charset="0"/>
                <a:cs typeface="Courier New" pitchFamily="49" charset="0"/>
              </a:rPr>
              <a:t>        name=fname;</a:t>
            </a:r>
          </a:p>
          <a:p>
            <a:r>
              <a:rPr lang="en-US" altLang="de-DE" sz="1600" smtClean="0">
                <a:latin typeface="Courier New" pitchFamily="49" charset="0"/>
                <a:cs typeface="Courier New" pitchFamily="49" charset="0"/>
              </a:rPr>
              <a:t>    }</a:t>
            </a:r>
          </a:p>
          <a:p>
            <a:r>
              <a:rPr lang="en-US" altLang="de-DE" sz="1600" smtClean="0">
                <a:latin typeface="Courier New" pitchFamily="49" charset="0"/>
                <a:cs typeface="Courier New" pitchFamily="49" charset="0"/>
              </a:rPr>
              <a:t>}</a:t>
            </a:r>
          </a:p>
        </p:txBody>
      </p:sp>
      <p:sp>
        <p:nvSpPr>
          <p:cNvPr id="22532" name="Rectangle 5"/>
          <p:cNvSpPr>
            <a:spLocks noChangeArrowheads="1"/>
          </p:cNvSpPr>
          <p:nvPr/>
        </p:nvSpPr>
        <p:spPr bwMode="auto">
          <a:xfrm>
            <a:off x="1676400" y="2976563"/>
            <a:ext cx="3886200" cy="381000"/>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
        <p:nvSpPr>
          <p:cNvPr id="22533" name="AutoShape 39"/>
          <p:cNvSpPr>
            <a:spLocks noChangeArrowheads="1"/>
          </p:cNvSpPr>
          <p:nvPr/>
        </p:nvSpPr>
        <p:spPr bwMode="auto">
          <a:xfrm>
            <a:off x="6477000" y="2138363"/>
            <a:ext cx="2057400" cy="307975"/>
          </a:xfrm>
          <a:prstGeom prst="wedgeRectCallout">
            <a:avLst>
              <a:gd name="adj1" fmla="val -101139"/>
              <a:gd name="adj2" fmla="val 225185"/>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Class Invariant</a:t>
            </a:r>
          </a:p>
        </p:txBody>
      </p:sp>
      <p:sp>
        <p:nvSpPr>
          <p:cNvPr id="22534" name="Rectangle 6"/>
          <p:cNvSpPr>
            <a:spLocks noChangeArrowheads="1"/>
          </p:cNvSpPr>
          <p:nvPr/>
        </p:nvSpPr>
        <p:spPr bwMode="auto">
          <a:xfrm>
            <a:off x="1676400" y="4881563"/>
            <a:ext cx="1524000" cy="304800"/>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gray">
          <a:xfrm>
            <a:off x="615950" y="3657600"/>
            <a:ext cx="7886700" cy="457200"/>
          </a:xfrm>
          <a:prstGeom prst="rect">
            <a:avLst/>
          </a:prstGeom>
          <a:solidFill>
            <a:srgbClr val="DDDDDD"/>
          </a:solidFill>
          <a:ln w="28575">
            <a:solidFill>
              <a:srgbClr val="000000"/>
            </a:solidFill>
            <a:miter lim="800000"/>
            <a:headEnd/>
            <a:tailEnd/>
          </a:ln>
        </p:spPr>
        <p:txBody>
          <a:bodyPr lIns="92075" tIns="9144" rIns="92075" bIns="9144" anchor="ctr"/>
          <a:lstStyle>
            <a:lvl1pPr marL="457200" indent="-457200" defTabSz="400050" eaLnBrk="0" hangingPunct="0">
              <a:spcBef>
                <a:spcPct val="20000"/>
              </a:spcBef>
              <a:buClr>
                <a:srgbClr val="000000"/>
              </a:buClr>
              <a:buFont typeface="Arial" charset="0"/>
              <a:tabLst>
                <a:tab pos="400050" algn="r"/>
                <a:tab pos="673100" algn="l"/>
              </a:tabLst>
              <a:defRPr sz="2200">
                <a:solidFill>
                  <a:schemeClr val="tx1"/>
                </a:solidFill>
                <a:latin typeface="Arial" charset="0"/>
              </a:defRPr>
            </a:lvl1pPr>
            <a:lvl2pPr marL="742950" indent="-285750" defTabSz="400050" eaLnBrk="0" hangingPunct="0">
              <a:spcBef>
                <a:spcPct val="20000"/>
              </a:spcBef>
              <a:buClr>
                <a:srgbClr val="FF0000"/>
              </a:buClr>
              <a:buFont typeface="Arial" charset="0"/>
              <a:buChar char="•"/>
              <a:tabLst>
                <a:tab pos="400050" algn="r"/>
                <a:tab pos="673100" algn="l"/>
              </a:tabLst>
              <a:defRPr sz="2200">
                <a:solidFill>
                  <a:schemeClr val="tx1"/>
                </a:solidFill>
                <a:latin typeface="Arial" charset="0"/>
              </a:defRPr>
            </a:lvl2pPr>
            <a:lvl3pPr marL="1143000" indent="-228600" defTabSz="400050" eaLnBrk="0" hangingPunct="0">
              <a:spcBef>
                <a:spcPct val="20000"/>
              </a:spcBef>
              <a:buClr>
                <a:srgbClr val="FF0000"/>
              </a:buClr>
              <a:buFont typeface="Arial" charset="0"/>
              <a:buChar char="–"/>
              <a:tabLst>
                <a:tab pos="400050" algn="r"/>
                <a:tab pos="673100" algn="l"/>
              </a:tabLst>
              <a:defRPr sz="2000">
                <a:solidFill>
                  <a:schemeClr val="tx1"/>
                </a:solidFill>
                <a:latin typeface="Arial" charset="0"/>
              </a:defRPr>
            </a:lvl3pPr>
            <a:lvl4pPr marL="1600200" indent="-228600" defTabSz="400050" eaLnBrk="0" hangingPunct="0">
              <a:spcBef>
                <a:spcPct val="20000"/>
              </a:spcBef>
              <a:buClr>
                <a:schemeClr val="accent2"/>
              </a:buClr>
              <a:buSzPct val="45000"/>
              <a:buFont typeface="Arial" charset="0"/>
              <a:buChar char="—"/>
              <a:tabLst>
                <a:tab pos="400050" algn="r"/>
                <a:tab pos="673100" algn="l"/>
              </a:tabLst>
              <a:defRPr>
                <a:solidFill>
                  <a:schemeClr val="tx1"/>
                </a:solidFill>
                <a:latin typeface="Arial" charset="0"/>
              </a:defRPr>
            </a:lvl4pPr>
            <a:lvl5pPr marL="2057400" indent="-228600" defTabSz="400050" eaLnBrk="0" hangingPunct="0">
              <a:spcBef>
                <a:spcPct val="20000"/>
              </a:spcBef>
              <a:buClr>
                <a:schemeClr val="accent2"/>
              </a:buClr>
              <a:buSzPct val="55000"/>
              <a:buFont typeface="Arial" charset="0"/>
              <a:buChar char="—"/>
              <a:tabLst>
                <a:tab pos="400050" algn="r"/>
                <a:tab pos="673100" algn="l"/>
              </a:tabLst>
              <a:defRPr sz="1600">
                <a:solidFill>
                  <a:schemeClr val="tx1"/>
                </a:solidFill>
                <a:latin typeface="Arial" charset="0"/>
              </a:defRPr>
            </a:lvl5pPr>
            <a:lvl6pPr marL="25146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6pPr>
            <a:lvl7pPr marL="29718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7pPr>
            <a:lvl8pPr marL="34290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8pPr>
            <a:lvl9pPr marL="38862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9pPr>
          </a:lstStyle>
          <a:p>
            <a:pPr>
              <a:spcBef>
                <a:spcPct val="0"/>
              </a:spcBef>
              <a:buClrTx/>
              <a:buFontTx/>
              <a:buNone/>
            </a:pPr>
            <a:endParaRPr lang="de-DE" altLang="de-DE" sz="1800" b="1">
              <a:latin typeface="Courier New" pitchFamily="49" charset="0"/>
            </a:endParaRPr>
          </a:p>
        </p:txBody>
      </p:sp>
      <p:sp>
        <p:nvSpPr>
          <p:cNvPr id="23555" name="Rectangle 3"/>
          <p:cNvSpPr>
            <a:spLocks noChangeArrowheads="1"/>
          </p:cNvSpPr>
          <p:nvPr/>
        </p:nvSpPr>
        <p:spPr bwMode="gray">
          <a:xfrm>
            <a:off x="615950" y="2895600"/>
            <a:ext cx="7886700" cy="457200"/>
          </a:xfrm>
          <a:prstGeom prst="rect">
            <a:avLst/>
          </a:prstGeom>
          <a:solidFill>
            <a:srgbClr val="DDDDDD"/>
          </a:solidFill>
          <a:ln w="28575">
            <a:solidFill>
              <a:srgbClr val="000000"/>
            </a:solidFill>
            <a:miter lim="800000"/>
            <a:headEnd/>
            <a:tailEnd/>
          </a:ln>
        </p:spPr>
        <p:txBody>
          <a:bodyPr lIns="92075" tIns="9144" rIns="92075" bIns="9144" anchor="ctr"/>
          <a:lstStyle>
            <a:lvl1pPr marL="457200" indent="-457200" defTabSz="400050" eaLnBrk="0" hangingPunct="0">
              <a:spcBef>
                <a:spcPct val="20000"/>
              </a:spcBef>
              <a:buClr>
                <a:srgbClr val="000000"/>
              </a:buClr>
              <a:buFont typeface="Arial" charset="0"/>
              <a:tabLst>
                <a:tab pos="400050" algn="r"/>
                <a:tab pos="673100" algn="l"/>
              </a:tabLst>
              <a:defRPr sz="2200">
                <a:solidFill>
                  <a:schemeClr val="tx1"/>
                </a:solidFill>
                <a:latin typeface="Arial" charset="0"/>
              </a:defRPr>
            </a:lvl1pPr>
            <a:lvl2pPr marL="742950" indent="-285750" defTabSz="400050" eaLnBrk="0" hangingPunct="0">
              <a:spcBef>
                <a:spcPct val="20000"/>
              </a:spcBef>
              <a:buClr>
                <a:srgbClr val="FF0000"/>
              </a:buClr>
              <a:buFont typeface="Arial" charset="0"/>
              <a:buChar char="•"/>
              <a:tabLst>
                <a:tab pos="400050" algn="r"/>
                <a:tab pos="673100" algn="l"/>
              </a:tabLst>
              <a:defRPr sz="2200">
                <a:solidFill>
                  <a:schemeClr val="tx1"/>
                </a:solidFill>
                <a:latin typeface="Arial" charset="0"/>
              </a:defRPr>
            </a:lvl2pPr>
            <a:lvl3pPr marL="1143000" indent="-228600" defTabSz="400050" eaLnBrk="0" hangingPunct="0">
              <a:spcBef>
                <a:spcPct val="20000"/>
              </a:spcBef>
              <a:buClr>
                <a:srgbClr val="FF0000"/>
              </a:buClr>
              <a:buFont typeface="Arial" charset="0"/>
              <a:buChar char="–"/>
              <a:tabLst>
                <a:tab pos="400050" algn="r"/>
                <a:tab pos="673100" algn="l"/>
              </a:tabLst>
              <a:defRPr sz="2000">
                <a:solidFill>
                  <a:schemeClr val="tx1"/>
                </a:solidFill>
                <a:latin typeface="Arial" charset="0"/>
              </a:defRPr>
            </a:lvl3pPr>
            <a:lvl4pPr marL="1600200" indent="-228600" defTabSz="400050" eaLnBrk="0" hangingPunct="0">
              <a:spcBef>
                <a:spcPct val="20000"/>
              </a:spcBef>
              <a:buClr>
                <a:schemeClr val="accent2"/>
              </a:buClr>
              <a:buSzPct val="45000"/>
              <a:buFont typeface="Arial" charset="0"/>
              <a:buChar char="—"/>
              <a:tabLst>
                <a:tab pos="400050" algn="r"/>
                <a:tab pos="673100" algn="l"/>
              </a:tabLst>
              <a:defRPr>
                <a:solidFill>
                  <a:schemeClr val="tx1"/>
                </a:solidFill>
                <a:latin typeface="Arial" charset="0"/>
              </a:defRPr>
            </a:lvl4pPr>
            <a:lvl5pPr marL="2057400" indent="-228600" defTabSz="400050" eaLnBrk="0" hangingPunct="0">
              <a:spcBef>
                <a:spcPct val="20000"/>
              </a:spcBef>
              <a:buClr>
                <a:schemeClr val="accent2"/>
              </a:buClr>
              <a:buSzPct val="55000"/>
              <a:buFont typeface="Arial" charset="0"/>
              <a:buChar char="—"/>
              <a:tabLst>
                <a:tab pos="400050" algn="r"/>
                <a:tab pos="673100" algn="l"/>
              </a:tabLst>
              <a:defRPr sz="1600">
                <a:solidFill>
                  <a:schemeClr val="tx1"/>
                </a:solidFill>
                <a:latin typeface="Arial" charset="0"/>
              </a:defRPr>
            </a:lvl5pPr>
            <a:lvl6pPr marL="25146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6pPr>
            <a:lvl7pPr marL="29718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7pPr>
            <a:lvl8pPr marL="34290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8pPr>
            <a:lvl9pPr marL="3886200" indent="-228600" defTabSz="400050" eaLnBrk="0" fontAlgn="base" hangingPunct="0">
              <a:spcBef>
                <a:spcPct val="20000"/>
              </a:spcBef>
              <a:spcAft>
                <a:spcPct val="0"/>
              </a:spcAft>
              <a:buClr>
                <a:schemeClr val="accent2"/>
              </a:buClr>
              <a:buSzPct val="55000"/>
              <a:buFont typeface="Arial" charset="0"/>
              <a:buChar char="—"/>
              <a:tabLst>
                <a:tab pos="400050" algn="r"/>
                <a:tab pos="673100" algn="l"/>
              </a:tabLst>
              <a:defRPr sz="1600">
                <a:solidFill>
                  <a:schemeClr val="tx1"/>
                </a:solidFill>
                <a:latin typeface="Arial" charset="0"/>
              </a:defRPr>
            </a:lvl9pPr>
          </a:lstStyle>
          <a:p>
            <a:pPr>
              <a:spcBef>
                <a:spcPct val="0"/>
              </a:spcBef>
              <a:buClrTx/>
              <a:buFontTx/>
              <a:buNone/>
            </a:pPr>
            <a:endParaRPr lang="de-DE" altLang="de-DE" sz="1800" b="1">
              <a:latin typeface="Courier New" pitchFamily="49" charset="0"/>
            </a:endParaRPr>
          </a:p>
        </p:txBody>
      </p:sp>
      <p:sp>
        <p:nvSpPr>
          <p:cNvPr id="23556" name="Title 1"/>
          <p:cNvSpPr>
            <a:spLocks noGrp="1"/>
          </p:cNvSpPr>
          <p:nvPr>
            <p:ph type="title"/>
          </p:nvPr>
        </p:nvSpPr>
        <p:spPr/>
        <p:txBody>
          <a:bodyPr/>
          <a:lstStyle/>
          <a:p>
            <a:r>
              <a:rPr lang="en-US" altLang="de-DE" smtClean="0"/>
              <a:t>Controlling Runtime Evaluation of Assertions</a:t>
            </a:r>
          </a:p>
        </p:txBody>
      </p:sp>
      <p:sp>
        <p:nvSpPr>
          <p:cNvPr id="23557" name="Content Placeholder 2"/>
          <p:cNvSpPr>
            <a:spLocks noGrp="1"/>
          </p:cNvSpPr>
          <p:nvPr>
            <p:ph idx="1"/>
          </p:nvPr>
        </p:nvSpPr>
        <p:spPr>
          <a:xfrm>
            <a:off x="609600" y="1447800"/>
            <a:ext cx="7918450" cy="4087813"/>
          </a:xfrm>
        </p:spPr>
        <p:txBody>
          <a:bodyPr/>
          <a:lstStyle/>
          <a:p>
            <a:pPr lvl="1"/>
            <a:r>
              <a:rPr lang="en-US" altLang="de-DE" smtClean="0"/>
              <a:t>If assertion checking is disabled, the code runs as fast as it would if the check were not there.</a:t>
            </a:r>
          </a:p>
          <a:p>
            <a:pPr lvl="1"/>
            <a:r>
              <a:rPr lang="en-US" altLang="de-DE" smtClean="0"/>
              <a:t>Assertion checks are disabled by default. Enable assertions with either of the following commands:</a:t>
            </a:r>
          </a:p>
          <a:p>
            <a:r>
              <a:rPr lang="en-US" altLang="de-DE" smtClean="0">
                <a:latin typeface="Arial" charset="0"/>
              </a:rPr>
              <a:t>		  </a:t>
            </a:r>
            <a:r>
              <a:rPr lang="en-US" altLang="de-DE" smtClean="0">
                <a:latin typeface="Courier New" pitchFamily="49" charset="0"/>
                <a:cs typeface="Courier New" pitchFamily="49" charset="0"/>
              </a:rPr>
              <a:t>java -enableassertions MyProgram</a:t>
            </a:r>
          </a:p>
          <a:p>
            <a:r>
              <a:rPr lang="en-US" altLang="de-DE" smtClean="0">
                <a:latin typeface="Arial" charset="0"/>
              </a:rPr>
              <a:t>		</a:t>
            </a:r>
          </a:p>
          <a:p>
            <a:r>
              <a:rPr lang="en-US" altLang="de-DE" smtClean="0">
                <a:latin typeface="Arial" charset="0"/>
              </a:rPr>
              <a:t>		  </a:t>
            </a:r>
            <a:r>
              <a:rPr lang="en-US" altLang="de-DE" smtClean="0">
                <a:latin typeface="Courier New" pitchFamily="49" charset="0"/>
                <a:cs typeface="Courier New" pitchFamily="49" charset="0"/>
              </a:rPr>
              <a:t>java -ea MyProgram</a:t>
            </a:r>
          </a:p>
          <a:p>
            <a:pPr lvl="1"/>
            <a:r>
              <a:rPr lang="en-US" altLang="de-DE" smtClean="0"/>
              <a:t>Assertion checking can be controlled on class, package, and package hierarchy basis. See: </a:t>
            </a:r>
            <a:br>
              <a:rPr lang="en-US" altLang="de-DE" smtClean="0"/>
            </a:br>
            <a:r>
              <a:rPr lang="en-US" altLang="de-DE" smtClean="0">
                <a:cs typeface="Courier New" pitchFamily="49" charset="0"/>
              </a:rPr>
              <a:t>http://download.oracle.com/javase/7/docs/technotes/guides/language/assert.html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Duke-Summary.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9538" y="4756150"/>
            <a:ext cx="2074862"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12"/>
          <p:cNvSpPr>
            <a:spLocks noGrp="1" noChangeArrowheads="1"/>
          </p:cNvSpPr>
          <p:nvPr>
            <p:ph type="title"/>
          </p:nvPr>
        </p:nvSpPr>
        <p:spPr/>
        <p:txBody>
          <a:bodyPr/>
          <a:lstStyle/>
          <a:p>
            <a:r>
              <a:rPr lang="en-US" altLang="de-DE" smtClean="0"/>
              <a:t>Summary</a:t>
            </a:r>
          </a:p>
        </p:txBody>
      </p:sp>
      <p:sp>
        <p:nvSpPr>
          <p:cNvPr id="30723" name="Rectangle 13"/>
          <p:cNvSpPr>
            <a:spLocks noGrp="1" noChangeArrowheads="1"/>
          </p:cNvSpPr>
          <p:nvPr>
            <p:ph idx="1"/>
          </p:nvPr>
        </p:nvSpPr>
        <p:spPr>
          <a:xfrm>
            <a:off x="609600" y="1447800"/>
            <a:ext cx="7918450" cy="3208338"/>
          </a:xfrm>
        </p:spPr>
        <p:txBody>
          <a:bodyPr/>
          <a:lstStyle/>
          <a:p>
            <a:pPr>
              <a:buFont typeface="Arial" pitchFamily="34" charset="0"/>
              <a:buNone/>
              <a:defRPr/>
            </a:pPr>
            <a:r>
              <a:rPr lang="en-US" dirty="0" smtClean="0">
                <a:latin typeface="Arial" charset="0"/>
              </a:rPr>
              <a:t>In this lesson, you should have learned how to:</a:t>
            </a:r>
          </a:p>
          <a:p>
            <a:pPr lvl="1">
              <a:buFont typeface="Arial" pitchFamily="34" charset="0"/>
              <a:buChar char="•"/>
              <a:defRPr/>
            </a:pPr>
            <a:r>
              <a:rPr lang="en-US" dirty="0" smtClean="0"/>
              <a:t>Define the purpose of Java exceptions</a:t>
            </a:r>
          </a:p>
          <a:p>
            <a:pPr lvl="1">
              <a:buFont typeface="Arial" pitchFamily="34" charset="0"/>
              <a:buChar char="•"/>
              <a:defRPr/>
            </a:pPr>
            <a:r>
              <a:rPr lang="en-US" dirty="0" smtClean="0"/>
              <a:t>Use the </a:t>
            </a:r>
            <a:r>
              <a:rPr lang="en-US" dirty="0" smtClean="0">
                <a:latin typeface="Courier New" pitchFamily="49" charset="0"/>
                <a:ea typeface="+mn-ea"/>
                <a:cs typeface="Courier New" pitchFamily="49" charset="0"/>
              </a:rPr>
              <a:t>try</a:t>
            </a:r>
            <a:r>
              <a:rPr lang="en-US" dirty="0" smtClean="0"/>
              <a:t> and </a:t>
            </a:r>
            <a:r>
              <a:rPr lang="en-US" dirty="0" smtClean="0">
                <a:latin typeface="Courier New" pitchFamily="49" charset="0"/>
                <a:ea typeface="+mn-ea"/>
                <a:cs typeface="Courier New" pitchFamily="49" charset="0"/>
              </a:rPr>
              <a:t>throw</a:t>
            </a:r>
            <a:r>
              <a:rPr lang="en-US" dirty="0" smtClean="0"/>
              <a:t> statements </a:t>
            </a:r>
          </a:p>
          <a:p>
            <a:pPr lvl="1">
              <a:buFont typeface="Arial" pitchFamily="34" charset="0"/>
              <a:buChar char="•"/>
              <a:defRPr/>
            </a:pPr>
            <a:r>
              <a:rPr lang="en-US" dirty="0" smtClean="0"/>
              <a:t>Use the </a:t>
            </a:r>
            <a:r>
              <a:rPr lang="en-US" dirty="0" smtClean="0">
                <a:latin typeface="Courier New" pitchFamily="49" charset="0"/>
                <a:ea typeface="+mn-ea"/>
                <a:cs typeface="Courier New" pitchFamily="49" charset="0"/>
              </a:rPr>
              <a:t>catch</a:t>
            </a:r>
            <a:r>
              <a:rPr lang="en-US" dirty="0" smtClean="0"/>
              <a:t>, </a:t>
            </a:r>
            <a:r>
              <a:rPr lang="en-US" dirty="0" smtClean="0">
                <a:ea typeface="+mn-ea"/>
                <a:cs typeface="Arial" pitchFamily="34" charset="0"/>
              </a:rPr>
              <a:t>multi</a:t>
            </a:r>
            <a:r>
              <a:rPr lang="en-US" dirty="0" smtClean="0">
                <a:ea typeface="+mn-ea"/>
                <a:cs typeface="Courier New" pitchFamily="49" charset="0"/>
              </a:rPr>
              <a:t>-</a:t>
            </a:r>
            <a:r>
              <a:rPr lang="en-US" dirty="0" smtClean="0">
                <a:latin typeface="Courier New" pitchFamily="49" charset="0"/>
                <a:ea typeface="+mn-ea"/>
                <a:cs typeface="Courier New" pitchFamily="49" charset="0"/>
              </a:rPr>
              <a:t>catch</a:t>
            </a:r>
            <a:r>
              <a:rPr lang="en-US" dirty="0" smtClean="0"/>
              <a:t>, and </a:t>
            </a:r>
            <a:r>
              <a:rPr lang="en-US" dirty="0" smtClean="0">
                <a:latin typeface="Courier New" pitchFamily="49" charset="0"/>
                <a:ea typeface="+mn-ea"/>
                <a:cs typeface="Courier New" pitchFamily="49" charset="0"/>
              </a:rPr>
              <a:t>finally</a:t>
            </a:r>
            <a:r>
              <a:rPr lang="en-US" dirty="0" smtClean="0"/>
              <a:t> clauses</a:t>
            </a:r>
          </a:p>
          <a:p>
            <a:pPr lvl="1">
              <a:buFont typeface="Arial" pitchFamily="34" charset="0"/>
              <a:buChar char="•"/>
              <a:defRPr/>
            </a:pPr>
            <a:r>
              <a:rPr lang="en-US" dirty="0" smtClean="0"/>
              <a:t>Autoclose resources with a </a:t>
            </a:r>
            <a:r>
              <a:rPr lang="en-US" dirty="0" smtClean="0">
                <a:latin typeface="Courier New" pitchFamily="49" charset="0"/>
                <a:ea typeface="+mn-ea"/>
                <a:cs typeface="Courier New" pitchFamily="49" charset="0"/>
              </a:rPr>
              <a:t>try</a:t>
            </a:r>
            <a:r>
              <a:rPr lang="en-US" dirty="0" smtClean="0"/>
              <a:t>-with-resources statement</a:t>
            </a:r>
          </a:p>
          <a:p>
            <a:pPr lvl="1">
              <a:buFont typeface="Arial" pitchFamily="34" charset="0"/>
              <a:buChar char="•"/>
              <a:defRPr/>
            </a:pPr>
            <a:r>
              <a:rPr lang="en-US" dirty="0" smtClean="0"/>
              <a:t>Recognize common exception classes and categories</a:t>
            </a:r>
          </a:p>
          <a:p>
            <a:pPr lvl="1">
              <a:buFont typeface="Arial" pitchFamily="34" charset="0"/>
              <a:buChar char="•"/>
              <a:defRPr/>
            </a:pPr>
            <a:r>
              <a:rPr lang="en-US" dirty="0" smtClean="0"/>
              <a:t>Create custom exceptions and auto-closeable resources</a:t>
            </a:r>
          </a:p>
          <a:p>
            <a:pPr lvl="1">
              <a:buFont typeface="Arial" pitchFamily="34" charset="0"/>
              <a:buChar char="•"/>
              <a:defRPr/>
            </a:pPr>
            <a:r>
              <a:rPr lang="en-US" dirty="0" smtClean="0"/>
              <a:t>Test invariants by using assertions</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Duke-New-Series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908425"/>
            <a:ext cx="25146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0"/>
          <p:cNvSpPr>
            <a:spLocks noGrp="1" noChangeArrowheads="1"/>
          </p:cNvSpPr>
          <p:nvPr>
            <p:ph type="title"/>
          </p:nvPr>
        </p:nvSpPr>
        <p:spPr/>
        <p:txBody>
          <a:bodyPr/>
          <a:lstStyle/>
          <a:p>
            <a:r>
              <a:rPr lang="en-US" altLang="de-DE" smtClean="0"/>
              <a:t>Error Handling</a:t>
            </a:r>
          </a:p>
        </p:txBody>
      </p:sp>
      <p:sp>
        <p:nvSpPr>
          <p:cNvPr id="5124" name="Rectangle 31"/>
          <p:cNvSpPr>
            <a:spLocks noGrp="1" noChangeArrowheads="1"/>
          </p:cNvSpPr>
          <p:nvPr>
            <p:ph idx="1"/>
          </p:nvPr>
        </p:nvSpPr>
        <p:spPr>
          <a:xfrm>
            <a:off x="609600" y="1219200"/>
            <a:ext cx="7918450" cy="4149725"/>
          </a:xfrm>
        </p:spPr>
        <p:txBody>
          <a:bodyPr/>
          <a:lstStyle/>
          <a:p>
            <a:r>
              <a:rPr lang="en-US" altLang="de-DE" smtClean="0">
                <a:latin typeface="Arial" charset="0"/>
              </a:rPr>
              <a:t>Applications sometimes encounter errors while executing. Reliable applications should handle errors as gracefully as possible. Errors:</a:t>
            </a:r>
          </a:p>
          <a:p>
            <a:pPr lvl="1"/>
            <a:r>
              <a:rPr lang="en-US" altLang="de-DE" smtClean="0"/>
              <a:t>Should be an exception and not the expected behavior</a:t>
            </a:r>
          </a:p>
          <a:p>
            <a:pPr lvl="1"/>
            <a:r>
              <a:rPr lang="en-US" altLang="de-DE" smtClean="0"/>
              <a:t>Must be handled to create reliable applications</a:t>
            </a:r>
          </a:p>
          <a:p>
            <a:pPr lvl="1"/>
            <a:r>
              <a:rPr lang="en-US" altLang="de-DE" smtClean="0"/>
              <a:t>Can occur as the result of application bugs</a:t>
            </a:r>
          </a:p>
          <a:p>
            <a:pPr lvl="1"/>
            <a:r>
              <a:rPr lang="en-US" altLang="de-DE" smtClean="0"/>
              <a:t>Can occur because of factors beyond the control of the application</a:t>
            </a:r>
          </a:p>
          <a:p>
            <a:pPr lvl="2"/>
            <a:r>
              <a:rPr lang="en-US" altLang="de-DE" smtClean="0"/>
              <a:t>Databases becoming unreachable</a:t>
            </a:r>
          </a:p>
          <a:p>
            <a:pPr lvl="2"/>
            <a:r>
              <a:rPr lang="en-US" altLang="de-DE" smtClean="0"/>
              <a:t>Hard drives failing</a:t>
            </a:r>
          </a:p>
          <a:p>
            <a:pPr lvl="1"/>
            <a:endParaRPr lang="en-US" altLang="de-DE" smtClean="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0"/>
          <p:cNvSpPr>
            <a:spLocks noGrp="1" noChangeArrowheads="1"/>
          </p:cNvSpPr>
          <p:nvPr>
            <p:ph type="title"/>
          </p:nvPr>
        </p:nvSpPr>
        <p:spPr/>
        <p:txBody>
          <a:bodyPr/>
          <a:lstStyle/>
          <a:p>
            <a:r>
              <a:rPr lang="en-US" altLang="de-DE" smtClean="0"/>
              <a:t>Exception Handling in Java</a:t>
            </a:r>
          </a:p>
        </p:txBody>
      </p:sp>
      <p:sp>
        <p:nvSpPr>
          <p:cNvPr id="6147" name="Rectangle 31"/>
          <p:cNvSpPr>
            <a:spLocks noGrp="1" noChangeArrowheads="1"/>
          </p:cNvSpPr>
          <p:nvPr>
            <p:ph idx="1"/>
          </p:nvPr>
        </p:nvSpPr>
        <p:spPr>
          <a:xfrm>
            <a:off x="609600" y="1447800"/>
            <a:ext cx="7918450" cy="2530475"/>
          </a:xfrm>
        </p:spPr>
        <p:txBody>
          <a:bodyPr/>
          <a:lstStyle/>
          <a:p>
            <a:r>
              <a:rPr lang="en-US" altLang="de-DE" smtClean="0">
                <a:latin typeface="Arial" charset="0"/>
              </a:rPr>
              <a:t>When you are using Java libraries that rely on external resources, the compiler will require you to “handle or declare” the exceptions that might occur. </a:t>
            </a:r>
          </a:p>
          <a:p>
            <a:pPr lvl="1"/>
            <a:r>
              <a:rPr lang="en-US" altLang="de-DE" smtClean="0"/>
              <a:t>Handling an exception means that you must add in a code block to handle the error.</a:t>
            </a:r>
          </a:p>
          <a:p>
            <a:pPr lvl="1"/>
            <a:r>
              <a:rPr lang="en-US" altLang="de-DE" smtClean="0"/>
              <a:t>Declaring an exception means that you declare that a method may fail to execute successfully.</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p:cNvSpPr>
            <a:spLocks noChangeArrowheads="1"/>
          </p:cNvSpPr>
          <p:nvPr/>
        </p:nvSpPr>
        <p:spPr bwMode="auto">
          <a:xfrm>
            <a:off x="609600" y="2133600"/>
            <a:ext cx="7924800" cy="26670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7171" name="Rectangle 30"/>
          <p:cNvSpPr>
            <a:spLocks noGrp="1" noChangeArrowheads="1"/>
          </p:cNvSpPr>
          <p:nvPr>
            <p:ph type="title"/>
          </p:nvPr>
        </p:nvSpPr>
        <p:spPr/>
        <p:txBody>
          <a:bodyPr/>
          <a:lstStyle/>
          <a:p>
            <a:r>
              <a:rPr lang="en-US" altLang="de-DE" smtClean="0">
                <a:latin typeface="Courier New" pitchFamily="49" charset="0"/>
                <a:cs typeface="Courier New" pitchFamily="49" charset="0"/>
              </a:rPr>
              <a:t>try-catch</a:t>
            </a:r>
            <a:r>
              <a:rPr lang="en-US" altLang="de-DE" smtClean="0"/>
              <a:t> Statement</a:t>
            </a:r>
          </a:p>
        </p:txBody>
      </p:sp>
      <p:sp>
        <p:nvSpPr>
          <p:cNvPr id="7172" name="Rectangle 31"/>
          <p:cNvSpPr>
            <a:spLocks noGrp="1" noChangeArrowheads="1"/>
          </p:cNvSpPr>
          <p:nvPr>
            <p:ph idx="1"/>
          </p:nvPr>
        </p:nvSpPr>
        <p:spPr/>
        <p:txBody>
          <a:bodyPr/>
          <a:lstStyle/>
          <a:p>
            <a:r>
              <a:rPr lang="en-US" altLang="de-DE" smtClean="0">
                <a:latin typeface="Arial" charset="0"/>
              </a:rPr>
              <a:t>The </a:t>
            </a:r>
            <a:r>
              <a:rPr lang="en-US" altLang="de-DE" smtClean="0">
                <a:latin typeface="Courier New" pitchFamily="49" charset="0"/>
                <a:cs typeface="Courier New" pitchFamily="49" charset="0"/>
              </a:rPr>
              <a:t>try-catch</a:t>
            </a:r>
            <a:r>
              <a:rPr lang="en-US" altLang="de-DE" smtClean="0">
                <a:latin typeface="Arial" charset="0"/>
              </a:rPr>
              <a:t> statement is used to handle exceptions.</a:t>
            </a:r>
          </a:p>
          <a:p>
            <a:endParaRPr lang="en-US" altLang="de-DE" sz="1800" smtClean="0">
              <a:latin typeface="Courier New" pitchFamily="49" charset="0"/>
              <a:cs typeface="Courier New" pitchFamily="49" charset="0"/>
            </a:endParaRPr>
          </a:p>
          <a:p>
            <a:r>
              <a:rPr lang="en-US" altLang="de-DE" sz="1800" smtClean="0">
                <a:latin typeface="Courier New" pitchFamily="49" charset="0"/>
                <a:cs typeface="Courier New" pitchFamily="49" charset="0"/>
              </a:rPr>
              <a:t>try {</a:t>
            </a:r>
          </a:p>
          <a:p>
            <a:r>
              <a:rPr lang="en-US" altLang="de-DE" sz="1800" smtClean="0">
                <a:latin typeface="Courier New" pitchFamily="49" charset="0"/>
                <a:cs typeface="Courier New" pitchFamily="49" charset="0"/>
              </a:rPr>
              <a:t>    System.out.println("About to open a file");</a:t>
            </a:r>
          </a:p>
          <a:p>
            <a:r>
              <a:rPr lang="en-US" altLang="de-DE" sz="1800" smtClean="0">
                <a:latin typeface="Courier New" pitchFamily="49" charset="0"/>
                <a:cs typeface="Courier New" pitchFamily="49" charset="0"/>
              </a:rPr>
              <a:t>    InputStream in =</a:t>
            </a:r>
          </a:p>
          <a:p>
            <a:r>
              <a:rPr lang="en-US" altLang="de-DE" sz="1800" smtClean="0">
                <a:latin typeface="Courier New" pitchFamily="49" charset="0"/>
                <a:cs typeface="Courier New" pitchFamily="49" charset="0"/>
              </a:rPr>
              <a:t>        new FileInputStream("missingfile.txt");</a:t>
            </a:r>
          </a:p>
          <a:p>
            <a:r>
              <a:rPr lang="en-US" altLang="de-DE" sz="1800" smtClean="0">
                <a:latin typeface="Courier New" pitchFamily="49" charset="0"/>
                <a:cs typeface="Courier New" pitchFamily="49" charset="0"/>
              </a:rPr>
              <a:t>    System.out.println("File open");</a:t>
            </a:r>
          </a:p>
          <a:p>
            <a:r>
              <a:rPr lang="en-US" altLang="de-DE" sz="1800" smtClean="0">
                <a:latin typeface="Courier New" pitchFamily="49" charset="0"/>
                <a:cs typeface="Courier New" pitchFamily="49" charset="0"/>
              </a:rPr>
              <a:t>} catch (Exception e) {</a:t>
            </a:r>
          </a:p>
          <a:p>
            <a:r>
              <a:rPr lang="en-US" altLang="de-DE" sz="1800" smtClean="0">
                <a:latin typeface="Courier New" pitchFamily="49" charset="0"/>
                <a:cs typeface="Courier New" pitchFamily="49" charset="0"/>
              </a:rPr>
              <a:t>    System.out.println("Something went wrong!");</a:t>
            </a:r>
          </a:p>
          <a:p>
            <a:r>
              <a:rPr lang="en-US" altLang="de-DE" sz="1800" smtClean="0">
                <a:latin typeface="Courier New" pitchFamily="49" charset="0"/>
                <a:cs typeface="Courier New" pitchFamily="49" charset="0"/>
              </a:rPr>
              <a:t>} </a:t>
            </a:r>
          </a:p>
        </p:txBody>
      </p:sp>
      <p:sp>
        <p:nvSpPr>
          <p:cNvPr id="7173" name="AutoShape 39"/>
          <p:cNvSpPr>
            <a:spLocks noChangeArrowheads="1"/>
          </p:cNvSpPr>
          <p:nvPr/>
        </p:nvSpPr>
        <p:spPr bwMode="auto">
          <a:xfrm>
            <a:off x="6172200" y="3429000"/>
            <a:ext cx="2133600" cy="738188"/>
          </a:xfrm>
          <a:prstGeom prst="wedgeRectCallout">
            <a:avLst>
              <a:gd name="adj1" fmla="val -75505"/>
              <a:gd name="adj2" fmla="val -24514"/>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This line is skipped if the previous line failed to open the file.</a:t>
            </a:r>
          </a:p>
        </p:txBody>
      </p:sp>
      <p:sp>
        <p:nvSpPr>
          <p:cNvPr id="7174" name="AutoShape 39"/>
          <p:cNvSpPr>
            <a:spLocks noChangeArrowheads="1"/>
          </p:cNvSpPr>
          <p:nvPr/>
        </p:nvSpPr>
        <p:spPr bwMode="auto">
          <a:xfrm>
            <a:off x="1219200" y="5029200"/>
            <a:ext cx="2057400" cy="738188"/>
          </a:xfrm>
          <a:prstGeom prst="wedgeRectCallout">
            <a:avLst>
              <a:gd name="adj1" fmla="val -23981"/>
              <a:gd name="adj2" fmla="val -130782"/>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This line runs only if something went wrong in the </a:t>
            </a:r>
            <a:r>
              <a:rPr lang="en-US" altLang="de-DE" sz="1400">
                <a:latin typeface="Courier New" pitchFamily="49" charset="0"/>
                <a:cs typeface="Courier New" pitchFamily="49" charset="0"/>
              </a:rPr>
              <a:t>try</a:t>
            </a:r>
            <a:r>
              <a:rPr lang="en-US" altLang="de-DE" sz="1400"/>
              <a:t> block.</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ChangeArrowheads="1"/>
          </p:cNvSpPr>
          <p:nvPr/>
        </p:nvSpPr>
        <p:spPr bwMode="auto">
          <a:xfrm>
            <a:off x="609600" y="3124200"/>
            <a:ext cx="7924800" cy="21336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8195" name="Rectangle 30"/>
          <p:cNvSpPr>
            <a:spLocks noGrp="1" noChangeArrowheads="1"/>
          </p:cNvSpPr>
          <p:nvPr>
            <p:ph type="title"/>
          </p:nvPr>
        </p:nvSpPr>
        <p:spPr/>
        <p:txBody>
          <a:bodyPr/>
          <a:lstStyle/>
          <a:p>
            <a:r>
              <a:rPr lang="en-US" altLang="de-DE" smtClean="0"/>
              <a:t>Exception Objects</a:t>
            </a:r>
          </a:p>
        </p:txBody>
      </p:sp>
      <p:sp>
        <p:nvSpPr>
          <p:cNvPr id="8196" name="Rectangle 31"/>
          <p:cNvSpPr>
            <a:spLocks noGrp="1" noChangeArrowheads="1"/>
          </p:cNvSpPr>
          <p:nvPr>
            <p:ph idx="1"/>
          </p:nvPr>
        </p:nvSpPr>
        <p:spPr>
          <a:xfrm>
            <a:off x="609600" y="1447800"/>
            <a:ext cx="7918450" cy="3775075"/>
          </a:xfrm>
        </p:spPr>
        <p:txBody>
          <a:bodyPr/>
          <a:lstStyle/>
          <a:p>
            <a:r>
              <a:rPr lang="en-US" altLang="de-DE" smtClean="0">
                <a:latin typeface="Arial" charset="0"/>
              </a:rPr>
              <a:t>A </a:t>
            </a:r>
            <a:r>
              <a:rPr lang="en-US" altLang="de-DE" smtClean="0">
                <a:latin typeface="Courier New" pitchFamily="49" charset="0"/>
                <a:cs typeface="Courier New" pitchFamily="49" charset="0"/>
              </a:rPr>
              <a:t>catch</a:t>
            </a:r>
            <a:r>
              <a:rPr lang="en-US" altLang="de-DE" smtClean="0">
                <a:latin typeface="Arial" charset="0"/>
              </a:rPr>
              <a:t> clause is passed as a reference to a </a:t>
            </a:r>
            <a:r>
              <a:rPr lang="en-US" altLang="de-DE" smtClean="0">
                <a:latin typeface="Courier New" pitchFamily="49" charset="0"/>
                <a:cs typeface="Courier New" pitchFamily="49" charset="0"/>
              </a:rPr>
              <a:t>java.lang.Exception</a:t>
            </a:r>
            <a:r>
              <a:rPr lang="en-US" altLang="de-DE" smtClean="0">
                <a:latin typeface="Arial" charset="0"/>
              </a:rPr>
              <a:t> object. </a:t>
            </a:r>
          </a:p>
          <a:p>
            <a:r>
              <a:rPr lang="en-US" altLang="de-DE" smtClean="0">
                <a:latin typeface="Arial" charset="0"/>
              </a:rPr>
              <a:t>The </a:t>
            </a:r>
            <a:r>
              <a:rPr lang="en-US" altLang="de-DE" smtClean="0">
                <a:latin typeface="Courier New" pitchFamily="49" charset="0"/>
                <a:cs typeface="Courier New" pitchFamily="49" charset="0"/>
              </a:rPr>
              <a:t>java.lang.Throwable</a:t>
            </a:r>
            <a:r>
              <a:rPr lang="en-US" altLang="de-DE" smtClean="0">
                <a:latin typeface="Arial" charset="0"/>
              </a:rPr>
              <a:t> class is the parent class for </a:t>
            </a:r>
            <a:r>
              <a:rPr lang="en-US" altLang="de-DE" smtClean="0">
                <a:latin typeface="Courier New" pitchFamily="49" charset="0"/>
                <a:cs typeface="Courier New" pitchFamily="49" charset="0"/>
              </a:rPr>
              <a:t>Exception</a:t>
            </a:r>
            <a:r>
              <a:rPr lang="en-US" altLang="de-DE" smtClean="0">
                <a:latin typeface="Arial" charset="0"/>
              </a:rPr>
              <a:t> and it outlines several methods that you may use.</a:t>
            </a:r>
          </a:p>
          <a:p>
            <a:endParaRPr lang="en-US" altLang="de-DE" sz="1800" smtClean="0">
              <a:latin typeface="Courier New" pitchFamily="49" charset="0"/>
              <a:cs typeface="Courier New" pitchFamily="49" charset="0"/>
            </a:endParaRPr>
          </a:p>
          <a:p>
            <a:r>
              <a:rPr lang="en-US" altLang="de-DE" sz="1800" smtClean="0">
                <a:latin typeface="Courier New" pitchFamily="49" charset="0"/>
                <a:cs typeface="Courier New" pitchFamily="49" charset="0"/>
              </a:rPr>
              <a:t>try{</a:t>
            </a:r>
          </a:p>
          <a:p>
            <a:r>
              <a:rPr lang="en-US" altLang="de-DE" sz="1800" smtClean="0">
                <a:latin typeface="Courier New" pitchFamily="49" charset="0"/>
                <a:cs typeface="Courier New" pitchFamily="49" charset="0"/>
              </a:rPr>
              <a:t>    //...</a:t>
            </a:r>
          </a:p>
          <a:p>
            <a:r>
              <a:rPr lang="en-US" altLang="de-DE" sz="1800" smtClean="0">
                <a:latin typeface="Courier New" pitchFamily="49" charset="0"/>
                <a:cs typeface="Courier New" pitchFamily="49" charset="0"/>
              </a:rPr>
              <a:t>} catch (Exception e) {</a:t>
            </a:r>
          </a:p>
          <a:p>
            <a:r>
              <a:rPr lang="en-US" altLang="de-DE" sz="1800" smtClean="0">
                <a:latin typeface="Courier New" pitchFamily="49" charset="0"/>
                <a:cs typeface="Courier New" pitchFamily="49" charset="0"/>
              </a:rPr>
              <a:t>    System.out.println(e.getMessage());</a:t>
            </a:r>
          </a:p>
          <a:p>
            <a:endParaRPr lang="en-US" altLang="de-DE" sz="1800" smtClean="0">
              <a:latin typeface="Courier New" pitchFamily="49" charset="0"/>
              <a:cs typeface="Courier New" pitchFamily="49" charset="0"/>
            </a:endParaRPr>
          </a:p>
          <a:p>
            <a:r>
              <a:rPr lang="en-US" altLang="de-DE" sz="1800" smtClean="0">
                <a:latin typeface="Courier New" pitchFamily="49" charset="0"/>
                <a:cs typeface="Courier New" pitchFamily="49" charset="0"/>
              </a:rPr>
              <a: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p:txBody>
          <a:bodyPr/>
          <a:lstStyle/>
          <a:p>
            <a:r>
              <a:rPr lang="en-US" altLang="de-DE" smtClean="0"/>
              <a:t>Exception Categories</a:t>
            </a:r>
          </a:p>
        </p:txBody>
      </p:sp>
      <p:sp>
        <p:nvSpPr>
          <p:cNvPr id="9219" name="Rectangle 31"/>
          <p:cNvSpPr>
            <a:spLocks noGrp="1" noChangeArrowheads="1"/>
          </p:cNvSpPr>
          <p:nvPr>
            <p:ph idx="1"/>
          </p:nvPr>
        </p:nvSpPr>
        <p:spPr/>
        <p:txBody>
          <a:bodyPr/>
          <a:lstStyle/>
          <a:p>
            <a:r>
              <a:rPr lang="en-US" altLang="de-DE" smtClean="0">
                <a:latin typeface="Arial" charset="0"/>
              </a:rPr>
              <a:t>The </a:t>
            </a:r>
            <a:r>
              <a:rPr lang="en-US" altLang="de-DE" smtClean="0">
                <a:latin typeface="Courier New" pitchFamily="49" charset="0"/>
                <a:cs typeface="Courier New" pitchFamily="49" charset="0"/>
              </a:rPr>
              <a:t>java.lang.Throwable</a:t>
            </a:r>
            <a:r>
              <a:rPr lang="en-US" altLang="de-DE" smtClean="0">
                <a:latin typeface="Arial" charset="0"/>
              </a:rPr>
              <a:t> class forms the basis of the hierarchy of exception classes. There are two main categories of exceptions:</a:t>
            </a:r>
          </a:p>
        </p:txBody>
      </p:sp>
      <p:sp>
        <p:nvSpPr>
          <p:cNvPr id="5" name="Rectangle 31"/>
          <p:cNvSpPr txBox="1">
            <a:spLocks noChangeArrowheads="1"/>
          </p:cNvSpPr>
          <p:nvPr/>
        </p:nvSpPr>
        <p:spPr bwMode="gray">
          <a:xfrm>
            <a:off x="609600" y="2667000"/>
            <a:ext cx="3429000" cy="1933575"/>
          </a:xfrm>
          <a:prstGeom prst="rect">
            <a:avLst/>
          </a:prstGeom>
          <a:noFill/>
          <a:ln w="9525">
            <a:noFill/>
            <a:miter lim="800000"/>
            <a:headEnd/>
            <a:tailEnd/>
          </a:ln>
        </p:spPr>
        <p:txBody>
          <a:bodyPr lIns="12700" tIns="12700" rIns="12700" bIns="12700">
            <a:spAutoFit/>
          </a:bodyPr>
          <a:lstStyle/>
          <a:p>
            <a:pPr marL="574675" lvl="1" indent="-460375" defTabSz="228600">
              <a:buClr>
                <a:srgbClr val="FF0000"/>
              </a:buClr>
              <a:buFont typeface="Arial" pitchFamily="34" charset="0"/>
              <a:buChar char="•"/>
              <a:defRPr/>
            </a:pPr>
            <a:r>
              <a:rPr lang="en-US" sz="2000" kern="0" dirty="0">
                <a:latin typeface="Arial" pitchFamily="34" charset="0"/>
                <a:cs typeface="Arial" pitchFamily="34" charset="0"/>
              </a:rPr>
              <a:t>Checked exceptions, which must be “handled or declared”</a:t>
            </a:r>
          </a:p>
          <a:p>
            <a:pPr marL="574675" lvl="1" indent="-460375" defTabSz="228600">
              <a:buClr>
                <a:srgbClr val="FF0000"/>
              </a:buClr>
              <a:buFont typeface="Arial" pitchFamily="34" charset="0"/>
              <a:buChar char="•"/>
              <a:defRPr/>
            </a:pPr>
            <a:r>
              <a:rPr lang="en-US" sz="2000" kern="0" dirty="0">
                <a:latin typeface="Arial" pitchFamily="34" charset="0"/>
                <a:cs typeface="Arial" pitchFamily="34" charset="0"/>
              </a:rPr>
              <a:t>Unchecked exceptions, which are not typically “handled or declared”</a:t>
            </a:r>
          </a:p>
        </p:txBody>
      </p:sp>
      <p:sp>
        <p:nvSpPr>
          <p:cNvPr id="6" name="Rectangle 5"/>
          <p:cNvSpPr/>
          <p:nvPr/>
        </p:nvSpPr>
        <p:spPr bwMode="auto">
          <a:xfrm>
            <a:off x="4953000" y="2362200"/>
            <a:ext cx="1371600" cy="381000"/>
          </a:xfrm>
          <a:prstGeom prst="rect">
            <a:avLst/>
          </a:prstGeom>
          <a:solidFill>
            <a:schemeClr val="accent2">
              <a:lumMod val="20000"/>
              <a:lumOff val="80000"/>
            </a:schemeClr>
          </a:solidFill>
          <a:ln w="28575" cap="flat" cmpd="sng" algn="ctr">
            <a:solidFill>
              <a:schemeClr val="tx1"/>
            </a:solidFill>
            <a:prstDash val="solid"/>
            <a:round/>
            <a:headEnd type="none" w="sm" len="sm"/>
            <a:tailEnd type="none" w="sm" len="sm"/>
          </a:ln>
          <a:effectLst/>
        </p:spPr>
        <p:txBody>
          <a:bodyPr lIns="0" rIns="0" anchor="ctr"/>
          <a:lstStyle/>
          <a:p>
            <a:pPr algn="ctr" defTabSz="228600">
              <a:buFont typeface="Arial" pitchFamily="34" charset="0"/>
              <a:buNone/>
              <a:defRPr/>
            </a:pPr>
            <a:r>
              <a:rPr lang="en-US" sz="1200" b="1" dirty="0">
                <a:latin typeface="Arial" pitchFamily="34" charset="0"/>
                <a:cs typeface="Arial" pitchFamily="34" charset="0"/>
              </a:rPr>
              <a:t>Throwable</a:t>
            </a:r>
          </a:p>
        </p:txBody>
      </p:sp>
      <p:sp>
        <p:nvSpPr>
          <p:cNvPr id="9222" name="Rectangle 6"/>
          <p:cNvSpPr>
            <a:spLocks noChangeArrowheads="1"/>
          </p:cNvSpPr>
          <p:nvPr/>
        </p:nvSpPr>
        <p:spPr bwMode="auto">
          <a:xfrm>
            <a:off x="4152900" y="3429000"/>
            <a:ext cx="1371600" cy="381000"/>
          </a:xfrm>
          <a:prstGeom prst="rect">
            <a:avLst/>
          </a:prstGeom>
          <a:solidFill>
            <a:srgbClr val="CCECFF"/>
          </a:solidFill>
          <a:ln w="28575" algn="ctr">
            <a:solidFill>
              <a:schemeClr val="tx1"/>
            </a:solidFill>
            <a:round/>
            <a:headEnd type="none" w="sm" len="sm"/>
            <a:tailEnd type="none" w="sm" len="sm"/>
          </a:ln>
        </p:spPr>
        <p:txBody>
          <a:bodyPr lIns="0" rIns="0" anchor="ct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spcBef>
                <a:spcPct val="0"/>
              </a:spcBef>
              <a:buClrTx/>
              <a:buFontTx/>
              <a:buNone/>
            </a:pPr>
            <a:r>
              <a:rPr lang="en-US" altLang="de-DE" sz="1200" b="1"/>
              <a:t>Error</a:t>
            </a:r>
          </a:p>
        </p:txBody>
      </p:sp>
      <p:sp>
        <p:nvSpPr>
          <p:cNvPr id="8" name="Rectangle 7"/>
          <p:cNvSpPr/>
          <p:nvPr/>
        </p:nvSpPr>
        <p:spPr bwMode="auto">
          <a:xfrm>
            <a:off x="5791200" y="3429000"/>
            <a:ext cx="1371600" cy="381000"/>
          </a:xfrm>
          <a:prstGeom prst="rect">
            <a:avLst/>
          </a:prstGeom>
          <a:solidFill>
            <a:schemeClr val="bg1">
              <a:lumMod val="85000"/>
            </a:schemeClr>
          </a:solidFill>
          <a:ln w="28575" cap="flat" cmpd="sng" algn="ctr">
            <a:solidFill>
              <a:schemeClr val="tx1"/>
            </a:solidFill>
            <a:prstDash val="solid"/>
            <a:round/>
            <a:headEnd type="none" w="sm" len="sm"/>
            <a:tailEnd type="none" w="sm" len="sm"/>
          </a:ln>
          <a:effectLst/>
        </p:spPr>
        <p:txBody>
          <a:bodyPr lIns="0" rIns="0" anchor="ctr"/>
          <a:lstStyle/>
          <a:p>
            <a:pPr algn="ctr" defTabSz="228600">
              <a:buFont typeface="Arial" pitchFamily="34" charset="0"/>
              <a:buNone/>
              <a:defRPr/>
            </a:pPr>
            <a:r>
              <a:rPr lang="en-US" sz="1200" b="1" dirty="0">
                <a:latin typeface="Arial" pitchFamily="34" charset="0"/>
                <a:cs typeface="Arial" pitchFamily="34" charset="0"/>
              </a:rPr>
              <a:t>Exception</a:t>
            </a:r>
          </a:p>
        </p:txBody>
      </p:sp>
      <p:sp>
        <p:nvSpPr>
          <p:cNvPr id="9224" name="Rectangle 8"/>
          <p:cNvSpPr>
            <a:spLocks noChangeArrowheads="1"/>
          </p:cNvSpPr>
          <p:nvPr/>
        </p:nvSpPr>
        <p:spPr bwMode="auto">
          <a:xfrm>
            <a:off x="4076700" y="4343400"/>
            <a:ext cx="1524000" cy="381000"/>
          </a:xfrm>
          <a:prstGeom prst="rect">
            <a:avLst/>
          </a:prstGeom>
          <a:solidFill>
            <a:srgbClr val="CCECFF"/>
          </a:solidFill>
          <a:ln w="28575" algn="ctr">
            <a:solidFill>
              <a:schemeClr val="tx1"/>
            </a:solidFill>
            <a:round/>
            <a:headEnd type="none" w="sm" len="sm"/>
            <a:tailEnd type="none" w="sm" len="sm"/>
          </a:ln>
        </p:spPr>
        <p:txBody>
          <a:bodyPr lIns="0" rIns="0" anchor="ct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spcBef>
                <a:spcPct val="0"/>
              </a:spcBef>
              <a:buClrTx/>
              <a:buFontTx/>
              <a:buNone/>
            </a:pPr>
            <a:r>
              <a:rPr lang="en-US" altLang="de-DE" sz="1200" b="1"/>
              <a:t>RuntimeException</a:t>
            </a:r>
          </a:p>
        </p:txBody>
      </p:sp>
      <p:sp>
        <p:nvSpPr>
          <p:cNvPr id="10" name="Rectangle 9"/>
          <p:cNvSpPr/>
          <p:nvPr/>
        </p:nvSpPr>
        <p:spPr bwMode="auto">
          <a:xfrm>
            <a:off x="5715000" y="4343400"/>
            <a:ext cx="1524000" cy="381000"/>
          </a:xfrm>
          <a:prstGeom prst="rect">
            <a:avLst/>
          </a:prstGeom>
          <a:solidFill>
            <a:schemeClr val="bg1">
              <a:lumMod val="85000"/>
            </a:schemeClr>
          </a:solidFill>
          <a:ln w="28575" cap="flat" cmpd="sng" algn="ctr">
            <a:solidFill>
              <a:schemeClr val="tx1"/>
            </a:solidFill>
            <a:prstDash val="solid"/>
            <a:round/>
            <a:headEnd type="none" w="sm" len="sm"/>
            <a:tailEnd type="none" w="sm" len="sm"/>
          </a:ln>
          <a:effectLst/>
        </p:spPr>
        <p:txBody>
          <a:bodyPr lIns="0" rIns="0" anchor="ctr"/>
          <a:lstStyle/>
          <a:p>
            <a:pPr algn="ctr" defTabSz="228600">
              <a:buFont typeface="Arial" pitchFamily="34" charset="0"/>
              <a:buNone/>
              <a:defRPr/>
            </a:pPr>
            <a:r>
              <a:rPr lang="en-US" sz="1200" b="1" dirty="0">
                <a:latin typeface="Arial" pitchFamily="34" charset="0"/>
                <a:cs typeface="Arial" pitchFamily="34" charset="0"/>
              </a:rPr>
              <a:t>SQLException</a:t>
            </a:r>
          </a:p>
        </p:txBody>
      </p:sp>
      <p:sp>
        <p:nvSpPr>
          <p:cNvPr id="11" name="Rectangle 10"/>
          <p:cNvSpPr/>
          <p:nvPr/>
        </p:nvSpPr>
        <p:spPr bwMode="auto">
          <a:xfrm>
            <a:off x="7391400" y="4343400"/>
            <a:ext cx="1524000" cy="381000"/>
          </a:xfrm>
          <a:prstGeom prst="rect">
            <a:avLst/>
          </a:prstGeom>
          <a:solidFill>
            <a:schemeClr val="bg1">
              <a:lumMod val="85000"/>
            </a:schemeClr>
          </a:solidFill>
          <a:ln w="28575" cap="flat" cmpd="sng" algn="ctr">
            <a:solidFill>
              <a:schemeClr val="tx1"/>
            </a:solidFill>
            <a:prstDash val="solid"/>
            <a:round/>
            <a:headEnd type="none" w="sm" len="sm"/>
            <a:tailEnd type="none" w="sm" len="sm"/>
          </a:ln>
          <a:effectLst/>
        </p:spPr>
        <p:txBody>
          <a:bodyPr lIns="0" rIns="0" anchor="ctr"/>
          <a:lstStyle/>
          <a:p>
            <a:pPr algn="ctr" defTabSz="228600">
              <a:buFont typeface="Arial" pitchFamily="34" charset="0"/>
              <a:buNone/>
              <a:defRPr/>
            </a:pPr>
            <a:r>
              <a:rPr lang="en-US" sz="1200" b="1" dirty="0">
                <a:latin typeface="Arial" pitchFamily="34" charset="0"/>
                <a:cs typeface="Arial" pitchFamily="34" charset="0"/>
              </a:rPr>
              <a:t>IOException</a:t>
            </a:r>
          </a:p>
        </p:txBody>
      </p:sp>
      <p:sp>
        <p:nvSpPr>
          <p:cNvPr id="9227" name="Rectangle 11"/>
          <p:cNvSpPr>
            <a:spLocks noChangeArrowheads="1"/>
          </p:cNvSpPr>
          <p:nvPr/>
        </p:nvSpPr>
        <p:spPr bwMode="auto">
          <a:xfrm>
            <a:off x="4038600" y="5257800"/>
            <a:ext cx="1600200" cy="381000"/>
          </a:xfrm>
          <a:prstGeom prst="rect">
            <a:avLst/>
          </a:prstGeom>
          <a:solidFill>
            <a:srgbClr val="CCECFF"/>
          </a:solidFill>
          <a:ln w="28575" algn="ctr">
            <a:solidFill>
              <a:schemeClr val="tx1"/>
            </a:solidFill>
            <a:round/>
            <a:headEnd type="none" w="sm" len="sm"/>
            <a:tailEnd type="none" w="sm" len="sm"/>
          </a:ln>
        </p:spPr>
        <p:txBody>
          <a:bodyPr lIns="0" rIns="0" anchor="ct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spcBef>
                <a:spcPct val="0"/>
              </a:spcBef>
              <a:buClrTx/>
              <a:buFontTx/>
              <a:buNone/>
            </a:pPr>
            <a:r>
              <a:rPr lang="en-US" altLang="de-DE" sz="1200" b="1"/>
              <a:t>ArithmeticException</a:t>
            </a:r>
          </a:p>
        </p:txBody>
      </p:sp>
      <p:sp>
        <p:nvSpPr>
          <p:cNvPr id="13" name="Rectangle 12"/>
          <p:cNvSpPr/>
          <p:nvPr/>
        </p:nvSpPr>
        <p:spPr bwMode="auto">
          <a:xfrm>
            <a:off x="7162800" y="5257800"/>
            <a:ext cx="1828800" cy="381000"/>
          </a:xfrm>
          <a:prstGeom prst="rect">
            <a:avLst/>
          </a:prstGeom>
          <a:solidFill>
            <a:schemeClr val="bg1">
              <a:lumMod val="85000"/>
            </a:schemeClr>
          </a:solidFill>
          <a:ln w="28575" cap="flat" cmpd="sng" algn="ctr">
            <a:solidFill>
              <a:schemeClr val="tx1"/>
            </a:solidFill>
            <a:prstDash val="solid"/>
            <a:round/>
            <a:headEnd type="none" w="sm" len="sm"/>
            <a:tailEnd type="none" w="sm" len="sm"/>
          </a:ln>
          <a:effectLst/>
        </p:spPr>
        <p:txBody>
          <a:bodyPr lIns="0" rIns="0" anchor="ctr"/>
          <a:lstStyle/>
          <a:p>
            <a:pPr algn="ctr" defTabSz="228600">
              <a:buFont typeface="Arial" pitchFamily="34" charset="0"/>
              <a:buNone/>
              <a:defRPr/>
            </a:pPr>
            <a:r>
              <a:rPr lang="en-US" sz="1200" b="1" dirty="0">
                <a:latin typeface="Arial" pitchFamily="34" charset="0"/>
                <a:cs typeface="Arial" pitchFamily="34" charset="0"/>
              </a:rPr>
              <a:t>FileNotFoundException</a:t>
            </a:r>
          </a:p>
        </p:txBody>
      </p:sp>
      <p:cxnSp>
        <p:nvCxnSpPr>
          <p:cNvPr id="9229" name="Elbow Connector 14"/>
          <p:cNvCxnSpPr>
            <a:cxnSpLocks noChangeShapeType="1"/>
          </p:cNvCxnSpPr>
          <p:nvPr/>
        </p:nvCxnSpPr>
        <p:spPr bwMode="auto">
          <a:xfrm rot="5400000" flipH="1" flipV="1">
            <a:off x="4808538" y="2811462"/>
            <a:ext cx="685800" cy="549275"/>
          </a:xfrm>
          <a:prstGeom prst="bentConnector3">
            <a:avLst>
              <a:gd name="adj1" fmla="val 50000"/>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30" name="Elbow Connector 17"/>
          <p:cNvCxnSpPr>
            <a:cxnSpLocks noChangeShapeType="1"/>
          </p:cNvCxnSpPr>
          <p:nvPr/>
        </p:nvCxnSpPr>
        <p:spPr bwMode="auto">
          <a:xfrm rot="16200000" flipH="1">
            <a:off x="5815807" y="2766218"/>
            <a:ext cx="685800" cy="639763"/>
          </a:xfrm>
          <a:prstGeom prst="bentConnector3">
            <a:avLst>
              <a:gd name="adj1" fmla="val 50000"/>
            </a:avLst>
          </a:prstGeom>
          <a:noFill/>
          <a:ln w="28575"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9231" name="Straight Connector 21"/>
          <p:cNvCxnSpPr>
            <a:cxnSpLocks noChangeShapeType="1"/>
            <a:stCxn id="9224" idx="2"/>
            <a:endCxn id="9227" idx="0"/>
          </p:cNvCxnSpPr>
          <p:nvPr/>
        </p:nvCxnSpPr>
        <p:spPr bwMode="auto">
          <a:xfrm rot="5400000">
            <a:off x="4572000" y="4991100"/>
            <a:ext cx="53340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32" name="Straight Connector 23"/>
          <p:cNvCxnSpPr>
            <a:cxnSpLocks noChangeShapeType="1"/>
          </p:cNvCxnSpPr>
          <p:nvPr/>
        </p:nvCxnSpPr>
        <p:spPr bwMode="auto">
          <a:xfrm rot="5400000">
            <a:off x="7886700" y="4991100"/>
            <a:ext cx="53340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33" name="Straight Connector 25"/>
          <p:cNvCxnSpPr>
            <a:cxnSpLocks noChangeShapeType="1"/>
          </p:cNvCxnSpPr>
          <p:nvPr/>
        </p:nvCxnSpPr>
        <p:spPr bwMode="auto">
          <a:xfrm rot="5400000">
            <a:off x="6210300" y="4076700"/>
            <a:ext cx="533400"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9234" name="Elbow Connector 27"/>
          <p:cNvCxnSpPr>
            <a:cxnSpLocks noChangeShapeType="1"/>
          </p:cNvCxnSpPr>
          <p:nvPr/>
        </p:nvCxnSpPr>
        <p:spPr bwMode="auto">
          <a:xfrm rot="5400000" flipH="1" flipV="1">
            <a:off x="5048250" y="3257550"/>
            <a:ext cx="533400" cy="1638300"/>
          </a:xfrm>
          <a:prstGeom prst="bentConnector3">
            <a:avLst>
              <a:gd name="adj1" fmla="val 47958"/>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35" name="Elbow Connector 33"/>
          <p:cNvCxnSpPr>
            <a:cxnSpLocks noChangeShapeType="1"/>
          </p:cNvCxnSpPr>
          <p:nvPr/>
        </p:nvCxnSpPr>
        <p:spPr bwMode="auto">
          <a:xfrm rot="16200000" flipV="1">
            <a:off x="7353300" y="3238500"/>
            <a:ext cx="533400" cy="1676400"/>
          </a:xfrm>
          <a:prstGeom prst="bentConnector3">
            <a:avLst>
              <a:gd name="adj1" fmla="val 50000"/>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0"/>
          <p:cNvSpPr>
            <a:spLocks noChangeArrowheads="1"/>
          </p:cNvSpPr>
          <p:nvPr/>
        </p:nvSpPr>
        <p:spPr bwMode="auto">
          <a:xfrm>
            <a:off x="609600" y="2057400"/>
            <a:ext cx="7924800" cy="39624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0243" name="Rectangle 30"/>
          <p:cNvSpPr>
            <a:spLocks noGrp="1" noChangeArrowheads="1"/>
          </p:cNvSpPr>
          <p:nvPr>
            <p:ph type="title"/>
          </p:nvPr>
        </p:nvSpPr>
        <p:spPr/>
        <p:txBody>
          <a:bodyPr/>
          <a:lstStyle/>
          <a:p>
            <a:r>
              <a:rPr lang="en-US" altLang="de-DE" smtClean="0"/>
              <a:t>Handling Exceptions</a:t>
            </a:r>
          </a:p>
        </p:txBody>
      </p:sp>
      <p:sp>
        <p:nvSpPr>
          <p:cNvPr id="10244" name="Rectangle 31"/>
          <p:cNvSpPr>
            <a:spLocks noGrp="1" noChangeArrowheads="1"/>
          </p:cNvSpPr>
          <p:nvPr>
            <p:ph idx="1"/>
          </p:nvPr>
        </p:nvSpPr>
        <p:spPr>
          <a:xfrm>
            <a:off x="609600" y="1219200"/>
            <a:ext cx="7918450" cy="4691063"/>
          </a:xfrm>
        </p:spPr>
        <p:txBody>
          <a:bodyPr/>
          <a:lstStyle/>
          <a:p>
            <a:r>
              <a:rPr lang="en-US" altLang="de-DE" smtClean="0">
                <a:latin typeface="Arial" charset="0"/>
              </a:rPr>
              <a:t>You should always catch the most specific type of exception. Multiple catch blocks can be associated with a single try.</a:t>
            </a:r>
          </a:p>
          <a:p>
            <a:endParaRPr lang="en-US" altLang="de-DE" sz="800" smtClean="0">
              <a:latin typeface="Courier New" pitchFamily="49" charset="0"/>
              <a:cs typeface="Courier New" pitchFamily="49" charset="0"/>
            </a:endParaRPr>
          </a:p>
          <a:p>
            <a:r>
              <a:rPr lang="en-US" altLang="de-DE" sz="1600" smtClean="0">
                <a:latin typeface="Courier New" pitchFamily="49" charset="0"/>
                <a:cs typeface="Courier New" pitchFamily="49" charset="0"/>
              </a:rPr>
              <a:t>try {</a:t>
            </a:r>
          </a:p>
          <a:p>
            <a:r>
              <a:rPr lang="en-US" altLang="de-DE" sz="1600" smtClean="0">
                <a:latin typeface="Courier New" pitchFamily="49" charset="0"/>
                <a:cs typeface="Courier New" pitchFamily="49" charset="0"/>
              </a:rPr>
              <a:t>    System.out.println("About to open a file");</a:t>
            </a:r>
          </a:p>
          <a:p>
            <a:r>
              <a:rPr lang="en-US" altLang="de-DE" sz="1600" smtClean="0">
                <a:latin typeface="Courier New" pitchFamily="49" charset="0"/>
                <a:cs typeface="Courier New" pitchFamily="49" charset="0"/>
              </a:rPr>
              <a:t>    InputStream in = new FileInputStream("missingfile.txt");</a:t>
            </a:r>
          </a:p>
          <a:p>
            <a:r>
              <a:rPr lang="en-US" altLang="de-DE" sz="1600" smtClean="0">
                <a:latin typeface="Courier New" pitchFamily="49" charset="0"/>
                <a:cs typeface="Courier New" pitchFamily="49" charset="0"/>
              </a:rPr>
              <a:t>    System.out.println("File open");</a:t>
            </a:r>
          </a:p>
          <a:p>
            <a:r>
              <a:rPr lang="en-US" altLang="de-DE" sz="1600" smtClean="0">
                <a:latin typeface="Courier New" pitchFamily="49" charset="0"/>
                <a:cs typeface="Courier New" pitchFamily="49" charset="0"/>
              </a:rPr>
              <a:t>    int data = in.read();</a:t>
            </a:r>
          </a:p>
          <a:p>
            <a:r>
              <a:rPr lang="en-US" altLang="de-DE" sz="1600" smtClean="0">
                <a:latin typeface="Courier New" pitchFamily="49" charset="0"/>
                <a:cs typeface="Courier New" pitchFamily="49" charset="0"/>
              </a:rPr>
              <a:t>    in.close();</a:t>
            </a:r>
          </a:p>
          <a:p>
            <a:r>
              <a:rPr lang="en-US" altLang="de-DE" sz="1600" smtClean="0">
                <a:latin typeface="Courier New" pitchFamily="49" charset="0"/>
                <a:cs typeface="Courier New" pitchFamily="49" charset="0"/>
              </a:rPr>
              <a:t>} catch (FileNotFoundException e) {</a:t>
            </a:r>
          </a:p>
          <a:p>
            <a:r>
              <a:rPr lang="en-US" altLang="de-DE" sz="1600" smtClean="0">
                <a:latin typeface="Courier New" pitchFamily="49" charset="0"/>
                <a:cs typeface="Courier New" pitchFamily="49" charset="0"/>
              </a:rPr>
              <a:t>    System.out.println(e.getClass().getName());</a:t>
            </a:r>
          </a:p>
          <a:p>
            <a:r>
              <a:rPr lang="en-US" altLang="de-DE" sz="1600" smtClean="0">
                <a:latin typeface="Courier New" pitchFamily="49" charset="0"/>
                <a:cs typeface="Courier New" pitchFamily="49" charset="0"/>
              </a:rPr>
              <a:t>    System.out.println("Quitting");</a:t>
            </a:r>
          </a:p>
          <a:p>
            <a:r>
              <a:rPr lang="en-US" altLang="de-DE" sz="1600" smtClean="0">
                <a:latin typeface="Courier New" pitchFamily="49" charset="0"/>
                <a:cs typeface="Courier New" pitchFamily="49" charset="0"/>
              </a:rPr>
              <a:t>} catch (IOException e) {</a:t>
            </a:r>
          </a:p>
          <a:p>
            <a:r>
              <a:rPr lang="en-US" altLang="de-DE" sz="1600" smtClean="0">
                <a:latin typeface="Courier New" pitchFamily="49" charset="0"/>
                <a:cs typeface="Courier New" pitchFamily="49" charset="0"/>
              </a:rPr>
              <a:t>    System.out.println(e.getClass().getName());</a:t>
            </a:r>
          </a:p>
          <a:p>
            <a:r>
              <a:rPr lang="en-US" altLang="de-DE" sz="1600" smtClean="0">
                <a:latin typeface="Courier New" pitchFamily="49" charset="0"/>
                <a:cs typeface="Courier New" pitchFamily="49" charset="0"/>
              </a:rPr>
              <a:t>    System.out.println("Quitting");</a:t>
            </a:r>
          </a:p>
          <a:p>
            <a:r>
              <a:rPr lang="en-US" altLang="de-DE" sz="1600" smtClean="0">
                <a:latin typeface="Courier New" pitchFamily="49" charset="0"/>
                <a:cs typeface="Courier New" pitchFamily="49" charset="0"/>
              </a:rPr>
              <a:t>}</a:t>
            </a:r>
          </a:p>
        </p:txBody>
      </p:sp>
      <p:sp>
        <p:nvSpPr>
          <p:cNvPr id="10245" name="AutoShape 39"/>
          <p:cNvSpPr>
            <a:spLocks noChangeArrowheads="1"/>
          </p:cNvSpPr>
          <p:nvPr/>
        </p:nvSpPr>
        <p:spPr bwMode="auto">
          <a:xfrm>
            <a:off x="6019800" y="2940050"/>
            <a:ext cx="2438400" cy="1169988"/>
          </a:xfrm>
          <a:prstGeom prst="wedgeRectCallout">
            <a:avLst>
              <a:gd name="adj1" fmla="val -92394"/>
              <a:gd name="adj2" fmla="val 47255"/>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Order is important. You must catch the most specific exceptions first (that is, child classes before parent classes).</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50"/>
          <p:cNvSpPr>
            <a:spLocks noChangeArrowheads="1"/>
          </p:cNvSpPr>
          <p:nvPr/>
        </p:nvSpPr>
        <p:spPr bwMode="auto">
          <a:xfrm>
            <a:off x="609600" y="1143000"/>
            <a:ext cx="7924800" cy="49530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1267" name="Rectangle 30"/>
          <p:cNvSpPr>
            <a:spLocks noGrp="1" noChangeArrowheads="1"/>
          </p:cNvSpPr>
          <p:nvPr>
            <p:ph type="title"/>
          </p:nvPr>
        </p:nvSpPr>
        <p:spPr/>
        <p:txBody>
          <a:bodyPr/>
          <a:lstStyle/>
          <a:p>
            <a:r>
              <a:rPr lang="en-US" altLang="de-DE" smtClean="0">
                <a:latin typeface="Courier New" pitchFamily="49" charset="0"/>
                <a:cs typeface="Courier New" pitchFamily="49" charset="0"/>
              </a:rPr>
              <a:t>finally</a:t>
            </a:r>
            <a:r>
              <a:rPr lang="en-US" altLang="de-DE" smtClean="0"/>
              <a:t> Clause</a:t>
            </a:r>
          </a:p>
        </p:txBody>
      </p:sp>
      <p:sp>
        <p:nvSpPr>
          <p:cNvPr id="11268" name="Rectangle 31"/>
          <p:cNvSpPr>
            <a:spLocks noGrp="1" noChangeArrowheads="1"/>
          </p:cNvSpPr>
          <p:nvPr>
            <p:ph idx="1"/>
          </p:nvPr>
        </p:nvSpPr>
        <p:spPr>
          <a:xfrm>
            <a:off x="609600" y="1143000"/>
            <a:ext cx="7918450" cy="1751013"/>
          </a:xfrm>
        </p:spPr>
        <p:txBody>
          <a:bodyPr/>
          <a:lstStyle/>
          <a:p>
            <a:r>
              <a:rPr lang="en-US" altLang="de-DE" sz="1800" smtClean="0">
                <a:latin typeface="Courier New" pitchFamily="49" charset="0"/>
                <a:cs typeface="Courier New" pitchFamily="49" charset="0"/>
              </a:rPr>
              <a:t>InputStream in = null;</a:t>
            </a:r>
          </a:p>
          <a:p>
            <a:r>
              <a:rPr lang="en-US" altLang="de-DE" sz="1800" smtClean="0">
                <a:latin typeface="Courier New" pitchFamily="49" charset="0"/>
                <a:cs typeface="Courier New" pitchFamily="49" charset="0"/>
              </a:rPr>
              <a:t>try {</a:t>
            </a:r>
          </a:p>
          <a:p>
            <a:r>
              <a:rPr lang="en-US" altLang="de-DE" sz="1800" smtClean="0">
                <a:latin typeface="Courier New" pitchFamily="49" charset="0"/>
                <a:cs typeface="Courier New" pitchFamily="49" charset="0"/>
              </a:rPr>
              <a:t>    System.out.println("About to open a file");</a:t>
            </a:r>
          </a:p>
          <a:p>
            <a:r>
              <a:rPr lang="en-US" altLang="de-DE" sz="1800" smtClean="0">
                <a:latin typeface="Courier New" pitchFamily="49" charset="0"/>
                <a:cs typeface="Courier New" pitchFamily="49" charset="0"/>
              </a:rPr>
              <a:t>    in = new FileInputStream("missingfile.txt");</a:t>
            </a:r>
          </a:p>
          <a:p>
            <a:r>
              <a:rPr lang="en-US" altLang="de-DE" sz="1800" smtClean="0">
                <a:latin typeface="Courier New" pitchFamily="49" charset="0"/>
                <a:cs typeface="Courier New" pitchFamily="49" charset="0"/>
              </a:rPr>
              <a:t>    System.out.println("File open");</a:t>
            </a:r>
          </a:p>
          <a:p>
            <a:r>
              <a:rPr lang="en-US" altLang="de-DE" sz="1800" smtClean="0">
                <a:latin typeface="Courier New" pitchFamily="49" charset="0"/>
                <a:cs typeface="Courier New" pitchFamily="49" charset="0"/>
              </a:rPr>
              <a:t>    int data = in.read();</a:t>
            </a:r>
          </a:p>
          <a:p>
            <a:r>
              <a:rPr lang="en-US" altLang="de-DE" sz="1800" smtClean="0">
                <a:latin typeface="Courier New" pitchFamily="49" charset="0"/>
                <a:cs typeface="Courier New" pitchFamily="49" charset="0"/>
              </a:rPr>
              <a:t>} catch (IOException e) {</a:t>
            </a:r>
          </a:p>
          <a:p>
            <a:r>
              <a:rPr lang="en-US" altLang="de-DE" sz="1800" smtClean="0">
                <a:latin typeface="Courier New" pitchFamily="49" charset="0"/>
                <a:cs typeface="Courier New" pitchFamily="49" charset="0"/>
              </a:rPr>
              <a:t>    System.out.println(e.getMessage());</a:t>
            </a:r>
          </a:p>
          <a:p>
            <a:r>
              <a:rPr lang="en-US" altLang="de-DE" sz="1800" smtClean="0">
                <a:latin typeface="Courier New" pitchFamily="49" charset="0"/>
                <a:cs typeface="Courier New" pitchFamily="49" charset="0"/>
              </a:rPr>
              <a:t>} finally {</a:t>
            </a:r>
          </a:p>
          <a:p>
            <a:r>
              <a:rPr lang="en-US" altLang="de-DE" sz="1800" smtClean="0">
                <a:latin typeface="Courier New" pitchFamily="49" charset="0"/>
                <a:cs typeface="Courier New" pitchFamily="49" charset="0"/>
              </a:rPr>
              <a:t>    try {</a:t>
            </a:r>
          </a:p>
          <a:p>
            <a:r>
              <a:rPr lang="en-US" altLang="de-DE" sz="1800" smtClean="0">
                <a:latin typeface="Courier New" pitchFamily="49" charset="0"/>
                <a:cs typeface="Courier New" pitchFamily="49" charset="0"/>
              </a:rPr>
              <a:t>        if(in != null) in.close();</a:t>
            </a:r>
          </a:p>
          <a:p>
            <a:r>
              <a:rPr lang="en-US" altLang="de-DE" sz="1800" smtClean="0">
                <a:latin typeface="Courier New" pitchFamily="49" charset="0"/>
                <a:cs typeface="Courier New" pitchFamily="49" charset="0"/>
              </a:rPr>
              <a:t>    } catch(IOException e) {</a:t>
            </a:r>
          </a:p>
          <a:p>
            <a:r>
              <a:rPr lang="en-US" altLang="de-DE" sz="1800" smtClean="0">
                <a:latin typeface="Courier New" pitchFamily="49" charset="0"/>
                <a:cs typeface="Courier New" pitchFamily="49" charset="0"/>
              </a:rPr>
              <a:t>        System.out.println("Failed to close file");</a:t>
            </a:r>
          </a:p>
          <a:p>
            <a:r>
              <a:rPr lang="en-US" altLang="de-DE" sz="1800" smtClean="0">
                <a:latin typeface="Courier New" pitchFamily="49" charset="0"/>
                <a:cs typeface="Courier New" pitchFamily="49" charset="0"/>
              </a:rPr>
              <a:t>    }</a:t>
            </a:r>
          </a:p>
          <a:p>
            <a:r>
              <a:rPr lang="en-US" altLang="de-DE" sz="1800" smtClean="0">
                <a:latin typeface="Courier New" pitchFamily="49" charset="0"/>
                <a:cs typeface="Courier New" pitchFamily="49" charset="0"/>
              </a:rPr>
              <a:t>}</a:t>
            </a:r>
          </a:p>
        </p:txBody>
      </p:sp>
      <p:sp>
        <p:nvSpPr>
          <p:cNvPr id="11269" name="AutoShape 39"/>
          <p:cNvSpPr>
            <a:spLocks noChangeArrowheads="1"/>
          </p:cNvSpPr>
          <p:nvPr/>
        </p:nvSpPr>
        <p:spPr bwMode="auto">
          <a:xfrm>
            <a:off x="6324600" y="4495800"/>
            <a:ext cx="1930400" cy="523875"/>
          </a:xfrm>
          <a:prstGeom prst="wedgeRectCallout">
            <a:avLst>
              <a:gd name="adj1" fmla="val -98407"/>
              <a:gd name="adj2" fmla="val -28106"/>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You always want to close open resources.</a:t>
            </a:r>
          </a:p>
        </p:txBody>
      </p:sp>
      <p:sp>
        <p:nvSpPr>
          <p:cNvPr id="11270" name="Rectangle 10"/>
          <p:cNvSpPr>
            <a:spLocks noChangeArrowheads="1"/>
          </p:cNvSpPr>
          <p:nvPr/>
        </p:nvSpPr>
        <p:spPr bwMode="gray">
          <a:xfrm>
            <a:off x="838200" y="3733800"/>
            <a:ext cx="1066800" cy="342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822325" eaLnBrk="0" hangingPunct="0">
              <a:spcBef>
                <a:spcPct val="20000"/>
              </a:spcBef>
              <a:buClr>
                <a:srgbClr val="000000"/>
              </a:buClr>
              <a:buFont typeface="Arial" charset="0"/>
              <a:defRPr sz="2200">
                <a:solidFill>
                  <a:schemeClr val="tx1"/>
                </a:solidFill>
                <a:latin typeface="Arial" charset="0"/>
              </a:defRPr>
            </a:lvl1pPr>
            <a:lvl2pPr marL="742950" indent="-285750" defTabSz="822325" eaLnBrk="0" hangingPunct="0">
              <a:spcBef>
                <a:spcPct val="20000"/>
              </a:spcBef>
              <a:buClr>
                <a:srgbClr val="FF0000"/>
              </a:buClr>
              <a:buFont typeface="Arial" charset="0"/>
              <a:buChar char="•"/>
              <a:defRPr sz="2200">
                <a:solidFill>
                  <a:schemeClr val="tx1"/>
                </a:solidFill>
                <a:latin typeface="Arial" charset="0"/>
              </a:defRPr>
            </a:lvl2pPr>
            <a:lvl3pPr marL="1143000" indent="-228600" defTabSz="822325" eaLnBrk="0" hangingPunct="0">
              <a:spcBef>
                <a:spcPct val="20000"/>
              </a:spcBef>
              <a:buClr>
                <a:srgbClr val="FF0000"/>
              </a:buClr>
              <a:buFont typeface="Arial" charset="0"/>
              <a:buChar char="–"/>
              <a:defRPr sz="2000">
                <a:solidFill>
                  <a:schemeClr val="tx1"/>
                </a:solidFill>
                <a:latin typeface="Arial" charset="0"/>
              </a:defRPr>
            </a:lvl3pPr>
            <a:lvl4pPr marL="1600200" indent="-228600" defTabSz="822325"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822325"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822325"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50000"/>
              </a:spcBef>
              <a:buClrTx/>
              <a:buFontTx/>
              <a:buNone/>
            </a:pPr>
            <a:endParaRPr lang="de-DE" altLang="de-DE" sz="1800" b="1">
              <a:solidFill>
                <a:schemeClr val="folHlink"/>
              </a:solidFill>
            </a:endParaRPr>
          </a:p>
        </p:txBody>
      </p:sp>
      <p:sp>
        <p:nvSpPr>
          <p:cNvPr id="11271" name="AutoShape 39"/>
          <p:cNvSpPr>
            <a:spLocks noChangeArrowheads="1"/>
          </p:cNvSpPr>
          <p:nvPr/>
        </p:nvSpPr>
        <p:spPr bwMode="auto">
          <a:xfrm>
            <a:off x="2590800" y="3810000"/>
            <a:ext cx="3886200" cy="523875"/>
          </a:xfrm>
          <a:prstGeom prst="wedgeRectCallout">
            <a:avLst>
              <a:gd name="adj1" fmla="val -59417"/>
              <a:gd name="adj2" fmla="val -30500"/>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a:spcBef>
                <a:spcPct val="0"/>
              </a:spcBef>
              <a:buClrTx/>
              <a:buFontTx/>
              <a:buNone/>
            </a:pPr>
            <a:r>
              <a:rPr lang="en-US" altLang="de-DE" sz="1400"/>
              <a:t>A </a:t>
            </a:r>
            <a:r>
              <a:rPr lang="en-US" altLang="de-DE" sz="1400">
                <a:latin typeface="Courier New" pitchFamily="49" charset="0"/>
                <a:cs typeface="Courier New" pitchFamily="49" charset="0"/>
              </a:rPr>
              <a:t>finally</a:t>
            </a:r>
            <a:r>
              <a:rPr lang="en-US" altLang="de-DE" sz="1400"/>
              <a:t> clause runs regardless of whether or not an </a:t>
            </a:r>
            <a:r>
              <a:rPr lang="en-US" altLang="de-DE" sz="1400">
                <a:latin typeface="Courier New" pitchFamily="49" charset="0"/>
                <a:cs typeface="Courier New" pitchFamily="49" charset="0"/>
              </a:rPr>
              <a:t>Exception</a:t>
            </a:r>
            <a:r>
              <a:rPr lang="en-US" altLang="de-DE" sz="1400"/>
              <a:t> was generated.</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OU6_Jan14</Template>
  <TotalTime>2061</TotalTime>
  <Words>3265</Words>
  <Application>Microsoft Office PowerPoint</Application>
  <PresentationFormat>Bildschirmpräsentation (4:3)</PresentationFormat>
  <Paragraphs>353</Paragraphs>
  <Slides>22</Slides>
  <Notes>22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22</vt:i4>
      </vt:variant>
    </vt:vector>
  </HeadingPairs>
  <TitlesOfParts>
    <vt:vector size="27" baseType="lpstr">
      <vt:lpstr>Arial</vt:lpstr>
      <vt:lpstr>Times New Roman</vt:lpstr>
      <vt:lpstr>Courier New</vt:lpstr>
      <vt:lpstr>Calibri</vt:lpstr>
      <vt:lpstr>OU6_Jan14</vt:lpstr>
      <vt:lpstr>Exceptions and Assertions</vt:lpstr>
      <vt:lpstr>Objectives</vt:lpstr>
      <vt:lpstr>Error Handling</vt:lpstr>
      <vt:lpstr>Exception Handling in Java</vt:lpstr>
      <vt:lpstr>try-catch Statement</vt:lpstr>
      <vt:lpstr>Exception Objects</vt:lpstr>
      <vt:lpstr>Exception Categories</vt:lpstr>
      <vt:lpstr>Handling Exceptions</vt:lpstr>
      <vt:lpstr>finally Clause</vt:lpstr>
      <vt:lpstr>try-with-resources Statement</vt:lpstr>
      <vt:lpstr>Catching Multiple Exceptions</vt:lpstr>
      <vt:lpstr>Declaring Exceptions</vt:lpstr>
      <vt:lpstr>Handling Declared Exceptions</vt:lpstr>
      <vt:lpstr>Throwing Exceptions</vt:lpstr>
      <vt:lpstr>Custom Exceptions</vt:lpstr>
      <vt:lpstr>Assertions</vt:lpstr>
      <vt:lpstr>Assertion Syntax</vt:lpstr>
      <vt:lpstr>Internal Invariants</vt:lpstr>
      <vt:lpstr>Control Flow Invariants</vt:lpstr>
      <vt:lpstr>Class Invariants</vt:lpstr>
      <vt:lpstr>Controlling Runtime Evaluation of Assertions</vt:lpstr>
      <vt:lpstr>Summary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OU6_Jan14</dc:subject>
  <dc:creator>Michael Williams</dc:creator>
  <cp:keywords>OU6_Jan14</cp:keywords>
  <dc:description>Oracle University Production Services</dc:description>
  <cp:lastModifiedBy>Bernhard</cp:lastModifiedBy>
  <cp:revision>171</cp:revision>
  <cp:lastPrinted>2002-03-28T23:57:22Z</cp:lastPrinted>
  <dcterms:created xsi:type="dcterms:W3CDTF">2014-01-21T18:01:03Z</dcterms:created>
  <dcterms:modified xsi:type="dcterms:W3CDTF">2018-07-08T18:00:18Z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