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  <p:sldMasterId id="2147483670" r:id="rId3"/>
  </p:sldMasterIdLst>
  <p:notesMasterIdLst>
    <p:notesMasterId r:id="rId33"/>
  </p:notesMasterIdLst>
  <p:handoutMasterIdLst>
    <p:handoutMasterId r:id="rId34"/>
  </p:handoutMasterIdLst>
  <p:sldIdLst>
    <p:sldId id="261" r:id="rId4"/>
    <p:sldId id="284" r:id="rId5"/>
    <p:sldId id="285" r:id="rId6"/>
    <p:sldId id="286" r:id="rId7"/>
    <p:sldId id="283" r:id="rId8"/>
    <p:sldId id="287" r:id="rId9"/>
    <p:sldId id="288" r:id="rId10"/>
    <p:sldId id="289" r:id="rId11"/>
    <p:sldId id="290" r:id="rId12"/>
    <p:sldId id="291" r:id="rId13"/>
    <p:sldId id="292" r:id="rId14"/>
    <p:sldId id="294" r:id="rId15"/>
    <p:sldId id="297" r:id="rId16"/>
    <p:sldId id="298" r:id="rId17"/>
    <p:sldId id="299" r:id="rId18"/>
    <p:sldId id="300" r:id="rId19"/>
    <p:sldId id="296" r:id="rId20"/>
    <p:sldId id="295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C56FCF5-8C14-4C74-9CC1-57992D692B72}">
          <p14:sldIdLst>
            <p14:sldId id="261"/>
          </p14:sldIdLst>
        </p14:section>
        <p14:section name="introduction" id="{ED5CB6BD-AE0D-4DAD-88FE-34DDFE9B35C7}">
          <p14:sldIdLst>
            <p14:sldId id="284"/>
            <p14:sldId id="285"/>
            <p14:sldId id="286"/>
            <p14:sldId id="283"/>
            <p14:sldId id="287"/>
            <p14:sldId id="288"/>
            <p14:sldId id="289"/>
            <p14:sldId id="290"/>
          </p14:sldIdLst>
        </p14:section>
        <p14:section name="Spring Initializr" id="{A8BE9099-6A45-4378-A26C-A4E3B7774043}">
          <p14:sldIdLst>
            <p14:sldId id="291"/>
            <p14:sldId id="292"/>
            <p14:sldId id="294"/>
            <p14:sldId id="297"/>
            <p14:sldId id="298"/>
            <p14:sldId id="299"/>
            <p14:sldId id="300"/>
          </p14:sldIdLst>
        </p14:section>
        <p14:section name="First project" id="{2D2C92E2-A97D-4220-8AF0-88FB9973AED5}">
          <p14:sldIdLst>
            <p14:sldId id="296"/>
            <p14:sldId id="295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</p14:sectionLst>
    </p:ex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0000"/>
    <a:srgbClr val="0EF614"/>
    <a:srgbClr val="00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>
        <p:scale>
          <a:sx n="50" d="100"/>
          <a:sy n="50" d="100"/>
        </p:scale>
        <p:origin x="-2658" y="-14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88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de-DE" smtClean="0"/>
              <a:t>16.12.2017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de-DE" smtClean="0"/>
              <a:t>16.12.2017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458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ieren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ieren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ieren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ieren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ieren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ieren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ieren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ieren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de-DE" smtClean="0"/>
              <a:t>16.12.2017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ieren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ieren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ieren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ieren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de-DE" smtClean="0"/>
              <a:t>16.12.2017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de-DE" smtClean="0"/>
              <a:t>16.12.2017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978869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0" y="1753985"/>
            <a:ext cx="9601200" cy="4037215"/>
          </a:xfrm>
        </p:spPr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de-DE" smtClean="0"/>
              <a:t>16.12.2017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0" y="1066801"/>
            <a:ext cx="9601200" cy="4724400"/>
          </a:xfrm>
        </p:spPr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de-DE" smtClean="0"/>
              <a:t>16.12.2017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8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978869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0" y="1745673"/>
            <a:ext cx="9601200" cy="4045527"/>
          </a:xfrm>
        </p:spPr>
        <p:txBody>
          <a:bodyPr/>
          <a:lstStyle>
            <a:lvl1pPr marL="228600" indent="-2286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1pPr>
            <a:lvl2pPr marL="457200" indent="-182880">
              <a:buClr>
                <a:srgbClr val="0070C0"/>
              </a:buClr>
              <a:buFont typeface="Arial" panose="020B0604020202020204" pitchFamily="34" charset="0"/>
              <a:buChar char="•"/>
              <a:defRPr sz="1600"/>
            </a:lvl2pPr>
            <a:lvl3pPr marL="685800" indent="-179388">
              <a:buClr>
                <a:srgbClr val="0070C0"/>
              </a:buClr>
              <a:buFont typeface="Arial" panose="020B0604020202020204" pitchFamily="34" charset="0"/>
              <a:buChar char="•"/>
              <a:defRPr sz="1400"/>
            </a:lvl3pPr>
            <a:lvl4pPr marL="914400" indent="-182880">
              <a:buClr>
                <a:srgbClr val="0070C0"/>
              </a:buClr>
              <a:buFont typeface="Arial" panose="020B0604020202020204" pitchFamily="34" charset="0"/>
              <a:buChar char="•"/>
              <a:defRPr sz="1200"/>
            </a:lvl4pPr>
            <a:lvl5pPr marL="1143000" indent="-179388">
              <a:buClr>
                <a:srgbClr val="0070C0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de-DE" smtClean="0"/>
              <a:t>16.12.2017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30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ieren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ieren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ieren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ieren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de-DE" smtClean="0"/>
              <a:t>16.12.2017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de-DE" smtClean="0"/>
              <a:t>16.12.2017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de-DE" smtClean="0"/>
              <a:t>16.12.2017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ieren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ieren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ieren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ieren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ieren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de-DE" smtClean="0"/>
              <a:t>16.12.2017</a:t>
            </a:fld>
            <a:endParaRPr lang="de-DE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heme" Target="../theme/theme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F122DA5F-F369-425E-9800-5E085E2248B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2" y="6263928"/>
            <a:ext cx="809269" cy="479831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de-DE" smtClean="0"/>
              <a:t>16.12.2017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48" name="Gerader Verbinder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5F1B4320-4208-4F94-8ACA-7CFD09946D5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418" y="6308127"/>
            <a:ext cx="2475299" cy="405787"/>
          </a:xfrm>
          <a:prstGeom prst="rect">
            <a:avLst/>
          </a:prstGeom>
        </p:spPr>
      </p:pic>
      <p:grpSp>
        <p:nvGrpSpPr>
          <p:cNvPr id="96" name="Gruppieren 95"/>
          <p:cNvGrpSpPr/>
          <p:nvPr/>
        </p:nvGrpSpPr>
        <p:grpSpPr bwMode="hidden">
          <a:xfrm>
            <a:off x="-609255" y="-549873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ieren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ieren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ieren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ieren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Grafik 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57" y="460392"/>
            <a:ext cx="754596" cy="7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69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33993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F122DA5F-F369-425E-9800-5E085E224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2" y="6263928"/>
            <a:ext cx="809269" cy="479831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B2453-8663-4C69-AF73-9FD7B1DEC5D0}" type="datetime1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16.12.2017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8" name="Gerader Verbinder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5F1B4320-4208-4F94-8ACA-7CFD09946D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418" y="6308127"/>
            <a:ext cx="2475299" cy="405787"/>
          </a:xfrm>
          <a:prstGeom prst="rect">
            <a:avLst/>
          </a:prstGeom>
        </p:spPr>
      </p:pic>
      <p:grpSp>
        <p:nvGrpSpPr>
          <p:cNvPr id="96" name="Gruppieren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 userDrawn="1"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ieren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ieren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ieren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ieren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3" name="Grafik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57" y="460392"/>
            <a:ext cx="754596" cy="7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1065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33993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09" cy="3383280"/>
          </a:xfrm>
        </p:spPr>
        <p:txBody>
          <a:bodyPr/>
          <a:lstStyle/>
          <a:p>
            <a:pPr algn="l" defTabSz="914400">
              <a:lnSpc>
                <a:spcPct val="76000"/>
              </a:lnSpc>
              <a:spcBef>
                <a:spcPct val="0"/>
              </a:spcBef>
              <a:buNone/>
            </a:pPr>
            <a:r>
              <a:rPr lang="de-DE" sz="8000" b="1" i="0" baseline="0" dirty="0">
                <a:solidFill>
                  <a:srgbClr val="2D2E2D"/>
                </a:solidFill>
                <a:latin typeface="Arial"/>
              </a:rPr>
              <a:t>Spring Boot</a:t>
            </a:r>
            <a:endParaRPr lang="de-DE" dirty="0"/>
          </a:p>
        </p:txBody>
      </p:sp>
      <p:sp>
        <p:nvSpPr>
          <p:cNvPr id="4" name="AutoShape 2" descr="Bildergebnis für spring 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Bildergebnis für spring 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89" y="105463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F1FC2FA-ABCD-4FE1-8720-ABCD0AD6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Spring </a:t>
            </a:r>
            <a:r>
              <a:rPr lang="de-AT" dirty="0" err="1"/>
              <a:t>Initializr</a:t>
            </a:r>
            <a:r>
              <a:rPr lang="de-AT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F5FEEF2-6979-4562-8C0C-F4C1E42BE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53985"/>
            <a:ext cx="9601200" cy="4037215"/>
          </a:xfrm>
        </p:spPr>
        <p:txBody>
          <a:bodyPr>
            <a:normAutofit/>
          </a:bodyPr>
          <a:lstStyle/>
          <a:p>
            <a:r>
              <a:rPr lang="de-AT" sz="2400" dirty="0" err="1"/>
              <a:t>Is</a:t>
            </a:r>
            <a:r>
              <a:rPr lang="de-AT" sz="2400" dirty="0"/>
              <a:t> </a:t>
            </a:r>
            <a:r>
              <a:rPr lang="de-AT" sz="2400" dirty="0" err="1"/>
              <a:t>used</a:t>
            </a:r>
            <a:r>
              <a:rPr lang="de-AT" sz="2400" dirty="0"/>
              <a:t> </a:t>
            </a:r>
            <a:r>
              <a:rPr lang="de-AT" sz="2400" dirty="0" err="1"/>
              <a:t>to</a:t>
            </a:r>
            <a:r>
              <a:rPr lang="de-AT" sz="2400" dirty="0"/>
              <a:t> </a:t>
            </a:r>
            <a:r>
              <a:rPr lang="de-AT" sz="2400" dirty="0" err="1"/>
              <a:t>create</a:t>
            </a:r>
            <a:r>
              <a:rPr lang="de-AT" sz="2400" dirty="0"/>
              <a:t> </a:t>
            </a:r>
            <a:r>
              <a:rPr lang="de-AT" sz="2400" dirty="0" err="1"/>
              <a:t>the</a:t>
            </a:r>
            <a:r>
              <a:rPr lang="de-AT" sz="2400" dirty="0"/>
              <a:t> Spring Boot </a:t>
            </a:r>
            <a:r>
              <a:rPr lang="de-AT" sz="2400" dirty="0" err="1"/>
              <a:t>project</a:t>
            </a:r>
            <a:r>
              <a:rPr lang="de-AT" sz="2400" dirty="0"/>
              <a:t> </a:t>
            </a:r>
            <a:r>
              <a:rPr lang="de-AT" sz="2400" dirty="0" err="1"/>
              <a:t>structure</a:t>
            </a:r>
            <a:endParaRPr lang="de-AT" sz="2400" dirty="0"/>
          </a:p>
          <a:p>
            <a:r>
              <a:rPr lang="en-US" sz="2400" dirty="0"/>
              <a:t>Spring </a:t>
            </a:r>
            <a:r>
              <a:rPr lang="en-US" sz="2400" dirty="0" err="1"/>
              <a:t>Initializr</a:t>
            </a:r>
            <a:r>
              <a:rPr lang="en-US" sz="2400" dirty="0"/>
              <a:t> can be used in several ways:</a:t>
            </a:r>
          </a:p>
          <a:p>
            <a:pPr lvl="1"/>
            <a:r>
              <a:rPr lang="en-US" sz="1900" dirty="0"/>
              <a:t>Through a web-based interface</a:t>
            </a:r>
          </a:p>
          <a:p>
            <a:pPr lvl="1"/>
            <a:r>
              <a:rPr lang="en-US" sz="1900" dirty="0"/>
              <a:t>Via Spring Tool Suite </a:t>
            </a:r>
          </a:p>
          <a:p>
            <a:pPr lvl="1"/>
            <a:r>
              <a:rPr lang="en-US" sz="1900" dirty="0"/>
              <a:t>Via IntelliJ IDEA</a:t>
            </a:r>
          </a:p>
          <a:p>
            <a:pPr lvl="1"/>
            <a:r>
              <a:rPr lang="en-US" sz="1900" dirty="0"/>
              <a:t>Using the Spring </a:t>
            </a:r>
            <a:r>
              <a:rPr lang="en-US" sz="1900"/>
              <a:t>Boot </a:t>
            </a:r>
            <a:r>
              <a:rPr lang="en-US" sz="1900" smtClean="0"/>
              <a:t>CLI</a:t>
            </a:r>
            <a:endParaRPr lang="de-AT" sz="1900" dirty="0"/>
          </a:p>
        </p:txBody>
      </p:sp>
    </p:spTree>
    <p:extLst>
      <p:ext uri="{BB962C8B-B14F-4D97-AF65-F5344CB8AC3E}">
        <p14:creationId xmlns:p14="http://schemas.microsoft.com/office/powerpoint/2010/main" val="7571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74BC124-2DEE-47A6-9978-1A562B92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Using spring </a:t>
            </a:r>
            <a:r>
              <a:rPr lang="en-US" dirty="0" err="1"/>
              <a:t>Initializr’s</a:t>
            </a:r>
            <a:r>
              <a:rPr lang="en-US" dirty="0"/>
              <a:t> web interface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120838E-B6EA-4C6E-88E5-B3C8977A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08106786-5BE5-4693-A4E6-064DECEC0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57" y="1233714"/>
            <a:ext cx="10253685" cy="546462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2CE1C6CA-7FA0-415F-822E-8851CC6084F2}"/>
              </a:ext>
            </a:extLst>
          </p:cNvPr>
          <p:cNvSpPr/>
          <p:nvPr/>
        </p:nvSpPr>
        <p:spPr>
          <a:xfrm>
            <a:off x="3802743" y="2743199"/>
            <a:ext cx="1190171" cy="333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A318F080-C7A5-4DA6-A84F-DCB6244DC99C}"/>
              </a:ext>
            </a:extLst>
          </p:cNvPr>
          <p:cNvSpPr txBox="1"/>
          <p:nvPr/>
        </p:nvSpPr>
        <p:spPr>
          <a:xfrm>
            <a:off x="3940299" y="3068933"/>
            <a:ext cx="1509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or</a:t>
            </a:r>
            <a:r>
              <a:rPr lang="de-AT" sz="1400" dirty="0"/>
              <a:t> </a:t>
            </a:r>
            <a:r>
              <a:rPr lang="de-AT" sz="1400" dirty="0" err="1"/>
              <a:t>Gradle</a:t>
            </a:r>
            <a:endParaRPr lang="de-AT" sz="1400" dirty="0"/>
          </a:p>
        </p:txBody>
      </p:sp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99FFAAB5-4015-4D7F-9ABD-A887C5B6B651}"/>
              </a:ext>
            </a:extLst>
          </p:cNvPr>
          <p:cNvSpPr/>
          <p:nvPr/>
        </p:nvSpPr>
        <p:spPr>
          <a:xfrm>
            <a:off x="6147131" y="3209795"/>
            <a:ext cx="4361212" cy="3365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105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9B8FC71-087D-41C4-8477-AA91ACC3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Using spring </a:t>
            </a:r>
            <a:r>
              <a:rPr lang="en-US" dirty="0" err="1"/>
              <a:t>Initializr’s</a:t>
            </a:r>
            <a:r>
              <a:rPr lang="en-US" dirty="0"/>
              <a:t> web interface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C0DB74B-D867-4FBC-8A5D-B40C7148C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06285"/>
            <a:ext cx="9601200" cy="4484915"/>
          </a:xfrm>
        </p:spPr>
        <p:txBody>
          <a:bodyPr/>
          <a:lstStyle/>
          <a:p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example</a:t>
            </a:r>
            <a:r>
              <a:rPr lang="de-AT" dirty="0"/>
              <a:t>, </a:t>
            </a:r>
            <a:r>
              <a:rPr lang="de-AT" dirty="0" err="1"/>
              <a:t>suppose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specify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following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Spring </a:t>
            </a:r>
            <a:r>
              <a:rPr lang="de-AT" dirty="0" err="1"/>
              <a:t>Initializr</a:t>
            </a:r>
            <a:r>
              <a:rPr lang="de-AT" dirty="0"/>
              <a:t>:</a:t>
            </a:r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downloaded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</a:t>
            </a:r>
            <a:r>
              <a:rPr lang="de-AT" dirty="0" err="1"/>
              <a:t>structure</a:t>
            </a:r>
            <a:r>
              <a:rPr lang="de-AT" dirty="0"/>
              <a:t> </a:t>
            </a:r>
            <a:r>
              <a:rPr lang="de-AT" dirty="0" err="1"/>
              <a:t>would</a:t>
            </a:r>
            <a:r>
              <a:rPr lang="de-AT" dirty="0"/>
              <a:t> </a:t>
            </a:r>
            <a:r>
              <a:rPr lang="de-AT" dirty="0" err="1"/>
              <a:t>look</a:t>
            </a:r>
            <a:r>
              <a:rPr lang="de-AT" dirty="0"/>
              <a:t> like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following</a:t>
            </a:r>
            <a:r>
              <a:rPr lang="de-AT" dirty="0"/>
              <a:t>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F965C096-AF68-4FB1-A7D2-96E2DB80D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05" r="56632"/>
          <a:stretch/>
        </p:blipFill>
        <p:spPr>
          <a:xfrm>
            <a:off x="1799626" y="1770064"/>
            <a:ext cx="3701288" cy="139223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4A647423-3BBE-4D7C-A01F-AC4620B21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26" y="3883657"/>
            <a:ext cx="39814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1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D6E6F21-4028-44CB-A4F7-1E080D9A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99706"/>
            <a:ext cx="9822543" cy="978869"/>
          </a:xfrm>
        </p:spPr>
        <p:txBody>
          <a:bodyPr/>
          <a:lstStyle/>
          <a:p>
            <a:r>
              <a:rPr lang="en-US" dirty="0"/>
              <a:t>Creating Spring Boot </a:t>
            </a:r>
            <a:br>
              <a:rPr lang="en-US" dirty="0"/>
            </a:br>
            <a:r>
              <a:rPr lang="en-US" dirty="0"/>
              <a:t>projects in spring tool suite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8E3C4F3A-C9B4-466F-A569-F6F3BC11E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362"/>
            <a:ext cx="6096000" cy="67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0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3DE8A48-5812-4A54-962B-54C8B8B4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742" y="503853"/>
            <a:ext cx="9909629" cy="562947"/>
          </a:xfrm>
        </p:spPr>
        <p:txBody>
          <a:bodyPr>
            <a:normAutofit/>
          </a:bodyPr>
          <a:lstStyle/>
          <a:p>
            <a:r>
              <a:rPr lang="en-US" dirty="0"/>
              <a:t>Creating Spring Boot projects in Spring tool suite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15EF579D-5B38-45E3-A718-A943FECFB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819" y="1182914"/>
            <a:ext cx="5989148" cy="4946261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1CD25993-EFEB-458D-AA65-C1FA043E7437}"/>
              </a:ext>
            </a:extLst>
          </p:cNvPr>
          <p:cNvSpPr/>
          <p:nvPr/>
        </p:nvSpPr>
        <p:spPr>
          <a:xfrm>
            <a:off x="3265714" y="4136572"/>
            <a:ext cx="2017486" cy="290285"/>
          </a:xfrm>
          <a:prstGeom prst="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Pfeil: nach rechts 5">
            <a:extLst>
              <a:ext uri="{FF2B5EF4-FFF2-40B4-BE49-F238E27FC236}">
                <a16:creationId xmlns="" xmlns:a16="http://schemas.microsoft.com/office/drawing/2014/main" id="{EF2A74DA-C6F7-4575-8B8D-A5738B1548AE}"/>
              </a:ext>
            </a:extLst>
          </p:cNvPr>
          <p:cNvSpPr/>
          <p:nvPr/>
        </p:nvSpPr>
        <p:spPr>
          <a:xfrm rot="10800000">
            <a:off x="6908802" y="4136571"/>
            <a:ext cx="1353396" cy="290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0BC339AC-F2B5-4A0D-B4E7-94951710091B}"/>
              </a:ext>
            </a:extLst>
          </p:cNvPr>
          <p:cNvSpPr txBox="1"/>
          <p:nvPr/>
        </p:nvSpPr>
        <p:spPr>
          <a:xfrm>
            <a:off x="8445752" y="3693886"/>
            <a:ext cx="3410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Spring Tool Suite </a:t>
            </a:r>
            <a:r>
              <a:rPr lang="de-AT" dirty="0" err="1"/>
              <a:t>integrates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Spring </a:t>
            </a:r>
            <a:r>
              <a:rPr lang="de-AT" dirty="0" err="1"/>
              <a:t>Initializr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create</a:t>
            </a:r>
            <a:r>
              <a:rPr lang="de-AT" dirty="0"/>
              <a:t> and </a:t>
            </a:r>
            <a:r>
              <a:rPr lang="de-AT" dirty="0" err="1"/>
              <a:t>directly</a:t>
            </a:r>
            <a:r>
              <a:rPr lang="de-AT" dirty="0"/>
              <a:t> </a:t>
            </a:r>
            <a:r>
              <a:rPr lang="de-AT" dirty="0" err="1"/>
              <a:t>import</a:t>
            </a:r>
            <a:r>
              <a:rPr lang="de-AT" dirty="0"/>
              <a:t> Spring Boot </a:t>
            </a:r>
            <a:r>
              <a:rPr lang="de-AT" dirty="0" err="1"/>
              <a:t>projects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IDE.</a:t>
            </a:r>
          </a:p>
        </p:txBody>
      </p:sp>
    </p:spTree>
    <p:extLst>
      <p:ext uri="{BB962C8B-B14F-4D97-AF65-F5344CB8AC3E}">
        <p14:creationId xmlns:p14="http://schemas.microsoft.com/office/powerpoint/2010/main" val="360586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50E0CB4-F811-465A-B019-AD5EDC54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15347"/>
          </a:xfrm>
        </p:spPr>
        <p:txBody>
          <a:bodyPr>
            <a:normAutofit/>
          </a:bodyPr>
          <a:lstStyle/>
          <a:p>
            <a:r>
              <a:rPr lang="en-US" dirty="0"/>
              <a:t>Creating spring boot projects in IntelliJ idea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3A3B9D3C-444F-4CA7-8FDC-04878ABD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85" y="1219200"/>
            <a:ext cx="6219825" cy="473202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EF4A7DBE-117F-4D43-A9E4-46AD6AB8678C}"/>
              </a:ext>
            </a:extLst>
          </p:cNvPr>
          <p:cNvSpPr/>
          <p:nvPr/>
        </p:nvSpPr>
        <p:spPr>
          <a:xfrm>
            <a:off x="4593997" y="2119088"/>
            <a:ext cx="1313317" cy="275770"/>
          </a:xfrm>
          <a:prstGeom prst="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Pfeil: nach links 7">
            <a:extLst>
              <a:ext uri="{FF2B5EF4-FFF2-40B4-BE49-F238E27FC236}">
                <a16:creationId xmlns="" xmlns:a16="http://schemas.microsoft.com/office/drawing/2014/main" id="{3028BEFF-EFB1-4B54-8201-40522D05BC52}"/>
              </a:ext>
            </a:extLst>
          </p:cNvPr>
          <p:cNvSpPr/>
          <p:nvPr/>
        </p:nvSpPr>
        <p:spPr>
          <a:xfrm>
            <a:off x="6759349" y="2119088"/>
            <a:ext cx="1128939" cy="2757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024003E5-2B4B-477A-B2BC-452120BAF31B}"/>
              </a:ext>
            </a:extLst>
          </p:cNvPr>
          <p:cNvSpPr txBox="1"/>
          <p:nvPr/>
        </p:nvSpPr>
        <p:spPr>
          <a:xfrm>
            <a:off x="8145689" y="2117523"/>
            <a:ext cx="1509485" cy="383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Same </a:t>
            </a:r>
            <a:r>
              <a:rPr lang="de-AT" dirty="0" err="1"/>
              <a:t>here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813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D6F0712-F0B2-4CD7-8797-9B4C139A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Initializr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Spring Boot CLI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E5D3B3F3-5745-42F4-842B-8642A1272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15" y="2138261"/>
            <a:ext cx="10097769" cy="28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EFB0E76-DDC0-429E-B335-66820F2E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025" y="406876"/>
            <a:ext cx="8613146" cy="652667"/>
          </a:xfrm>
        </p:spPr>
        <p:txBody>
          <a:bodyPr>
            <a:normAutofit/>
          </a:bodyPr>
          <a:lstStyle/>
          <a:p>
            <a:r>
              <a:rPr lang="en-US" dirty="0"/>
              <a:t>Putting Spring Boot to work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693C0301-5DF0-4C59-B4C8-37B7857A0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70"/>
          <a:stretch/>
        </p:blipFill>
        <p:spPr>
          <a:xfrm>
            <a:off x="1467025" y="1280885"/>
            <a:ext cx="8025319" cy="53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4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99FA7E3-A1A0-43F4-B89C-4C726D25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078203"/>
          </a:xfrm>
        </p:spPr>
        <p:txBody>
          <a:bodyPr/>
          <a:lstStyle/>
          <a:p>
            <a:r>
              <a:rPr lang="en-US" dirty="0"/>
              <a:t>Putting Spring Boot to work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1E09BA39-B72F-49D1-BEF6-1E25A8971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1"/>
          <a:stretch/>
        </p:blipFill>
        <p:spPr>
          <a:xfrm>
            <a:off x="1330764" y="2768600"/>
            <a:ext cx="9530472" cy="132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286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530299-7D1D-42C2-BFE0-F4CF3F8E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12147"/>
          </a:xfrm>
        </p:spPr>
        <p:txBody>
          <a:bodyPr>
            <a:normAutofit fontScale="90000"/>
          </a:bodyPr>
          <a:lstStyle/>
          <a:p>
            <a:r>
              <a:rPr lang="en-US" dirty="0"/>
              <a:t>Putting Spring Boot to work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A7939086-A8D3-47BD-8828-A901A90CD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45389"/>
            <a:ext cx="5518260" cy="310673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155C7E2E-6DCB-4FF2-B7E5-5C277F5E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99" y="4781515"/>
            <a:ext cx="7917816" cy="19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779B5BB-B045-4BB1-AA16-2E8DE439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Spring Boot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25265C5-4330-4996-BB77-17822215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was lightweight in terms of component code, but heavyweight in terms of </a:t>
            </a:r>
            <a:r>
              <a:rPr lang="en-US" dirty="0" smtClean="0"/>
              <a:t>configuration</a:t>
            </a:r>
            <a:endParaRPr lang="en-US" dirty="0"/>
          </a:p>
          <a:p>
            <a:r>
              <a:rPr lang="en-US" dirty="0"/>
              <a:t>Spring 3.0 introduced a Java-based configuration as a type-safe and refactorable option to XML.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351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F059413-09FB-415A-A931-1CFAA6D2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Bootstrapping Spring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C2AA66F9-503E-407A-B40E-B537D1615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512" y="2678808"/>
            <a:ext cx="8352973" cy="347525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53966065-9D73-4627-B472-BBABF2272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49"/>
          <a:stretch/>
        </p:blipFill>
        <p:spPr>
          <a:xfrm>
            <a:off x="1499280" y="1739471"/>
            <a:ext cx="9193439" cy="810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680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C1FB2AA-2676-44E4-9305-16C63825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Testing</a:t>
            </a:r>
            <a:r>
              <a:rPr lang="de-AT" dirty="0"/>
              <a:t> Spring Boot </a:t>
            </a:r>
            <a:r>
              <a:rPr lang="de-AT" dirty="0" err="1"/>
              <a:t>applications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E485EE9C-F267-434B-9DFB-36C067B2F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170" y="1754188"/>
            <a:ext cx="6099660" cy="40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8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13D0BF0-689C-4BA1-A028-209CC7D1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0" y="449943"/>
            <a:ext cx="9517743" cy="611865"/>
          </a:xfrm>
        </p:spPr>
        <p:txBody>
          <a:bodyPr/>
          <a:lstStyle/>
          <a:p>
            <a:r>
              <a:rPr lang="en-US" dirty="0"/>
              <a:t>Dissecting a Spring Boot project build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F67E8523-A03D-41FA-A30E-3D409C6A9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29"/>
          <a:stretch/>
        </p:blipFill>
        <p:spPr>
          <a:xfrm>
            <a:off x="0" y="1160657"/>
            <a:ext cx="6283440" cy="569734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63AF6B79-A22C-4BFB-8317-348B020D4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28" y="4133219"/>
            <a:ext cx="5988272" cy="27247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4CF8955F-B23E-44C4-9B9C-66E6DC6897A0}"/>
              </a:ext>
            </a:extLst>
          </p:cNvPr>
          <p:cNvSpPr txBox="1"/>
          <p:nvPr/>
        </p:nvSpPr>
        <p:spPr>
          <a:xfrm>
            <a:off x="6283440" y="1109821"/>
            <a:ext cx="278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Gradle</a:t>
            </a:r>
            <a:r>
              <a:rPr lang="de-AT" dirty="0"/>
              <a:t> </a:t>
            </a:r>
            <a:r>
              <a:rPr lang="de-AT" dirty="0" err="1"/>
              <a:t>plugin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7354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F8D84A1-1F79-4FB4-B646-00BD5BB5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60" y="535469"/>
            <a:ext cx="9601200" cy="562947"/>
          </a:xfrm>
        </p:spPr>
        <p:txBody>
          <a:bodyPr/>
          <a:lstStyle/>
          <a:p>
            <a:r>
              <a:rPr lang="en-US" dirty="0"/>
              <a:t>Dissecting a Spring Boot project build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6D40F18-6094-4FBD-BA88-D6D1C898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C0FAEFF5-34B8-40E8-9941-124C9C54B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47" y="1102355"/>
            <a:ext cx="6221640" cy="575246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82DC3966-27F9-4D5F-8EE0-1971821D3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087" y="1424158"/>
            <a:ext cx="5002439" cy="543384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06A463DA-DE7C-48DD-B282-0159FC09C496}"/>
              </a:ext>
            </a:extLst>
          </p:cNvPr>
          <p:cNvSpPr txBox="1"/>
          <p:nvPr/>
        </p:nvSpPr>
        <p:spPr>
          <a:xfrm>
            <a:off x="8113487" y="730898"/>
            <a:ext cx="278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Using</a:t>
            </a:r>
            <a:r>
              <a:rPr lang="de-AT" dirty="0"/>
              <a:t> Maven </a:t>
            </a:r>
            <a:r>
              <a:rPr lang="de-AT" dirty="0" err="1"/>
              <a:t>plugin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772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F1CCA70-152B-4281-89BD-FCB993BD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de-AT" dirty="0"/>
              <a:t>First </a:t>
            </a:r>
            <a:r>
              <a:rPr lang="de-AT" dirty="0" err="1"/>
              <a:t>project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8E6E439-3805-473F-8B88-DD6F7ADE3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66800"/>
            <a:ext cx="9601200" cy="5043713"/>
          </a:xfrm>
        </p:spPr>
        <p:txBody>
          <a:bodyPr>
            <a:normAutofit/>
          </a:bodyPr>
          <a:lstStyle/>
          <a:p>
            <a:r>
              <a:rPr lang="en-US" dirty="0"/>
              <a:t>Define an entity class that represents a book: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→ Also create Getters and Setters 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4853BCEF-C017-40FB-9449-A872BDB66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6" y="1438061"/>
            <a:ext cx="5506584" cy="398187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81EEAB60-24BB-4096-9B17-F84DC0071EA4}"/>
              </a:ext>
            </a:extLst>
          </p:cNvPr>
          <p:cNvSpPr/>
          <p:nvPr/>
        </p:nvSpPr>
        <p:spPr>
          <a:xfrm>
            <a:off x="2339401" y="3283858"/>
            <a:ext cx="707571" cy="203199"/>
          </a:xfrm>
          <a:prstGeom prst="rect">
            <a:avLst/>
          </a:prstGeom>
          <a:noFill/>
          <a:ln w="19050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528A90E5-9320-470B-AF1B-7BB21C23A575}"/>
              </a:ext>
            </a:extLst>
          </p:cNvPr>
          <p:cNvSpPr/>
          <p:nvPr/>
        </p:nvSpPr>
        <p:spPr>
          <a:xfrm>
            <a:off x="2478311" y="3833054"/>
            <a:ext cx="4096659" cy="413629"/>
          </a:xfrm>
          <a:prstGeom prst="rect">
            <a:avLst/>
          </a:prstGeom>
          <a:noFill/>
          <a:ln w="19050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792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8AC1217-746D-48B4-BF4E-A78E6E9E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Defining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repository</a:t>
            </a:r>
            <a:r>
              <a:rPr lang="de-AT" dirty="0"/>
              <a:t> </a:t>
            </a:r>
            <a:r>
              <a:rPr lang="de-AT" dirty="0" err="1"/>
              <a:t>interface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9AB771F5-C0F5-43BA-83FB-4CF662D45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54" y="2223180"/>
            <a:ext cx="8544092" cy="241163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D1207A6C-E475-4518-8FF9-CF7F8DAEBEEC}"/>
              </a:ext>
            </a:extLst>
          </p:cNvPr>
          <p:cNvSpPr txBox="1"/>
          <p:nvPr/>
        </p:nvSpPr>
        <p:spPr>
          <a:xfrm>
            <a:off x="1387928" y="4808991"/>
            <a:ext cx="941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Data provides a special magic of its own, making it possible to define a repository with just an interface. The interface will be implemented automatically at runtime when the application is started.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0163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BA6C1A0-C4FD-48DB-AEF5-7515FDEB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56" y="1"/>
            <a:ext cx="10243457" cy="1066800"/>
          </a:xfrm>
        </p:spPr>
        <p:txBody>
          <a:bodyPr/>
          <a:lstStyle/>
          <a:p>
            <a:r>
              <a:rPr lang="de-AT" dirty="0" err="1"/>
              <a:t>Creating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web </a:t>
            </a:r>
            <a:r>
              <a:rPr lang="de-AT" dirty="0" err="1"/>
              <a:t>interface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581BB1BF-D452-451D-8A63-097B7B763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343" y="4152"/>
            <a:ext cx="6255657" cy="68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4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B70CD54-69E1-4702-8BAE-3A29BA80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1" y="1"/>
            <a:ext cx="10519229" cy="1066799"/>
          </a:xfrm>
        </p:spPr>
        <p:txBody>
          <a:bodyPr/>
          <a:lstStyle/>
          <a:p>
            <a:r>
              <a:rPr lang="de-AT" dirty="0" err="1"/>
              <a:t>Creating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web </a:t>
            </a:r>
            <a:r>
              <a:rPr lang="de-AT" dirty="0" err="1"/>
              <a:t>interface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2C3144F1-57A8-4F38-81CB-AA67466A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850" y="0"/>
            <a:ext cx="5893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3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35BE8EE-5F9C-4490-A37E-2DE2788B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conditions in Spring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FA7F02FA-B0D0-4817-8630-5A8B8E5D5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185" y="1702569"/>
            <a:ext cx="6861629" cy="39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5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858A808-EACB-45D0-9BBD-634812DD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503853"/>
            <a:ext cx="10417629" cy="978869"/>
          </a:xfrm>
        </p:spPr>
        <p:txBody>
          <a:bodyPr>
            <a:normAutofit/>
          </a:bodyPr>
          <a:lstStyle/>
          <a:p>
            <a:r>
              <a:rPr lang="en-US" dirty="0"/>
              <a:t>Conditional annotations used in auto-configuration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2411C3A7-65B2-44A3-A6DE-F219C4DAB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508" y="1482722"/>
            <a:ext cx="6914553" cy="46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4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E5B43B6-B83A-4183-9E2E-FD7C77E7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Simple </a:t>
            </a:r>
            <a:r>
              <a:rPr lang="de-AT" dirty="0" err="1"/>
              <a:t>Example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B32E575-6F4B-447C-AB98-3012719B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Developing a very simple Hello World web application with Spring requires: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7B0B2D62-8FB6-4A55-9527-A97F89CE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944" y="2149209"/>
            <a:ext cx="8188111" cy="25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179AD11-F317-4D46-8398-76BCE90C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Simple </a:t>
            </a:r>
            <a:r>
              <a:rPr lang="de-AT" dirty="0" err="1"/>
              <a:t>Example</a:t>
            </a:r>
            <a:r>
              <a:rPr lang="de-AT" dirty="0"/>
              <a:t> in Spring Boot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66E8F3E1-8C0E-4B85-B62A-EDA0564B1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112" y="1671408"/>
            <a:ext cx="5143776" cy="226931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530AE71B-D065-4B2A-907C-1FC182D89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27" y="4401483"/>
            <a:ext cx="8538346" cy="973795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456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65939B2-7861-4239-A6F8-6E358910438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de-DE" dirty="0" err="1"/>
              <a:t>Examining</a:t>
            </a:r>
            <a:r>
              <a:rPr lang="de-DE" dirty="0"/>
              <a:t> Spring Boot </a:t>
            </a:r>
            <a:r>
              <a:rPr lang="de-DE" dirty="0" err="1"/>
              <a:t>essentials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0FBCF5F6-1F84-40E8-A438-EA50E92A4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92" y="1956935"/>
            <a:ext cx="8631616" cy="35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79EE9FC-69F1-48DE-AD02-6F7928BA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 </a:t>
            </a:r>
            <a:r>
              <a:rPr lang="de-AT" dirty="0" err="1"/>
              <a:t>configuration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B2BE5E0-98EE-48CB-9D09-5A066E7F5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Example java configuration in a Spring application: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7BDC66C7-CF96-4065-B118-6E4A50B9F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01" y="2336975"/>
            <a:ext cx="5328019" cy="1826035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3F83F4D7-34DD-4F67-A9AF-EF4989EE2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80" y="2692082"/>
            <a:ext cx="6374296" cy="1115822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1E4D23EF-E382-4CAD-9000-D1B244EDA6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11" b="31134"/>
          <a:stretch/>
        </p:blipFill>
        <p:spPr>
          <a:xfrm>
            <a:off x="1957846" y="4687016"/>
            <a:ext cx="8461151" cy="1245095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</p:pic>
      <p:sp>
        <p:nvSpPr>
          <p:cNvPr id="11" name="Pfeil: nach rechts 10">
            <a:extLst>
              <a:ext uri="{FF2B5EF4-FFF2-40B4-BE49-F238E27FC236}">
                <a16:creationId xmlns="" xmlns:a16="http://schemas.microsoft.com/office/drawing/2014/main" id="{A0B8C71F-3741-475E-9EE6-FED5312FD885}"/>
              </a:ext>
            </a:extLst>
          </p:cNvPr>
          <p:cNvSpPr/>
          <p:nvPr/>
        </p:nvSpPr>
        <p:spPr>
          <a:xfrm>
            <a:off x="6188422" y="3070987"/>
            <a:ext cx="680507" cy="358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6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378EFB3-D88A-4B12-9CF2-7FE2FCA5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de-AT" dirty="0"/>
              <a:t>Starter </a:t>
            </a:r>
            <a:r>
              <a:rPr lang="de-AT" dirty="0" err="1"/>
              <a:t>dependencies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A642295-88CB-4E34-8BFE-FFDEC7E07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51723"/>
            <a:ext cx="9601200" cy="4439478"/>
          </a:xfrm>
        </p:spPr>
        <p:txBody>
          <a:bodyPr/>
          <a:lstStyle/>
          <a:p>
            <a:r>
              <a:rPr lang="en-US" dirty="0"/>
              <a:t>Example: for building a REST API with Spring MVC that works with JSON resource representations, you´ll need at least the following eight dependencies in your Maven or Gradle build: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2E90392E-68E8-4CFA-832B-88A0742DB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935" y="2399710"/>
            <a:ext cx="4910130" cy="186666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DC9DA5B6-ABEB-4426-8C31-F602CF817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242" y="4850060"/>
            <a:ext cx="7495516" cy="941141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664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D8756F1-F472-424A-8E0E-7B562818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command</a:t>
            </a:r>
            <a:r>
              <a:rPr lang="de-AT" dirty="0"/>
              <a:t>-line </a:t>
            </a:r>
            <a:r>
              <a:rPr lang="de-AT" dirty="0" err="1"/>
              <a:t>interface</a:t>
            </a:r>
            <a:r>
              <a:rPr lang="de-AT" dirty="0"/>
              <a:t> (CLI)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319B6C7-1C7E-456B-ABE3-78C320EDF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84471"/>
            <a:ext cx="9601200" cy="4506729"/>
          </a:xfrm>
        </p:spPr>
        <p:txBody>
          <a:bodyPr/>
          <a:lstStyle/>
          <a:p>
            <a:r>
              <a:rPr lang="en-US" dirty="0"/>
              <a:t> Although it provides tremendous power and simplicity for Spring development, it also introduces a rather unconventional development model.</a:t>
            </a:r>
            <a:endParaRPr lang="de-AT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="" xmlns:a16="http://schemas.microsoft.com/office/drawing/2014/main" id="{E5D3CF12-5A75-4685-BD31-CBEB773B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826" y="4419573"/>
            <a:ext cx="8166346" cy="1721820"/>
          </a:xfrm>
          <a:prstGeom prst="rect">
            <a:avLst/>
          </a:prstGeom>
          <a:ln w="6350">
            <a:solidFill>
              <a:schemeClr val="tx2">
                <a:lumMod val="95000"/>
                <a:lumOff val="5000"/>
              </a:schemeClr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BE001142-6C59-4A22-8829-AC09AF7F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414" y="1988457"/>
            <a:ext cx="4841171" cy="22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6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762094A-5165-42B9-9482-941762A0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actuator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D4B94392-AAD6-406F-AFD8-340E82BE3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15" y="2006600"/>
            <a:ext cx="9342370" cy="33782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132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1_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Rautenraster (Breitbild)</Template>
  <TotalTime>0</TotalTime>
  <Words>367</Words>
  <Application>Microsoft Office PowerPoint</Application>
  <PresentationFormat>Benutzerdefiniert</PresentationFormat>
  <Paragraphs>63</Paragraphs>
  <Slides>29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29</vt:i4>
      </vt:variant>
    </vt:vector>
  </HeadingPairs>
  <TitlesOfParts>
    <vt:vector size="31" baseType="lpstr">
      <vt:lpstr>Diamond Grid 16x9</vt:lpstr>
      <vt:lpstr>1_Diamond Grid 16x9</vt:lpstr>
      <vt:lpstr>Spring Boot</vt:lpstr>
      <vt:lpstr>Spring Boot</vt:lpstr>
      <vt:lpstr>Simple Example</vt:lpstr>
      <vt:lpstr>Simple Example in Spring Boot</vt:lpstr>
      <vt:lpstr>Examining Spring Boot essentials</vt:lpstr>
      <vt:lpstr>Auto configuration</vt:lpstr>
      <vt:lpstr>Starter dependencies</vt:lpstr>
      <vt:lpstr>The command-line interface (CLI)</vt:lpstr>
      <vt:lpstr>The actuator</vt:lpstr>
      <vt:lpstr>Spring Initializr </vt:lpstr>
      <vt:lpstr>Using spring Initializr’s web interface</vt:lpstr>
      <vt:lpstr>Using spring Initializr’s web interface</vt:lpstr>
      <vt:lpstr>Creating Spring Boot  projects in spring tool suite</vt:lpstr>
      <vt:lpstr>Creating Spring Boot projects in Spring tool suite</vt:lpstr>
      <vt:lpstr>Creating spring boot projects in IntelliJ idea</vt:lpstr>
      <vt:lpstr>Using the Initializr from the Spring Boot CLI</vt:lpstr>
      <vt:lpstr>Putting Spring Boot to work</vt:lpstr>
      <vt:lpstr>Putting Spring Boot to work</vt:lpstr>
      <vt:lpstr>Putting Spring Boot to work</vt:lpstr>
      <vt:lpstr>Bootstrapping Spring</vt:lpstr>
      <vt:lpstr>Testing Spring Boot applications</vt:lpstr>
      <vt:lpstr>Dissecting a Spring Boot project build</vt:lpstr>
      <vt:lpstr>Dissecting a Spring Boot project build</vt:lpstr>
      <vt:lpstr>First project</vt:lpstr>
      <vt:lpstr>Defining the repository interface</vt:lpstr>
      <vt:lpstr>Creating the web interface</vt:lpstr>
      <vt:lpstr>Creating the web interface</vt:lpstr>
      <vt:lpstr>Write your own conditions in Spring</vt:lpstr>
      <vt:lpstr>Conditional annotations used in auto-configuration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2017-08-21T08:35:06Z</dcterms:created>
  <dcterms:modified xsi:type="dcterms:W3CDTF">2017-12-16T21:27:58Z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