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9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080625" cy="7559675"/>
  <p:notesSz cx="6797675" cy="9926638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34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54063"/>
            <a:ext cx="48037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356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AT" alt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8100" y="0"/>
            <a:ext cx="2947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AT" alt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29750"/>
            <a:ext cx="2947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de-AT" alt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29750"/>
            <a:ext cx="2947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28EEA57-D06C-490F-B329-3E33362CF21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53329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620195-2624-4D7E-A85B-1B232CC8155C}" type="slidenum">
              <a:rPr lang="de-AT" altLang="de-DE"/>
              <a:pPr/>
              <a:t>1</a:t>
            </a:fld>
            <a:endParaRPr lang="de-AT" altLang="de-DE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/>
          <a:lstStyle/>
          <a:p>
            <a:fld id="{4ADC1DE9-1A6F-4E6B-B734-33CC9C09D960}" type="slidenum">
              <a:rPr lang="de-AT" altLang="de-DE" sz="1400">
                <a:solidFill>
                  <a:srgbClr val="000000"/>
                </a:solidFill>
                <a:ea typeface="MS Gothic" charset="-128"/>
              </a:rPr>
              <a:pPr/>
              <a:t>1</a:t>
            </a:fld>
            <a:endParaRPr lang="de-AT" altLang="de-DE" sz="140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de-AT" altLang="de-DE" sz="2000" dirty="0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C694FB-213C-4FFD-AC35-92C83FB76D72}" type="slidenum">
              <a:rPr lang="de-AT" altLang="de-DE"/>
              <a:pPr/>
              <a:t>10</a:t>
            </a:fld>
            <a:endParaRPr lang="de-AT" alt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03BBF0-C235-4A2D-BA8E-448750959F52}" type="slidenum">
              <a:rPr lang="de-AT" altLang="de-DE"/>
              <a:pPr/>
              <a:t>11</a:t>
            </a:fld>
            <a:endParaRPr lang="de-AT" alt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4BC9B-27BD-43BD-9CC8-40F49D3B2235}" type="slidenum">
              <a:rPr lang="de-AT" altLang="de-DE"/>
              <a:pPr/>
              <a:t>12</a:t>
            </a:fld>
            <a:endParaRPr lang="de-AT" alt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5DEA8-E66F-4255-B4DD-FDB35571F397}" type="slidenum">
              <a:rPr lang="de-AT" altLang="de-DE"/>
              <a:pPr/>
              <a:t>15</a:t>
            </a:fld>
            <a:endParaRPr lang="de-AT" alt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A579E-CFAF-4972-A0B4-D1A418FDBC41}" type="slidenum">
              <a:rPr lang="de-AT" altLang="de-DE"/>
              <a:pPr/>
              <a:t>16</a:t>
            </a:fld>
            <a:endParaRPr lang="de-AT" alt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981D2-A547-45CE-9902-913F20BC6D73}" type="slidenum">
              <a:rPr lang="de-AT" altLang="de-DE"/>
              <a:pPr/>
              <a:t>17</a:t>
            </a:fld>
            <a:endParaRPr lang="de-AT" altLang="de-DE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9D6224-5060-4BBD-B798-AFE980CB883F}" type="slidenum">
              <a:rPr lang="de-AT" altLang="de-DE"/>
              <a:pPr/>
              <a:t>18</a:t>
            </a:fld>
            <a:endParaRPr lang="de-AT" altLang="de-DE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6B1AF7-2481-4D84-9CC8-CF991AB5AE92}" type="slidenum">
              <a:rPr lang="de-AT" altLang="de-DE"/>
              <a:pPr/>
              <a:t>19</a:t>
            </a:fld>
            <a:endParaRPr lang="de-AT" altLang="de-DE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E75399-A792-4CE8-8446-D4BDE8406007}" type="slidenum">
              <a:rPr lang="de-AT" altLang="de-DE"/>
              <a:pPr/>
              <a:t>20</a:t>
            </a:fld>
            <a:endParaRPr lang="de-AT" altLang="de-DE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24A9AF-8FFD-4F74-9A6C-F8B71D0846CD}" type="slidenum">
              <a:rPr lang="de-AT" altLang="de-DE"/>
              <a:pPr/>
              <a:t>21</a:t>
            </a:fld>
            <a:endParaRPr lang="de-AT" alt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E5F42-AEB5-46DB-8FAE-AF40E81C6CE5}" type="slidenum">
              <a:rPr lang="de-AT" altLang="de-DE"/>
              <a:pPr/>
              <a:t>2</a:t>
            </a:fld>
            <a:endParaRPr lang="de-AT" alt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FB030-F027-4B80-874A-FD6C8B06BD54}" type="slidenum">
              <a:rPr lang="de-AT" altLang="de-DE"/>
              <a:pPr/>
              <a:t>22</a:t>
            </a:fld>
            <a:endParaRPr lang="de-AT" alt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B0BD3-7420-4252-9F4B-405B12CFDE33}" type="slidenum">
              <a:rPr lang="de-AT" altLang="de-DE"/>
              <a:pPr/>
              <a:t>23</a:t>
            </a:fld>
            <a:endParaRPr lang="de-AT" altLang="de-DE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85848B-6F50-4704-92BF-999C3D7D057A}" type="slidenum">
              <a:rPr lang="de-AT" altLang="de-DE"/>
              <a:pPr/>
              <a:t>24</a:t>
            </a:fld>
            <a:endParaRPr lang="de-AT" altLang="de-DE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CC50AF-D0BC-4EFF-B296-AC8C96B9C429}" type="slidenum">
              <a:rPr lang="de-AT" altLang="de-DE"/>
              <a:pPr/>
              <a:t>25</a:t>
            </a:fld>
            <a:endParaRPr lang="de-AT" altLang="de-DE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06DE13-0E54-4400-BF5A-8014504E0D4C}" type="slidenum">
              <a:rPr lang="de-AT" altLang="de-DE"/>
              <a:pPr/>
              <a:t>26</a:t>
            </a:fld>
            <a:endParaRPr lang="de-AT" altLang="de-DE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76A86-8510-47B9-8D01-4DC5F07C2488}" type="slidenum">
              <a:rPr lang="de-AT" altLang="de-DE"/>
              <a:pPr/>
              <a:t>27</a:t>
            </a:fld>
            <a:endParaRPr lang="de-AT" altLang="de-DE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DCDE-EB88-4DB5-A935-3A6BD5C70B98}" type="slidenum">
              <a:rPr lang="de-AT" altLang="de-DE"/>
              <a:pPr/>
              <a:t>28</a:t>
            </a:fld>
            <a:endParaRPr lang="de-AT" altLang="de-DE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0E4E18-8B36-45A7-A70C-F10CCC46456C}" type="slidenum">
              <a:rPr lang="de-AT" altLang="de-DE"/>
              <a:pPr/>
              <a:t>29</a:t>
            </a:fld>
            <a:endParaRPr lang="de-AT" altLang="de-DE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C1BDBD-0B5D-4853-A5D8-16AA92F605B2}" type="slidenum">
              <a:rPr lang="de-AT" altLang="de-DE"/>
              <a:pPr/>
              <a:t>30</a:t>
            </a:fld>
            <a:endParaRPr lang="de-AT" altLang="de-DE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D88DF2-E112-450D-860E-D5E8F1A7F99B}" type="slidenum">
              <a:rPr lang="de-AT" altLang="de-DE"/>
              <a:pPr/>
              <a:t>31</a:t>
            </a:fld>
            <a:endParaRPr lang="de-AT" altLang="de-DE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B9179-A347-4788-8856-706A47C59CF7}" type="slidenum">
              <a:rPr lang="de-AT" altLang="de-DE"/>
              <a:pPr/>
              <a:t>3</a:t>
            </a:fld>
            <a:endParaRPr lang="de-AT" alt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47CE97-5C8E-4CAA-B507-915CD844C043}" type="slidenum">
              <a:rPr lang="de-AT" altLang="de-DE"/>
              <a:pPr/>
              <a:t>32</a:t>
            </a:fld>
            <a:endParaRPr lang="de-AT" altLang="de-DE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CC75F8-495D-4D1E-B933-159C32B08A0B}" type="slidenum">
              <a:rPr lang="de-AT" altLang="de-DE"/>
              <a:pPr/>
              <a:t>33</a:t>
            </a:fld>
            <a:endParaRPr lang="de-AT" altLang="de-DE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37B3A-0BC8-4B9F-ABCA-CE97CA6FBB84}" type="slidenum">
              <a:rPr lang="de-AT" altLang="de-DE"/>
              <a:pPr/>
              <a:t>34</a:t>
            </a:fld>
            <a:endParaRPr lang="de-AT" altLang="de-DE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76A62-0C43-4656-A11E-602F4AF221AD}" type="slidenum">
              <a:rPr lang="de-AT" altLang="de-DE"/>
              <a:pPr/>
              <a:t>35</a:t>
            </a:fld>
            <a:endParaRPr lang="de-AT" altLang="de-DE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D6D9D1-66DE-48A7-9DD6-1FDEF2160E2D}" type="slidenum">
              <a:rPr lang="de-AT" altLang="de-DE"/>
              <a:pPr/>
              <a:t>36</a:t>
            </a:fld>
            <a:endParaRPr lang="de-AT" altLang="de-DE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F7E92-C001-44B0-A9C7-486AD0F0EF01}" type="slidenum">
              <a:rPr lang="de-AT" altLang="de-DE"/>
              <a:pPr/>
              <a:t>37</a:t>
            </a:fld>
            <a:endParaRPr lang="de-AT" altLang="de-DE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272327-97B4-4729-8FB7-3AD0348E701C}" type="slidenum">
              <a:rPr lang="de-AT" altLang="de-DE"/>
              <a:pPr/>
              <a:t>38</a:t>
            </a:fld>
            <a:endParaRPr lang="de-AT" altLang="de-DE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EFD907-42EF-4871-947F-A11994E46EE4}" type="slidenum">
              <a:rPr lang="de-AT" altLang="de-DE"/>
              <a:pPr/>
              <a:t>39</a:t>
            </a:fld>
            <a:endParaRPr lang="de-AT" altLang="de-DE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E1894-F372-4972-8406-AE3390596BB6}" type="slidenum">
              <a:rPr lang="de-AT" altLang="de-DE"/>
              <a:pPr/>
              <a:t>40</a:t>
            </a:fld>
            <a:endParaRPr lang="de-AT" altLang="de-DE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A8187F-8ACD-4EB7-9803-F535317C1062}" type="slidenum">
              <a:rPr lang="de-AT" altLang="de-DE"/>
              <a:pPr/>
              <a:t>4</a:t>
            </a:fld>
            <a:endParaRPr lang="de-AT" alt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DC08B3-8E7B-4E80-A663-AF481B0E15AC}" type="slidenum">
              <a:rPr lang="de-AT" altLang="de-DE"/>
              <a:pPr/>
              <a:t>5</a:t>
            </a:fld>
            <a:endParaRPr lang="de-AT" alt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3F9AC3-5474-4812-8FAD-C3B1D89FCE9D}" type="slidenum">
              <a:rPr lang="de-AT" altLang="de-DE"/>
              <a:pPr/>
              <a:t>6</a:t>
            </a:fld>
            <a:endParaRPr lang="de-AT" alt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0672B6-D6F8-4150-BF0D-EF6F8FE0974C}" type="slidenum">
              <a:rPr lang="de-AT" altLang="de-DE"/>
              <a:pPr/>
              <a:t>7</a:t>
            </a:fld>
            <a:endParaRPr lang="de-AT" alt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21AF44-033C-4064-9127-A493E5AEC04E}" type="slidenum">
              <a:rPr lang="de-AT" altLang="de-DE"/>
              <a:pPr/>
              <a:t>8</a:t>
            </a:fld>
            <a:endParaRPr lang="de-AT" alt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6B65D1-AEA7-4627-810F-E6B7664A4990}" type="slidenum">
              <a:rPr lang="de-AT" altLang="de-DE"/>
              <a:pPr/>
              <a:t>9</a:t>
            </a:fld>
            <a:endParaRPr lang="de-AT" alt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36147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19844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235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1612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173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04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42616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943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527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76540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853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241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F122DA5F-F369-425E-9800-5E085E2248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1" y="7020197"/>
            <a:ext cx="734077" cy="4352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5F1B4320-4208-4F94-8ACA-7CFD09946D5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08" y="7087368"/>
            <a:ext cx="2245311" cy="3681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 bwMode="auto">
          <a:xfrm>
            <a:off x="-1" y="0"/>
            <a:ext cx="1008062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 marL="1143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 marL="1600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 marL="20574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hangingPunct="1"/>
            <a:r>
              <a:rPr lang="de-AT" altLang="de-DE" sz="8000" b="1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de-AT" altLang="de-DE" sz="8000" b="1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Persistence</a:t>
            </a:r>
            <a:r>
              <a:rPr lang="de-AT" altLang="de-DE" sz="8000" b="1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433" y="0"/>
            <a:ext cx="10080624" cy="1171575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4000" dirty="0" err="1"/>
              <a:t>Konfiguration</a:t>
            </a:r>
            <a:r>
              <a:rPr lang="en-GB" altLang="de-DE" sz="4000" dirty="0"/>
              <a:t> der </a:t>
            </a:r>
            <a:r>
              <a:rPr lang="en-GB" altLang="de-DE" sz="4000" dirty="0" err="1"/>
              <a:t>Datenbankverbindung</a:t>
            </a:r>
            <a:endParaRPr lang="en-GB" altLang="de-DE" sz="40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403573"/>
            <a:ext cx="9072562" cy="48990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Die </a:t>
            </a:r>
            <a:r>
              <a:rPr lang="en-GB" altLang="de-DE" sz="2200" dirty="0" err="1"/>
              <a:t>Datenbankverbindung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wir</a:t>
            </a:r>
            <a:r>
              <a:rPr lang="en-GB" altLang="de-DE" sz="2200" dirty="0"/>
              <a:t> in Java EE </a:t>
            </a:r>
            <a:r>
              <a:rPr lang="en-GB" altLang="de-DE" sz="2200" dirty="0" err="1"/>
              <a:t>im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Applikationsserver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konfiguriert</a:t>
            </a:r>
            <a:r>
              <a:rPr lang="en-GB" altLang="de-DE" sz="2200" dirty="0"/>
              <a:t> und </a:t>
            </a:r>
            <a:r>
              <a:rPr lang="en-GB" altLang="de-DE" sz="2200" dirty="0" err="1"/>
              <a:t>bekommt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dort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Namen</a:t>
            </a:r>
            <a:r>
              <a:rPr lang="en-GB" altLang="de-DE" sz="22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In der </a:t>
            </a:r>
            <a:r>
              <a:rPr lang="en-GB" altLang="de-DE" sz="2200" dirty="0" err="1"/>
              <a:t>Anwendung</a:t>
            </a:r>
            <a:r>
              <a:rPr lang="en-GB" altLang="de-DE" sz="2200" dirty="0"/>
              <a:t> muss man die </a:t>
            </a:r>
            <a:r>
              <a:rPr lang="en-GB" altLang="de-DE" sz="2200" dirty="0" err="1"/>
              <a:t>Konfiguration</a:t>
            </a:r>
            <a:r>
              <a:rPr lang="en-GB" altLang="de-DE" sz="2200" dirty="0"/>
              <a:t> in META-INF/persistence.xml </a:t>
            </a:r>
            <a:r>
              <a:rPr lang="en-GB" altLang="de-DE" sz="2200" dirty="0" err="1"/>
              <a:t>definieren</a:t>
            </a:r>
            <a:r>
              <a:rPr lang="en-GB" altLang="de-DE" sz="2200" dirty="0"/>
              <a:t>.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2339975" y="3456011"/>
            <a:ext cx="5219700" cy="3132138"/>
            <a:chOff x="2339975" y="4140200"/>
            <a:chExt cx="5219700" cy="313213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975" y="4140200"/>
              <a:ext cx="5219700" cy="306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3419475" y="6911975"/>
              <a:ext cx="2700338" cy="360363"/>
            </a:xfrm>
            <a:prstGeom prst="ellipse">
              <a:avLst/>
            </a:prstGeom>
            <a:noFill/>
            <a:ln w="3600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75816" y="0"/>
            <a:ext cx="9072562" cy="1171575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dirty="0" err="1"/>
              <a:t>Beispiel</a:t>
            </a:r>
            <a:r>
              <a:rPr lang="en-GB" altLang="de-DE" dirty="0"/>
              <a:t> persistence.xml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79613"/>
            <a:ext cx="9072563" cy="4899025"/>
          </a:xfrm>
          <a:ln/>
        </p:spPr>
        <p:txBody>
          <a:bodyPr tIns="34272"/>
          <a:lstStyle/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GB" altLang="de-D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"1.0"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en-GB" altLang="de-DE" sz="1600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n-GB" altLang="de-DE" sz="16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persistence ...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persistence-unit</a:t>
            </a:r>
            <a:r>
              <a:rPr lang="en-GB" altLang="de-D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de-DE" sz="1600" i="1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myPU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transaction-type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"JTA"</a:t>
            </a:r>
            <a:r>
              <a:rPr lang="en-GB" altLang="de-DE" sz="1600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GB" altLang="de-DE" sz="1600" dirty="0">
              <a:solidFill>
                <a:srgbClr val="0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provider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altLang="de-DE" sz="1600" dirty="0" err="1">
                <a:latin typeface="Courier New" pitchFamily="49" charset="0"/>
                <a:cs typeface="Courier New" pitchFamily="49" charset="0"/>
              </a:rPr>
              <a:t>org.hibernate.ejb.HibernatePersistence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provider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altLang="de-DE" sz="1600" dirty="0" err="1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jta</a:t>
            </a:r>
            <a:r>
              <a:rPr lang="en-GB" altLang="de-DE" sz="1600" dirty="0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-data-source</a:t>
            </a:r>
            <a:r>
              <a:rPr lang="en-GB" altLang="de-DE" sz="1600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altLang="de-DE" sz="1600" dirty="0" err="1" smtClean="0">
                <a:latin typeface="Courier New" pitchFamily="49" charset="0"/>
                <a:cs typeface="Courier New" pitchFamily="49" charset="0"/>
              </a:rPr>
              <a:t>java:datasources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altLang="de-DE" sz="1600" dirty="0" err="1" smtClean="0">
                <a:latin typeface="Courier New" pitchFamily="49" charset="0"/>
                <a:cs typeface="Courier New" pitchFamily="49" charset="0"/>
              </a:rPr>
              <a:t>kundendb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altLang="de-DE" sz="1600" dirty="0" err="1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jta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-data-source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 smtClean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exclude-unlisted-classes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altLang="de-DE" sz="16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exclude-unlisted-classes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GB" altLang="de-D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"hibernate.hbm2ddl.auto"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altLang="de-DE" sz="1600" i="1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"update"</a:t>
            </a:r>
            <a:r>
              <a:rPr lang="en-GB" altLang="de-D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persistence-unit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altLang="de-DE" sz="1600" dirty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persistence</a:t>
            </a:r>
            <a:r>
              <a:rPr lang="en-GB" altLang="de-DE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0"/>
            <a:ext cx="10080625" cy="1115541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/>
              <a:t>Entity Manager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0475"/>
            <a:ext cx="9539287" cy="5759450"/>
          </a:xfrm>
          <a:ln/>
        </p:spPr>
        <p:txBody>
          <a:bodyPr tIns="16632"/>
          <a:lstStyle/>
          <a:p>
            <a:pPr marL="431800" indent="-323850">
              <a:lnSpc>
                <a:spcPct val="94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/>
              <a:t>Der Entity Manager </a:t>
            </a:r>
            <a:r>
              <a:rPr lang="en-GB" altLang="de-DE" sz="2200" dirty="0" err="1"/>
              <a:t>ist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Instanz</a:t>
            </a:r>
            <a:r>
              <a:rPr lang="en-GB" altLang="de-DE" sz="2200" dirty="0"/>
              <a:t>, die den </a:t>
            </a:r>
            <a:r>
              <a:rPr lang="en-GB" altLang="de-DE" sz="2200" dirty="0" err="1"/>
              <a:t>Lebenszyklus</a:t>
            </a:r>
            <a:r>
              <a:rPr lang="en-GB" altLang="de-DE" sz="2200" dirty="0"/>
              <a:t> der Entity Klassen </a:t>
            </a:r>
            <a:r>
              <a:rPr lang="en-GB" altLang="de-DE" sz="2200" dirty="0" err="1"/>
              <a:t>steuert</a:t>
            </a:r>
            <a:r>
              <a:rPr lang="en-GB" altLang="de-DE" sz="2200" dirty="0"/>
              <a:t>.</a:t>
            </a:r>
          </a:p>
          <a:p>
            <a:pPr marL="431800" indent="-323850">
              <a:lnSpc>
                <a:spcPct val="94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 err="1"/>
              <a:t>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instanziiert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Entity-</a:t>
            </a:r>
            <a:r>
              <a:rPr lang="en-GB" altLang="de-DE" sz="2200" dirty="0" err="1" smtClean="0"/>
              <a:t>Objekte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über</a:t>
            </a:r>
            <a:r>
              <a:rPr lang="en-GB" altLang="de-DE" sz="2200" dirty="0"/>
              <a:t> </a:t>
            </a:r>
            <a:r>
              <a:rPr lang="en-GB" altLang="de-DE" sz="2200" dirty="0" err="1" smtClean="0"/>
              <a:t>Datenbankabfragen</a:t>
            </a:r>
            <a:endParaRPr lang="en-GB" altLang="de-DE" sz="2200" dirty="0"/>
          </a:p>
          <a:p>
            <a:pPr marL="431800" indent="-323850">
              <a:lnSpc>
                <a:spcPct val="94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 err="1"/>
              <a:t>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synchronisiert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Entity-</a:t>
            </a:r>
            <a:r>
              <a:rPr lang="en-GB" altLang="de-DE" sz="2200" dirty="0" err="1" smtClean="0"/>
              <a:t>Objekte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mit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Datenbank</a:t>
            </a:r>
            <a:endParaRPr lang="en-GB" altLang="de-DE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433" y="0"/>
            <a:ext cx="10080624" cy="1171575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4000" dirty="0" smtClean="0"/>
              <a:t>Entity Manager in Java SE</a:t>
            </a:r>
            <a:endParaRPr lang="en-GB" altLang="de-DE" sz="4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187549"/>
            <a:ext cx="907256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2416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class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GB" altLang="de-DE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b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Persistence.createEntityManagerFactory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myPU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altLang="de-DE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altLang="de-DE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de-DE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GB" alt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altLang="de-DE" sz="20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MyEntity</a:t>
            </a: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altLang="de-DE" sz="20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GB" alt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GB" alt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emf.close</a:t>
            </a: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altLang="de-DE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9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6433" y="0"/>
            <a:ext cx="10080624" cy="1171575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4000" dirty="0" smtClean="0"/>
              <a:t>Entity Manager in Java EE</a:t>
            </a:r>
            <a:endParaRPr lang="en-GB" altLang="de-DE" sz="4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187549"/>
            <a:ext cx="907256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2416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unitName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myPU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altLang="de-DE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altLang="de-DE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20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altLang="de-DE" sz="20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MyEntity</a:t>
            </a:r>
            <a:r>
              <a:rPr lang="en-GB" altLang="de-DE" sz="20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altLang="de-DE" sz="20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altLang="de-DE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altLang="de-DE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0"/>
            <a:ext cx="10080625" cy="12207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/>
              <a:t>Lifecycle </a:t>
            </a:r>
            <a:r>
              <a:rPr lang="en-GB" altLang="de-DE" dirty="0" err="1" smtClean="0"/>
              <a:t>eines</a:t>
            </a:r>
            <a:r>
              <a:rPr lang="en-GB" altLang="de-DE" dirty="0" smtClean="0"/>
              <a:t> Entity-</a:t>
            </a:r>
            <a:r>
              <a:rPr lang="en-GB" altLang="de-DE" dirty="0" err="1" smtClean="0"/>
              <a:t>Objekts</a:t>
            </a:r>
            <a:endParaRPr lang="en-GB" alt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1475582"/>
            <a:ext cx="8328582" cy="53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12207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/>
              <a:t>Lifecycle </a:t>
            </a:r>
            <a:r>
              <a:rPr lang="en-GB" altLang="de-DE" dirty="0" err="1"/>
              <a:t>eines</a:t>
            </a:r>
            <a:r>
              <a:rPr lang="en-GB" altLang="de-DE" dirty="0"/>
              <a:t> </a:t>
            </a:r>
            <a:r>
              <a:rPr lang="en-GB" altLang="de-DE" dirty="0" smtClean="0"/>
              <a:t>Entity-</a:t>
            </a:r>
            <a:r>
              <a:rPr lang="en-GB" altLang="de-DE" dirty="0" err="1" smtClean="0"/>
              <a:t>Objekts</a:t>
            </a:r>
            <a:endParaRPr lang="en-GB" altLang="de-DE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785" y="1259556"/>
            <a:ext cx="9505055" cy="5472609"/>
          </a:xfrm>
          <a:ln/>
        </p:spPr>
        <p:txBody>
          <a:bodyPr tIns="32760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New: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wurde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mittels</a:t>
            </a:r>
            <a:r>
              <a:rPr lang="en-GB" altLang="de-DE" sz="2000"/>
              <a:t> </a:t>
            </a:r>
            <a:r>
              <a:rPr lang="en-GB" altLang="de-DE" sz="2000" smtClean="0"/>
              <a:t>new-Operator </a:t>
            </a:r>
            <a:r>
              <a:rPr lang="en-GB" altLang="de-DE" sz="2000" dirty="0"/>
              <a:t>in der Java Virtual Machine (JVM) </a:t>
            </a:r>
            <a:r>
              <a:rPr lang="en-GB" altLang="de-DE" sz="2000" dirty="0" err="1"/>
              <a:t>angelegt</a:t>
            </a:r>
            <a:r>
              <a:rPr lang="en-GB" altLang="de-DE" sz="2000" dirty="0"/>
              <a:t>. Die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hat </a:t>
            </a:r>
            <a:r>
              <a:rPr lang="en-GB" altLang="de-DE" sz="2000" dirty="0" err="1"/>
              <a:t>noch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kein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Äquivalent</a:t>
            </a:r>
            <a:r>
              <a:rPr lang="en-GB" altLang="de-DE" sz="2000" dirty="0"/>
              <a:t> in der </a:t>
            </a:r>
            <a:r>
              <a:rPr lang="en-GB" altLang="de-DE" sz="2000" dirty="0" err="1"/>
              <a:t>relationalen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noch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nicht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vom</a:t>
            </a:r>
            <a:r>
              <a:rPr lang="en-GB" altLang="de-DE" sz="2000" dirty="0"/>
              <a:t> Entity Manager </a:t>
            </a:r>
            <a:r>
              <a:rPr lang="en-GB" altLang="de-DE" sz="2000" dirty="0" err="1"/>
              <a:t>verwaltet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Managed: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vom</a:t>
            </a:r>
            <a:r>
              <a:rPr lang="en-GB" altLang="de-DE" sz="2000" dirty="0"/>
              <a:t> Entity Manager </a:t>
            </a:r>
            <a:r>
              <a:rPr lang="en-GB" altLang="de-DE" sz="2000" dirty="0" err="1"/>
              <a:t>verwaltet</a:t>
            </a:r>
            <a:r>
              <a:rPr lang="en-GB" altLang="de-DE" sz="2000" dirty="0"/>
              <a:t>. Der Entity Manager </a:t>
            </a:r>
            <a:r>
              <a:rPr lang="en-GB" altLang="de-DE" sz="2000" dirty="0" err="1"/>
              <a:t>weiss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ob</a:t>
            </a:r>
            <a:r>
              <a:rPr lang="en-GB" altLang="de-DE" sz="2000" dirty="0"/>
              <a:t> Attribute </a:t>
            </a:r>
            <a:r>
              <a:rPr lang="en-GB" altLang="de-DE" sz="2000" dirty="0" err="1"/>
              <a:t>eines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geändert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wurden</a:t>
            </a:r>
            <a:r>
              <a:rPr lang="en-GB" altLang="de-DE" sz="2000" dirty="0"/>
              <a:t>. </a:t>
            </a:r>
            <a:r>
              <a:rPr lang="en-GB" altLang="de-DE" sz="2000" dirty="0" err="1"/>
              <a:t>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entscheidet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wann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geänderte</a:t>
            </a:r>
            <a:r>
              <a:rPr lang="en-GB" altLang="de-DE" sz="2000" dirty="0"/>
              <a:t> Attribute in die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geschrieben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 und </a:t>
            </a:r>
            <a:r>
              <a:rPr lang="en-GB" altLang="de-DE" sz="2000" dirty="0" err="1"/>
              <a:t>wann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neu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aus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gelesen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. Das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 in die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und der Refresh </a:t>
            </a:r>
            <a:r>
              <a:rPr lang="en-GB" altLang="de-DE" sz="2000" dirty="0" err="1"/>
              <a:t>können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aber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programmatisch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erzwungen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Removed: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existiert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noch</a:t>
            </a:r>
            <a:r>
              <a:rPr lang="en-GB" altLang="de-DE" sz="2000" dirty="0"/>
              <a:t> in der JVM, </a:t>
            </a:r>
            <a:r>
              <a:rPr lang="en-GB" altLang="de-DE" sz="2000" dirty="0" err="1"/>
              <a:t>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vom</a:t>
            </a:r>
            <a:r>
              <a:rPr lang="en-GB" altLang="de-DE" sz="2000" dirty="0"/>
              <a:t> Entity Manager </a:t>
            </a:r>
            <a:r>
              <a:rPr lang="en-GB" altLang="de-DE" sz="2000" dirty="0" err="1"/>
              <a:t>verwaltet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ist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aber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Löschung</a:t>
            </a:r>
            <a:r>
              <a:rPr lang="en-GB" altLang="de-DE" sz="2000" dirty="0"/>
              <a:t> in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vorgemerkt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Detached: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existiert</a:t>
            </a:r>
            <a:r>
              <a:rPr lang="en-GB" altLang="de-DE" sz="2000" dirty="0"/>
              <a:t> in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und in der JVM, </a:t>
            </a:r>
            <a:r>
              <a:rPr lang="en-GB" altLang="de-DE" sz="2000" dirty="0" err="1"/>
              <a:t>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aber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nicht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mehr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vom</a:t>
            </a:r>
            <a:r>
              <a:rPr lang="en-GB" altLang="de-DE" sz="2000" dirty="0"/>
              <a:t> Entity Manager </a:t>
            </a:r>
            <a:r>
              <a:rPr lang="en-GB" altLang="de-DE" sz="2000" dirty="0" err="1"/>
              <a:t>verwaltet</a:t>
            </a:r>
            <a:r>
              <a:rPr lang="en-GB" altLang="de-DE" sz="2000" dirty="0"/>
              <a:t> (</a:t>
            </a:r>
            <a:r>
              <a:rPr lang="en-GB" altLang="de-DE" sz="2000" dirty="0" err="1"/>
              <a:t>kommt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vor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wenn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zwischen</a:t>
            </a:r>
            <a:r>
              <a:rPr lang="en-GB" altLang="de-DE" sz="2000" dirty="0"/>
              <a:t> JVMs </a:t>
            </a:r>
            <a:r>
              <a:rPr lang="en-GB" altLang="de-DE" sz="2000" dirty="0" err="1"/>
              <a:t>transportiert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oder</a:t>
            </a:r>
            <a:r>
              <a:rPr lang="en-GB" altLang="de-DE" sz="2000" dirty="0"/>
              <a:t> die </a:t>
            </a:r>
            <a:r>
              <a:rPr lang="en-GB" altLang="de-DE" sz="2000" dirty="0" err="1"/>
              <a:t>Transaktion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beendet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wurde</a:t>
            </a:r>
            <a:r>
              <a:rPr lang="en-GB" altLang="de-DE" sz="2000" dirty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2003"/>
            <a:ext cx="10080625" cy="1220787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/>
              <a:t>Methoden</a:t>
            </a:r>
            <a:r>
              <a:rPr lang="en-GB" altLang="de-DE" dirty="0"/>
              <a:t> des Entity Managers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784" y="1259557"/>
            <a:ext cx="9577064" cy="5688632"/>
          </a:xfrm>
          <a:solidFill>
            <a:srgbClr val="FFFFFF"/>
          </a:solidFill>
          <a:ln/>
        </p:spPr>
        <p:txBody>
          <a:bodyPr tIns="32760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persist()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Zustand</a:t>
            </a:r>
            <a:r>
              <a:rPr lang="en-GB" altLang="de-DE" sz="2000" dirty="0"/>
              <a:t> </a:t>
            </a:r>
            <a:r>
              <a:rPr lang="en-GB" altLang="de-DE" sz="2000" i="1" dirty="0"/>
              <a:t>new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unter</a:t>
            </a:r>
            <a:r>
              <a:rPr lang="en-GB" altLang="de-DE" sz="2000" dirty="0"/>
              <a:t> die </a:t>
            </a:r>
            <a:r>
              <a:rPr lang="en-GB" altLang="de-DE" sz="2000" dirty="0" err="1"/>
              <a:t>Verwaltung</a:t>
            </a:r>
            <a:r>
              <a:rPr lang="en-GB" altLang="de-DE" sz="2000" dirty="0"/>
              <a:t> des </a:t>
            </a:r>
            <a:r>
              <a:rPr lang="en-GB" altLang="de-DE" sz="2000" dirty="0" smtClean="0"/>
              <a:t>Entity Managers </a:t>
            </a:r>
            <a:r>
              <a:rPr lang="en-GB" altLang="de-DE" sz="2000" dirty="0"/>
              <a:t>(managed) </a:t>
            </a:r>
            <a:r>
              <a:rPr lang="en-GB" altLang="de-DE" sz="2000" dirty="0" err="1"/>
              <a:t>gestellt</a:t>
            </a:r>
            <a:r>
              <a:rPr lang="en-GB" altLang="de-DE" sz="2000" dirty="0"/>
              <a:t> und in die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geschrieben</a:t>
            </a:r>
            <a:endParaRPr lang="en-GB" altLang="de-DE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refresh()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, das </a:t>
            </a:r>
            <a:r>
              <a:rPr lang="en-GB" altLang="de-DE" sz="2000" dirty="0" err="1"/>
              <a:t>sich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Zustand</a:t>
            </a:r>
            <a:r>
              <a:rPr lang="en-GB" altLang="de-DE" sz="2000" dirty="0"/>
              <a:t> </a:t>
            </a:r>
            <a:r>
              <a:rPr lang="en-GB" altLang="de-DE" sz="2000" i="1" dirty="0"/>
              <a:t>managed </a:t>
            </a:r>
            <a:r>
              <a:rPr lang="en-GB" altLang="de-DE" sz="2000" dirty="0" err="1"/>
              <a:t>befindet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erneut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aus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gelesen</a:t>
            </a:r>
            <a:endParaRPr lang="en-GB" altLang="de-DE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remove()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, das </a:t>
            </a:r>
            <a:r>
              <a:rPr lang="en-GB" altLang="de-DE" sz="2000" dirty="0" err="1"/>
              <a:t>sich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Zustand</a:t>
            </a:r>
            <a:r>
              <a:rPr lang="en-GB" altLang="de-DE" sz="2000" dirty="0"/>
              <a:t> </a:t>
            </a:r>
            <a:r>
              <a:rPr lang="en-GB" altLang="de-DE" sz="2000" i="1" dirty="0"/>
              <a:t>managed </a:t>
            </a:r>
            <a:r>
              <a:rPr lang="en-GB" altLang="de-DE" sz="2000" dirty="0" err="1"/>
              <a:t>befindet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zum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Löschen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markiert</a:t>
            </a:r>
            <a:r>
              <a:rPr lang="en-GB" altLang="de-DE" sz="2000" dirty="0"/>
              <a:t> und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Beendigung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Transaktion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aus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gelöscht</a:t>
            </a:r>
            <a:r>
              <a:rPr lang="en-GB" altLang="de-DE" sz="2000" dirty="0"/>
              <a:t>. Das </a:t>
            </a:r>
            <a:r>
              <a:rPr lang="en-GB" altLang="de-DE" sz="2000" dirty="0" smtClean="0"/>
              <a:t>Java-</a:t>
            </a:r>
            <a:r>
              <a:rPr lang="en-GB" altLang="de-DE" sz="2000" dirty="0" err="1" smtClean="0"/>
              <a:t>Objekt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bleibt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bestehen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merge()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, das </a:t>
            </a:r>
            <a:r>
              <a:rPr lang="en-GB" altLang="de-DE" sz="2000" dirty="0" err="1"/>
              <a:t>nicht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unter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Verwaltung</a:t>
            </a:r>
            <a:r>
              <a:rPr lang="en-GB" altLang="de-DE" sz="2000" dirty="0"/>
              <a:t> des </a:t>
            </a:r>
            <a:r>
              <a:rPr lang="en-GB" altLang="de-DE" sz="2000" dirty="0" smtClean="0"/>
              <a:t>Entity Managers </a:t>
            </a:r>
            <a:r>
              <a:rPr lang="en-GB" altLang="de-DE" sz="2000" dirty="0" err="1"/>
              <a:t>steht</a:t>
            </a:r>
            <a:r>
              <a:rPr lang="en-GB" altLang="de-DE" sz="2000" dirty="0"/>
              <a:t>, </a:t>
            </a:r>
            <a:r>
              <a:rPr lang="en-GB" altLang="de-DE" sz="2000" dirty="0" err="1" smtClean="0"/>
              <a:t>aber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bereits</a:t>
            </a:r>
            <a:r>
              <a:rPr lang="en-GB" altLang="de-DE" sz="2000" dirty="0" smtClean="0"/>
              <a:t> in </a:t>
            </a:r>
            <a:r>
              <a:rPr lang="en-GB" altLang="de-DE" sz="2000" dirty="0"/>
              <a:t>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gespeichert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ist</a:t>
            </a:r>
            <a:r>
              <a:rPr lang="en-GB" altLang="de-DE" sz="2000" dirty="0" smtClean="0"/>
              <a:t>,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unter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Verwaltung</a:t>
            </a:r>
            <a:r>
              <a:rPr lang="en-GB" altLang="de-DE" sz="2000" dirty="0"/>
              <a:t> des </a:t>
            </a:r>
            <a:r>
              <a:rPr lang="en-GB" altLang="de-DE" sz="2000" dirty="0" smtClean="0"/>
              <a:t>Entity Managers </a:t>
            </a:r>
            <a:r>
              <a:rPr lang="en-GB" altLang="de-DE" sz="2000" dirty="0" err="1"/>
              <a:t>gestellt</a:t>
            </a:r>
            <a:r>
              <a:rPr lang="en-GB" altLang="de-DE" sz="2000" dirty="0"/>
              <a:t>. Die </a:t>
            </a:r>
            <a:r>
              <a:rPr lang="en-GB" altLang="de-DE" sz="2000" dirty="0" err="1"/>
              <a:t>Daten</a:t>
            </a:r>
            <a:r>
              <a:rPr lang="en-GB" altLang="de-DE" sz="2000" dirty="0"/>
              <a:t> des </a:t>
            </a:r>
            <a:r>
              <a:rPr lang="en-GB" altLang="de-DE" sz="2000" dirty="0" err="1"/>
              <a:t>Objektes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mit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Beendigung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Transaktion</a:t>
            </a:r>
            <a:r>
              <a:rPr lang="en-GB" altLang="de-DE" sz="2000" dirty="0"/>
              <a:t> in die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geschrieben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flush()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Alle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Änderungen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 in die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geschrieben</a:t>
            </a:r>
            <a:endParaRPr lang="en-GB" altLang="de-DE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find()</a:t>
            </a:r>
            <a:r>
              <a:rPr lang="en-GB" altLang="de-DE" sz="2000" dirty="0"/>
              <a:t>: </a:t>
            </a:r>
            <a:r>
              <a:rPr lang="en-GB" altLang="de-DE" sz="2000" dirty="0" err="1"/>
              <a:t>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Objekt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dem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angegebenen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Primärschlüssel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aus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geholt</a:t>
            </a:r>
            <a:r>
              <a:rPr lang="en-GB" altLang="de-DE" sz="20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 err="1"/>
              <a:t>createQuery</a:t>
            </a:r>
            <a:r>
              <a:rPr lang="en-GB" altLang="de-DE" sz="2000" dirty="0"/>
              <a:t>(„select </a:t>
            </a:r>
            <a:r>
              <a:rPr lang="en-GB" altLang="de-DE" sz="2000" dirty="0" smtClean="0"/>
              <a:t>..."):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benutzerdefinierte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Datenbankabfrage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definiert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mittels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query.getResultList</a:t>
            </a:r>
            <a:r>
              <a:rPr lang="en-GB" altLang="de-DE" sz="2000" dirty="0" smtClean="0"/>
              <a:t>()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das </a:t>
            </a:r>
            <a:r>
              <a:rPr lang="en-GB" altLang="de-DE" sz="2000" dirty="0" err="1"/>
              <a:t>Ergebnis</a:t>
            </a:r>
            <a:r>
              <a:rPr lang="en-GB" altLang="de-DE" sz="2000" dirty="0"/>
              <a:t> in Form von </a:t>
            </a:r>
            <a:r>
              <a:rPr lang="en-GB" altLang="de-DE" sz="2000" dirty="0" smtClean="0"/>
              <a:t>Java- </a:t>
            </a:r>
            <a:r>
              <a:rPr lang="en-GB" altLang="de-DE" sz="2000" dirty="0" err="1"/>
              <a:t>Objekten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ausgelesen</a:t>
            </a:r>
            <a:r>
              <a:rPr lang="en-GB" altLang="de-DE" sz="20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4288"/>
            <a:ext cx="10080625" cy="1220787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/>
              <a:t>Methoden</a:t>
            </a:r>
            <a:r>
              <a:rPr lang="en-GB" altLang="de-DE" dirty="0"/>
              <a:t> des Entity Managers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9792" y="1160463"/>
            <a:ext cx="9433048" cy="5794375"/>
          </a:xfrm>
          <a:ln/>
        </p:spPr>
        <p:txBody>
          <a:bodyPr tIns="38556"/>
          <a:lstStyle/>
          <a:p>
            <a:pPr indent="-341313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@Stateless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@</a:t>
            </a:r>
            <a:r>
              <a:rPr lang="en-GB" altLang="de-DE" sz="1800" dirty="0" err="1" smtClean="0">
                <a:latin typeface="Courier New" pitchFamily="49" charset="0"/>
              </a:rPr>
              <a:t>WebService</a:t>
            </a:r>
            <a:endParaRPr lang="en-GB" altLang="de-DE" sz="18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public class </a:t>
            </a:r>
            <a:r>
              <a:rPr lang="en-GB" altLang="de-DE" sz="1800" dirty="0" err="1" smtClean="0">
                <a:latin typeface="Courier New" pitchFamily="49" charset="0"/>
              </a:rPr>
              <a:t>StudentService</a:t>
            </a:r>
            <a:r>
              <a:rPr lang="en-GB" altLang="de-DE" sz="1800" dirty="0" smtClean="0">
                <a:latin typeface="Courier New" pitchFamily="49" charset="0"/>
              </a:rPr>
              <a:t> {</a:t>
            </a:r>
            <a:endParaRPr lang="en-GB" altLang="de-DE" sz="18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   @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PersistenceContext</a:t>
            </a:r>
            <a:endParaRPr lang="en-GB" altLang="de-DE" sz="18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GB" altLang="de-DE" sz="1800" dirty="0" err="1">
                <a:solidFill>
                  <a:srgbClr val="FF0000"/>
                </a:solidFill>
                <a:latin typeface="Courier New" pitchFamily="49" charset="0"/>
              </a:rPr>
              <a:t>EntityManager</a:t>
            </a: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altLang="de-DE" sz="1800" dirty="0" err="1">
                <a:solidFill>
                  <a:srgbClr val="FF0000"/>
                </a:solidFill>
                <a:latin typeface="Courier New" pitchFamily="49" charset="0"/>
              </a:rPr>
              <a:t>em</a:t>
            </a: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 smtClean="0">
                <a:latin typeface="Courier New" pitchFamily="49" charset="0"/>
              </a:rPr>
              <a:t>    </a:t>
            </a:r>
            <a:endParaRPr lang="en-GB" altLang="de-DE" sz="18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    public Student </a:t>
            </a:r>
            <a:r>
              <a:rPr lang="en-GB" altLang="de-DE" sz="1800" dirty="0" err="1">
                <a:latin typeface="Courier New" pitchFamily="49" charset="0"/>
              </a:rPr>
              <a:t>getStudentByID</a:t>
            </a:r>
            <a:r>
              <a:rPr lang="en-GB" altLang="de-DE" sz="1800" dirty="0">
                <a:latin typeface="Courier New" pitchFamily="49" charset="0"/>
              </a:rPr>
              <a:t>(Long id) {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em.find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Student.class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, id</a:t>
            </a: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 smtClean="0">
                <a:latin typeface="Courier New" pitchFamily="49" charset="0"/>
              </a:rPr>
              <a:t>    }</a:t>
            </a:r>
            <a:endParaRPr lang="en-GB" altLang="de-DE" sz="18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 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    public </a:t>
            </a:r>
            <a:r>
              <a:rPr lang="en-GB" altLang="de-DE" sz="1800" dirty="0" smtClean="0">
                <a:latin typeface="Courier New" pitchFamily="49" charset="0"/>
              </a:rPr>
              <a:t>List&lt;</a:t>
            </a:r>
            <a:r>
              <a:rPr lang="en-GB" altLang="de-DE" sz="1800" dirty="0" err="1" smtClean="0">
                <a:latin typeface="Courier New" pitchFamily="49" charset="0"/>
              </a:rPr>
              <a:t>Jahrgang</a:t>
            </a:r>
            <a:r>
              <a:rPr lang="en-GB" altLang="de-DE" sz="1800" dirty="0" smtClean="0">
                <a:latin typeface="Courier New" pitchFamily="49" charset="0"/>
              </a:rPr>
              <a:t>&gt; </a:t>
            </a:r>
            <a:r>
              <a:rPr lang="en-GB" altLang="de-DE" sz="1800" dirty="0" err="1">
                <a:latin typeface="Courier New" pitchFamily="49" charset="0"/>
              </a:rPr>
              <a:t>getAllJahrgaenge</a:t>
            </a:r>
            <a:r>
              <a:rPr lang="en-GB" altLang="de-DE" sz="1800" dirty="0">
                <a:latin typeface="Courier New" pitchFamily="49" charset="0"/>
              </a:rPr>
              <a:t>(){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GB" altLang="de-DE" sz="1800" dirty="0" err="1">
                <a:solidFill>
                  <a:srgbClr val="FF0000"/>
                </a:solidFill>
                <a:latin typeface="Courier New" pitchFamily="49" charset="0"/>
              </a:rPr>
              <a:t>em.createNamedQuery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("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findAllJahrgaenge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",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                                  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Jahrgang.class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GB" altLang="de-DE" sz="18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GB" altLang="de-DE" sz="1800" dirty="0" smtClean="0">
                <a:solidFill>
                  <a:srgbClr val="FF0000"/>
                </a:solidFill>
                <a:latin typeface="Courier New" pitchFamily="49" charset="0"/>
              </a:rPr>
              <a:t>        .</a:t>
            </a:r>
            <a:r>
              <a:rPr lang="en-GB" altLang="de-DE" sz="1800" dirty="0" err="1" smtClean="0">
                <a:solidFill>
                  <a:srgbClr val="FF0000"/>
                </a:solidFill>
                <a:latin typeface="Courier New" pitchFamily="49" charset="0"/>
              </a:rPr>
              <a:t>getResultList</a:t>
            </a:r>
            <a:r>
              <a:rPr lang="en-GB" altLang="de-DE" sz="18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 smtClean="0">
                <a:latin typeface="Courier New" pitchFamily="49" charset="0"/>
              </a:rPr>
              <a:t>    }</a:t>
            </a:r>
            <a:endParaRPr lang="en-GB" altLang="de-DE" sz="18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4288"/>
            <a:ext cx="10080625" cy="1220787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/>
              <a:t>Methoden</a:t>
            </a:r>
            <a:r>
              <a:rPr lang="en-GB" altLang="de-DE" dirty="0"/>
              <a:t> des Entity Managers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105" y="1187549"/>
            <a:ext cx="8294687" cy="5832648"/>
          </a:xfrm>
          <a:ln/>
        </p:spPr>
        <p:txBody>
          <a:bodyPr tIns="34272"/>
          <a:lstStyle/>
          <a:p>
            <a:pPr indent="-341313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@Stateless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@</a:t>
            </a:r>
            <a:r>
              <a:rPr lang="en-GB" altLang="de-DE" sz="1600" dirty="0" err="1" smtClean="0">
                <a:latin typeface="Courier New" pitchFamily="49" charset="0"/>
              </a:rPr>
              <a:t>WebService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public class </a:t>
            </a:r>
            <a:r>
              <a:rPr lang="en-GB" altLang="de-DE" sz="1600" dirty="0" err="1" smtClean="0">
                <a:latin typeface="Courier New" pitchFamily="49" charset="0"/>
              </a:rPr>
              <a:t>StudentService</a:t>
            </a:r>
            <a:r>
              <a:rPr lang="en-GB" altLang="de-DE" sz="1600" dirty="0" smtClean="0">
                <a:latin typeface="Courier New" pitchFamily="49" charset="0"/>
              </a:rPr>
              <a:t> {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@</a:t>
            </a:r>
            <a:r>
              <a:rPr lang="en-GB" altLang="de-DE" sz="1600" dirty="0" err="1" smtClean="0">
                <a:latin typeface="Courier New" pitchFamily="49" charset="0"/>
              </a:rPr>
              <a:t>PersistenceContext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</a:t>
            </a:r>
            <a:r>
              <a:rPr lang="en-GB" altLang="de-DE" sz="1600" dirty="0" err="1">
                <a:latin typeface="Courier New" pitchFamily="49" charset="0"/>
              </a:rPr>
              <a:t>EntityManager</a:t>
            </a:r>
            <a:r>
              <a:rPr lang="en-GB" altLang="de-DE" sz="1600" dirty="0">
                <a:latin typeface="Courier New" pitchFamily="49" charset="0"/>
              </a:rPr>
              <a:t> </a:t>
            </a:r>
            <a:r>
              <a:rPr lang="en-GB" altLang="de-DE" sz="1600" dirty="0" err="1">
                <a:latin typeface="Courier New" pitchFamily="49" charset="0"/>
              </a:rPr>
              <a:t>em</a:t>
            </a:r>
            <a:r>
              <a:rPr lang="en-GB" altLang="de-DE" sz="1600" dirty="0">
                <a:latin typeface="Courier New" pitchFamily="49" charset="0"/>
              </a:rPr>
              <a:t>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public void </a:t>
            </a:r>
            <a:r>
              <a:rPr lang="en-GB" altLang="de-DE" sz="1600" dirty="0" err="1">
                <a:latin typeface="Courier New" pitchFamily="49" charset="0"/>
              </a:rPr>
              <a:t>createSomeTestData</a:t>
            </a:r>
            <a:r>
              <a:rPr lang="en-GB" altLang="de-DE" sz="1600" dirty="0">
                <a:latin typeface="Courier New" pitchFamily="49" charset="0"/>
              </a:rPr>
              <a:t>(){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Adresse</a:t>
            </a:r>
            <a:r>
              <a:rPr lang="en-GB" altLang="de-DE" sz="1600" dirty="0">
                <a:latin typeface="Courier New" pitchFamily="49" charset="0"/>
              </a:rPr>
              <a:t> </a:t>
            </a:r>
            <a:r>
              <a:rPr lang="en-GB" altLang="de-DE" sz="1600" dirty="0" err="1">
                <a:latin typeface="Courier New" pitchFamily="49" charset="0"/>
              </a:rPr>
              <a:t>adresse</a:t>
            </a:r>
            <a:r>
              <a:rPr lang="en-GB" altLang="de-DE" sz="1600" dirty="0">
                <a:latin typeface="Courier New" pitchFamily="49" charset="0"/>
              </a:rPr>
              <a:t> = new </a:t>
            </a:r>
            <a:r>
              <a:rPr lang="en-GB" altLang="de-DE" sz="1600" dirty="0" err="1">
                <a:latin typeface="Courier New" pitchFamily="49" charset="0"/>
              </a:rPr>
              <a:t>Adresse</a:t>
            </a:r>
            <a:r>
              <a:rPr lang="en-GB" altLang="de-DE" sz="1600" dirty="0">
                <a:latin typeface="Courier New" pitchFamily="49" charset="0"/>
              </a:rPr>
              <a:t>();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Jahrgang</a:t>
            </a:r>
            <a:r>
              <a:rPr lang="en-GB" altLang="de-DE" sz="1600" dirty="0">
                <a:latin typeface="Courier New" pitchFamily="49" charset="0"/>
              </a:rPr>
              <a:t> </a:t>
            </a:r>
            <a:r>
              <a:rPr lang="en-GB" altLang="de-DE" sz="1600" dirty="0" err="1">
                <a:latin typeface="Courier New" pitchFamily="49" charset="0"/>
              </a:rPr>
              <a:t>jahrgang</a:t>
            </a:r>
            <a:r>
              <a:rPr lang="en-GB" altLang="de-DE" sz="1600" dirty="0">
                <a:latin typeface="Courier New" pitchFamily="49" charset="0"/>
              </a:rPr>
              <a:t> = new </a:t>
            </a:r>
            <a:r>
              <a:rPr lang="en-GB" altLang="de-DE" sz="1600" dirty="0" err="1">
                <a:latin typeface="Courier New" pitchFamily="49" charset="0"/>
              </a:rPr>
              <a:t>Jahrgang</a:t>
            </a:r>
            <a:r>
              <a:rPr lang="en-GB" altLang="de-DE" sz="1600" dirty="0">
                <a:latin typeface="Courier New" pitchFamily="49" charset="0"/>
              </a:rPr>
              <a:t>();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jahrgang.setJahr</a:t>
            </a:r>
            <a:r>
              <a:rPr lang="en-GB" altLang="de-DE" sz="1600" dirty="0">
                <a:latin typeface="Courier New" pitchFamily="49" charset="0"/>
              </a:rPr>
              <a:t>(2004);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em.persist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jahrgang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adresse.setStrasse</a:t>
            </a:r>
            <a:r>
              <a:rPr lang="en-GB" altLang="de-DE" sz="1600" dirty="0" smtClean="0">
                <a:latin typeface="Courier New" pitchFamily="49" charset="0"/>
              </a:rPr>
              <a:t>("Thomas </a:t>
            </a:r>
            <a:r>
              <a:rPr lang="en-GB" altLang="de-DE" sz="1600" dirty="0">
                <a:latin typeface="Courier New" pitchFamily="49" charset="0"/>
              </a:rPr>
              <a:t>Edison </a:t>
            </a:r>
            <a:r>
              <a:rPr lang="en-GB" altLang="de-DE" sz="1600" dirty="0" err="1" smtClean="0">
                <a:latin typeface="Courier New" pitchFamily="49" charset="0"/>
              </a:rPr>
              <a:t>Straße</a:t>
            </a:r>
            <a:r>
              <a:rPr lang="en-GB" altLang="de-DE" sz="1600" dirty="0" smtClean="0">
                <a:latin typeface="Courier New" pitchFamily="49" charset="0"/>
              </a:rPr>
              <a:t>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adresse.setHausnummer</a:t>
            </a:r>
            <a:r>
              <a:rPr lang="en-GB" altLang="de-DE" sz="1600" dirty="0" smtClean="0">
                <a:latin typeface="Courier New" pitchFamily="49" charset="0"/>
              </a:rPr>
              <a:t>("2");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adresse.setOrt</a:t>
            </a:r>
            <a:r>
              <a:rPr lang="en-GB" altLang="de-DE" sz="1600" dirty="0" smtClean="0">
                <a:latin typeface="Courier New" pitchFamily="49" charset="0"/>
              </a:rPr>
              <a:t>("</a:t>
            </a:r>
            <a:r>
              <a:rPr lang="en-GB" altLang="de-DE" sz="1600" dirty="0" err="1" smtClean="0">
                <a:latin typeface="Courier New" pitchFamily="49" charset="0"/>
              </a:rPr>
              <a:t>Eisenstadt</a:t>
            </a:r>
            <a:r>
              <a:rPr lang="en-GB" altLang="de-DE" sz="1600" dirty="0" smtClean="0">
                <a:latin typeface="Courier New" pitchFamily="49" charset="0"/>
              </a:rPr>
              <a:t>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>
                <a:latin typeface="Courier New" pitchFamily="49" charset="0"/>
              </a:rPr>
              <a:t>adresse.setPlz</a:t>
            </a:r>
            <a:r>
              <a:rPr lang="en-GB" altLang="de-DE" sz="1600" dirty="0" smtClean="0">
                <a:latin typeface="Courier New" pitchFamily="49" charset="0"/>
              </a:rPr>
              <a:t>("7000");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em.persist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adresse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Student </a:t>
            </a:r>
            <a:r>
              <a:rPr lang="en-GB" altLang="de-DE" sz="1600" dirty="0" err="1" smtClean="0">
                <a:latin typeface="Courier New" pitchFamily="49" charset="0"/>
              </a:rPr>
              <a:t>student</a:t>
            </a:r>
            <a:r>
              <a:rPr lang="en-GB" altLang="de-DE" sz="1600" dirty="0" smtClean="0">
                <a:latin typeface="Courier New" pitchFamily="49" charset="0"/>
              </a:rPr>
              <a:t> </a:t>
            </a:r>
            <a:r>
              <a:rPr lang="en-GB" altLang="de-DE" sz="1600" dirty="0">
                <a:latin typeface="Courier New" pitchFamily="49" charset="0"/>
              </a:rPr>
              <a:t>= new Student();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student.setVorname</a:t>
            </a:r>
            <a:r>
              <a:rPr lang="en-GB" altLang="de-DE" sz="1600" dirty="0" smtClean="0">
                <a:latin typeface="Courier New" pitchFamily="49" charset="0"/>
              </a:rPr>
              <a:t>("Peter");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student.setNachname</a:t>
            </a:r>
            <a:r>
              <a:rPr lang="en-GB" altLang="de-DE" sz="1600" dirty="0" smtClean="0">
                <a:latin typeface="Courier New" pitchFamily="49" charset="0"/>
              </a:rPr>
              <a:t>("Wind");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student.setMatrikelnummer</a:t>
            </a:r>
            <a:r>
              <a:rPr lang="en-GB" altLang="de-DE" sz="1600" dirty="0" smtClean="0">
                <a:latin typeface="Courier New" pitchFamily="49" charset="0"/>
              </a:rPr>
              <a:t>(123456L</a:t>
            </a:r>
            <a:r>
              <a:rPr lang="en-GB" altLang="de-DE" sz="1600" dirty="0"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student.setEmail</a:t>
            </a:r>
            <a:r>
              <a:rPr lang="en-GB" altLang="de-DE" sz="1600" dirty="0" smtClean="0">
                <a:latin typeface="Courier New" pitchFamily="49" charset="0"/>
              </a:rPr>
              <a:t>("peter.wind@abc.com");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student.setAdresse</a:t>
            </a:r>
            <a:r>
              <a:rPr lang="en-GB" altLang="de-DE" sz="1600" dirty="0" smtClean="0">
                <a:latin typeface="Courier New" pitchFamily="49" charset="0"/>
              </a:rPr>
              <a:t>(</a:t>
            </a:r>
            <a:r>
              <a:rPr lang="en-GB" altLang="de-DE" sz="1600" dirty="0" err="1" smtClean="0">
                <a:latin typeface="Courier New" pitchFamily="49" charset="0"/>
              </a:rPr>
              <a:t>adresse</a:t>
            </a:r>
            <a:r>
              <a:rPr lang="en-GB" altLang="de-DE" sz="1600" dirty="0"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latin typeface="Courier New" pitchFamily="49" charset="0"/>
              </a:rPr>
              <a:t>student.setJahrgang</a:t>
            </a:r>
            <a:r>
              <a:rPr lang="en-GB" altLang="de-DE" sz="1600" dirty="0" smtClean="0">
                <a:latin typeface="Courier New" pitchFamily="49" charset="0"/>
              </a:rPr>
              <a:t>(</a:t>
            </a:r>
            <a:r>
              <a:rPr lang="en-GB" altLang="de-DE" sz="1600" dirty="0" err="1" smtClean="0">
                <a:latin typeface="Courier New" pitchFamily="49" charset="0"/>
              </a:rPr>
              <a:t>jahrgang</a:t>
            </a:r>
            <a:r>
              <a:rPr lang="en-GB" altLang="de-DE" sz="1600" dirty="0">
                <a:latin typeface="Courier New" pitchFamily="49" charset="0"/>
              </a:rPr>
              <a:t>);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GB" altLang="de-DE" sz="1600" dirty="0" err="1" smtClean="0">
                <a:solidFill>
                  <a:srgbClr val="FF0000"/>
                </a:solidFill>
                <a:latin typeface="Courier New" pitchFamily="49" charset="0"/>
              </a:rPr>
              <a:t>em.persist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(student);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}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1115541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 smtClean="0"/>
              <a:t>Objekt-Relationales</a:t>
            </a:r>
            <a:r>
              <a:rPr lang="en-GB" altLang="de-DE" dirty="0" smtClean="0"/>
              <a:t> </a:t>
            </a:r>
            <a:r>
              <a:rPr lang="en-GB" altLang="de-DE" dirty="0"/>
              <a:t>Mapping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785" y="1587500"/>
            <a:ext cx="7474935" cy="54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160463"/>
            <a:ext cx="9145588" cy="5794375"/>
          </a:xfrm>
          <a:ln/>
        </p:spPr>
        <p:txBody>
          <a:bodyPr tIns="36036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 smtClean="0"/>
              <a:t>ORM </a:t>
            </a:r>
            <a:r>
              <a:rPr lang="en-GB" altLang="de-DE" sz="2200" dirty="0" err="1" smtClean="0"/>
              <a:t>ist</a:t>
            </a:r>
            <a:r>
              <a:rPr lang="en-GB" altLang="de-DE" sz="2200" dirty="0" smtClean="0"/>
              <a:t> </a:t>
            </a:r>
            <a:r>
              <a:rPr lang="en-GB" altLang="de-DE" sz="2200" dirty="0"/>
              <a:t>die </a:t>
            </a:r>
            <a:r>
              <a:rPr lang="en-GB" altLang="de-DE" sz="2200" dirty="0" err="1"/>
              <a:t>Abbildung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von </a:t>
            </a:r>
            <a:r>
              <a:rPr lang="en-GB" altLang="de-DE" sz="2200" dirty="0" err="1"/>
              <a:t>Objekten</a:t>
            </a:r>
            <a:r>
              <a:rPr lang="en-GB" altLang="de-DE" sz="2200" dirty="0"/>
              <a:t> auf </a:t>
            </a:r>
            <a:r>
              <a:rPr lang="en-GB" altLang="de-DE" sz="2200" dirty="0" err="1" smtClean="0"/>
              <a:t>Datenbanktabellen</a:t>
            </a:r>
            <a:endParaRPr lang="en-GB" altLang="de-DE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1260475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/>
              <a:t>Lifecycle </a:t>
            </a:r>
            <a:r>
              <a:rPr lang="en-GB" altLang="de-DE" dirty="0" err="1" smtClean="0"/>
              <a:t>Callback-Methoden</a:t>
            </a:r>
            <a:endParaRPr lang="en-GB" altLang="de-DE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9793" y="1259557"/>
            <a:ext cx="9361039" cy="5695281"/>
          </a:xfrm>
          <a:ln/>
        </p:spPr>
        <p:txBody>
          <a:bodyPr tIns="39312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dirty="0" err="1"/>
              <a:t>Wie</a:t>
            </a:r>
            <a:r>
              <a:rPr lang="en-GB" altLang="de-DE" sz="2400" dirty="0"/>
              <a:t> </a:t>
            </a:r>
            <a:r>
              <a:rPr lang="en-GB" altLang="de-DE" sz="2400" dirty="0" err="1"/>
              <a:t>bei</a:t>
            </a:r>
            <a:r>
              <a:rPr lang="en-GB" altLang="de-DE" sz="2400" dirty="0"/>
              <a:t> Session Beans </a:t>
            </a:r>
            <a:r>
              <a:rPr lang="en-GB" altLang="de-DE" sz="2400" dirty="0" err="1"/>
              <a:t>werden</a:t>
            </a:r>
            <a:r>
              <a:rPr lang="en-GB" altLang="de-DE" sz="2400" dirty="0"/>
              <a:t> die </a:t>
            </a:r>
            <a:r>
              <a:rPr lang="en-GB" altLang="de-DE" sz="2400" dirty="0" err="1"/>
              <a:t>Callbackmethoden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mit</a:t>
            </a:r>
            <a:r>
              <a:rPr lang="en-GB" altLang="de-DE" sz="2400" dirty="0"/>
              <a:t> Annotations </a:t>
            </a:r>
            <a:r>
              <a:rPr lang="en-GB" altLang="de-DE" sz="2400" dirty="0" err="1"/>
              <a:t>gekennzeichnet</a:t>
            </a:r>
            <a:r>
              <a:rPr lang="en-GB" altLang="de-DE" sz="2400" dirty="0"/>
              <a:t>:</a:t>
            </a:r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PrePersist</a:t>
            </a:r>
            <a:r>
              <a:rPr lang="en-GB" altLang="de-DE" sz="2200" dirty="0"/>
              <a:t>, @</a:t>
            </a:r>
            <a:r>
              <a:rPr lang="en-GB" altLang="de-DE" sz="2200" dirty="0" err="1"/>
              <a:t>PostPersist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PreRemove</a:t>
            </a:r>
            <a:r>
              <a:rPr lang="en-GB" altLang="de-DE" sz="2200" dirty="0"/>
              <a:t>, @</a:t>
            </a:r>
            <a:r>
              <a:rPr lang="en-GB" altLang="de-DE" sz="2200" dirty="0" err="1"/>
              <a:t>PostRemove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PreUpdate</a:t>
            </a:r>
            <a:r>
              <a:rPr lang="en-GB" altLang="de-DE" sz="2200" dirty="0"/>
              <a:t>, @</a:t>
            </a:r>
            <a:r>
              <a:rPr lang="en-GB" altLang="de-DE" sz="2200" dirty="0" err="1"/>
              <a:t>PostUpdate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PostLoad</a:t>
            </a:r>
            <a:endParaRPr lang="en-GB" altLang="de-DE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0"/>
            <a:ext cx="10080625" cy="1220788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4000" dirty="0"/>
              <a:t>Definition der </a:t>
            </a:r>
            <a:r>
              <a:rPr lang="en-GB" altLang="de-DE" sz="4000" dirty="0" err="1" smtClean="0"/>
              <a:t>Abbildung</a:t>
            </a:r>
            <a:endParaRPr lang="en-GB" altLang="de-DE" sz="40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785" y="1587500"/>
            <a:ext cx="9594404" cy="5367338"/>
          </a:xfrm>
          <a:ln/>
        </p:spPr>
        <p:txBody>
          <a:bodyPr tIns="36036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Die </a:t>
            </a:r>
            <a:r>
              <a:rPr lang="en-GB" altLang="de-DE" sz="2200" dirty="0" err="1"/>
              <a:t>Abbildung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Objekte</a:t>
            </a:r>
            <a:r>
              <a:rPr lang="en-GB" altLang="de-DE" sz="2200" dirty="0"/>
              <a:t> auf die </a:t>
            </a:r>
            <a:r>
              <a:rPr lang="en-GB" altLang="de-DE" sz="2200" dirty="0" err="1"/>
              <a:t>Datenbank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erfolgt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über</a:t>
            </a:r>
            <a:r>
              <a:rPr lang="en-GB" altLang="de-DE" sz="2200" dirty="0"/>
              <a:t> Annotations:</a:t>
            </a:r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@Entity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die </a:t>
            </a:r>
            <a:r>
              <a:rPr lang="en-GB" altLang="de-DE" sz="2200" dirty="0" err="1"/>
              <a:t>Klasse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als</a:t>
            </a:r>
            <a:r>
              <a:rPr lang="en-GB" altLang="de-DE" sz="2200" dirty="0"/>
              <a:t> Entity </a:t>
            </a:r>
            <a:r>
              <a:rPr lang="en-GB" altLang="de-DE" sz="2200" dirty="0" err="1"/>
              <a:t>Klasse</a:t>
            </a:r>
            <a:r>
              <a:rPr lang="en-GB" altLang="de-DE" sz="2200" dirty="0"/>
              <a:t>; </a:t>
            </a:r>
            <a:r>
              <a:rPr lang="en-GB" altLang="de-DE" sz="2200" dirty="0" err="1"/>
              <a:t>standardmässig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wird</a:t>
            </a:r>
            <a:r>
              <a:rPr lang="en-GB" altLang="de-DE" sz="2200" dirty="0"/>
              <a:t> </a:t>
            </a:r>
            <a:r>
              <a:rPr lang="en-GB" altLang="de-DE" sz="2200" dirty="0" err="1"/>
              <a:t>Tabellenname</a:t>
            </a:r>
            <a:r>
              <a:rPr lang="en-GB" altLang="de-DE" sz="2200" dirty="0"/>
              <a:t> = </a:t>
            </a:r>
            <a:r>
              <a:rPr lang="en-GB" altLang="de-DE" sz="2200" dirty="0" err="1"/>
              <a:t>Klassenname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angenommen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@Id      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Attribut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als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Primärschlüssel</a:t>
            </a:r>
            <a:r>
              <a:rPr lang="en-GB" altLang="de-DE" sz="2200" dirty="0"/>
              <a:t> der Entity </a:t>
            </a:r>
            <a:r>
              <a:rPr lang="en-GB" altLang="de-DE" sz="2200" dirty="0" err="1"/>
              <a:t>Klasse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GeneratedValue</a:t>
            </a:r>
            <a:r>
              <a:rPr lang="en-GB" altLang="de-DE" sz="2200" dirty="0"/>
              <a:t>(strategy = </a:t>
            </a:r>
            <a:r>
              <a:rPr lang="en-GB" altLang="de-DE" sz="2200" dirty="0" err="1"/>
              <a:t>GenerationType.AUTO</a:t>
            </a:r>
            <a:r>
              <a:rPr lang="en-GB" altLang="de-DE" sz="2200" dirty="0"/>
              <a:t>) ... </a:t>
            </a:r>
            <a:r>
              <a:rPr lang="en-GB" altLang="de-DE" sz="2200" dirty="0" err="1"/>
              <a:t>sagt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dem</a:t>
            </a:r>
            <a:r>
              <a:rPr lang="en-GB" altLang="de-DE" sz="2200" dirty="0"/>
              <a:t> Persistence Manager, </a:t>
            </a:r>
            <a:r>
              <a:rPr lang="en-GB" altLang="de-DE" sz="2200" dirty="0" err="1"/>
              <a:t>dass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Primärschlüssel</a:t>
            </a:r>
            <a:r>
              <a:rPr lang="en-GB" altLang="de-DE" sz="2200" dirty="0"/>
              <a:t> der Entity </a:t>
            </a:r>
            <a:r>
              <a:rPr lang="en-GB" altLang="de-DE" sz="2200" dirty="0" err="1"/>
              <a:t>Klasse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automatisch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generiert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soll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@Column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zu</a:t>
            </a:r>
            <a:r>
              <a:rPr lang="en-GB" altLang="de-DE" sz="2200" dirty="0"/>
              <a:t> </a:t>
            </a:r>
            <a:r>
              <a:rPr lang="en-GB" altLang="de-DE" sz="2200" dirty="0" err="1"/>
              <a:t>persistierendes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Attribut</a:t>
            </a:r>
            <a:r>
              <a:rPr lang="en-GB" altLang="de-DE" sz="2200" dirty="0"/>
              <a:t>; </a:t>
            </a:r>
            <a:r>
              <a:rPr lang="en-GB" altLang="de-DE" sz="2200" dirty="0" err="1"/>
              <a:t>standardmäßig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wird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Attributname</a:t>
            </a:r>
            <a:r>
              <a:rPr lang="en-GB" altLang="de-DE" sz="2200" dirty="0"/>
              <a:t> = </a:t>
            </a:r>
            <a:r>
              <a:rPr lang="en-GB" altLang="de-DE" sz="2200" dirty="0" err="1"/>
              <a:t>Spaltenname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angenommen</a:t>
            </a:r>
            <a:endParaRPr lang="en-GB" altLang="de-DE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7864" y="1339849"/>
            <a:ext cx="8533010" cy="5896371"/>
          </a:xfrm>
          <a:ln/>
        </p:spPr>
        <p:txBody>
          <a:bodyPr tIns="34272"/>
          <a:lstStyle/>
          <a:p>
            <a:pPr indent="-341313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Entity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public class Student </a:t>
            </a:r>
            <a:r>
              <a:rPr lang="en-GB" altLang="de-DE" sz="1600" dirty="0" smtClean="0">
                <a:latin typeface="Courier New" pitchFamily="49" charset="0"/>
              </a:rPr>
              <a:t>{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    @Id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@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GeneratedValue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(strategy = 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GenerationType.AUTO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 private Long id;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@Column(name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GB" altLang="de-DE" sz="1600" dirty="0" err="1" smtClean="0">
                <a:solidFill>
                  <a:srgbClr val="FF0000"/>
                </a:solidFill>
                <a:latin typeface="Courier New" pitchFamily="49" charset="0"/>
              </a:rPr>
              <a:t>matnum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")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 private Long </a:t>
            </a:r>
            <a:r>
              <a:rPr lang="en-GB" altLang="de-DE" sz="1600" dirty="0" err="1">
                <a:latin typeface="Courier New" pitchFamily="49" charset="0"/>
              </a:rPr>
              <a:t>matrikelnummer</a:t>
            </a:r>
            <a:r>
              <a:rPr lang="en-GB" altLang="de-DE" sz="1600" dirty="0" smtClean="0">
                <a:latin typeface="Courier New" pitchFamily="49" charset="0"/>
              </a:rPr>
              <a:t>;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1600" dirty="0">
              <a:latin typeface="Courier New" pitchFamily="49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getId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return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this.id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void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setId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this.id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=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id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getMatrikelnummer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return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void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setMatrikelnummer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this.matrikelnummer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=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287338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}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1600" dirty="0">
              <a:latin typeface="Courier New" pitchFamily="49" charset="0"/>
              <a:cs typeface="Arial Unicode MS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0"/>
            <a:ext cx="10080625" cy="1220788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4000" dirty="0"/>
              <a:t>Definition der </a:t>
            </a:r>
            <a:r>
              <a:rPr lang="en-GB" altLang="de-DE" sz="4000" dirty="0" err="1" smtClean="0"/>
              <a:t>Abbildung</a:t>
            </a:r>
            <a:endParaRPr lang="en-GB" altLang="de-DE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0575"/>
            <a:ext cx="10080625" cy="1248982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193800" y="3802063"/>
            <a:ext cx="3582988" cy="1312862"/>
            <a:chOff x="752" y="2395"/>
            <a:chExt cx="2257" cy="827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752" y="2713"/>
            <a:ext cx="2257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7" r:id="rId4" imgW="3251880" imgH="734040" progId="">
                    <p:embed/>
                  </p:oleObj>
                </mc:Choice>
                <mc:Fallback>
                  <p:oleObj r:id="rId4" imgW="3251880" imgH="734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713"/>
                          <a:ext cx="2257" cy="5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752" y="2395"/>
              <a:ext cx="10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Kunde</a:t>
              </a:r>
            </a:p>
          </p:txBody>
        </p:sp>
      </p:grp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6154738" y="3625850"/>
            <a:ext cx="3368675" cy="1685925"/>
            <a:chOff x="3877" y="2284"/>
            <a:chExt cx="2122" cy="1062"/>
          </a:xfrm>
        </p:grpSpPr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3878" y="2510"/>
            <a:ext cx="2121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8" r:id="rId6" imgW="3251880" imgH="1284480" progId="">
                    <p:embed/>
                  </p:oleObj>
                </mc:Choice>
                <mc:Fallback>
                  <p:oleObj r:id="rId6" imgW="3251880" imgH="12844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10"/>
                          <a:ext cx="2121" cy="83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877" y="2284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964113" y="3497263"/>
            <a:ext cx="4984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1:n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546869"/>
            <a:ext cx="9283700" cy="1512888"/>
          </a:xfrm>
          <a:ln/>
        </p:spPr>
        <p:txBody>
          <a:bodyPr tIns="29484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sz="2200" dirty="0" err="1"/>
              <a:t>Bei</a:t>
            </a:r>
            <a:r>
              <a:rPr lang="en-GB" altLang="de-DE" sz="2200" dirty="0"/>
              <a:t> der Definition von </a:t>
            </a:r>
            <a:r>
              <a:rPr lang="en-GB" altLang="de-DE" sz="2200" dirty="0" err="1" smtClean="0"/>
              <a:t>Fremdschlüsselbeziehungen</a:t>
            </a:r>
            <a:r>
              <a:rPr lang="en-GB" altLang="de-DE" sz="2200" dirty="0" smtClean="0"/>
              <a:t> </a:t>
            </a:r>
            <a:r>
              <a:rPr lang="en-GB" altLang="de-DE" sz="2200" dirty="0"/>
              <a:t>muss </a:t>
            </a:r>
            <a:r>
              <a:rPr lang="en-GB" altLang="de-DE" sz="2200" dirty="0" err="1"/>
              <a:t>immer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bedacht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, auf </a:t>
            </a:r>
            <a:r>
              <a:rPr lang="en-GB" altLang="de-DE" sz="2200" dirty="0" err="1"/>
              <a:t>welcher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Seite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beiden</a:t>
            </a:r>
            <a:r>
              <a:rPr lang="en-GB" altLang="de-DE" sz="2200" dirty="0"/>
              <a:t> </a:t>
            </a:r>
            <a:r>
              <a:rPr lang="en-GB" altLang="de-DE" sz="2200" dirty="0" err="1" smtClean="0"/>
              <a:t>Tabellen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sich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Fremdschlüssel</a:t>
            </a:r>
            <a:r>
              <a:rPr lang="en-GB" altLang="de-DE" sz="2200" dirty="0"/>
              <a:t> </a:t>
            </a:r>
            <a:r>
              <a:rPr lang="en-GB" altLang="de-DE" sz="2200" dirty="0" err="1"/>
              <a:t>befindet</a:t>
            </a:r>
            <a:r>
              <a:rPr lang="en-GB" altLang="de-DE" sz="2200" dirty="0"/>
              <a:t> (</a:t>
            </a:r>
            <a:r>
              <a:rPr lang="en-GB" altLang="de-DE" sz="2200" dirty="0" err="1"/>
              <a:t>siehe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nächste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Folie</a:t>
            </a:r>
            <a:r>
              <a:rPr lang="en-GB" altLang="de-DE" sz="2200" dirty="0"/>
              <a:t>):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531938"/>
            <a:ext cx="9359900" cy="5487987"/>
          </a:xfrm>
          <a:ln/>
        </p:spPr>
        <p:txBody>
          <a:bodyPr tIns="36036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Die </a:t>
            </a:r>
            <a:r>
              <a:rPr lang="en-GB" altLang="de-DE" sz="2200" dirty="0" err="1"/>
              <a:t>wichtigsten</a:t>
            </a:r>
            <a:r>
              <a:rPr lang="en-GB" altLang="de-DE" sz="2200" dirty="0"/>
              <a:t> </a:t>
            </a:r>
            <a:r>
              <a:rPr lang="en-GB" altLang="de-DE" sz="2200" dirty="0" err="1" smtClean="0"/>
              <a:t>Annotationen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für</a:t>
            </a:r>
            <a:r>
              <a:rPr lang="en-GB" altLang="de-DE" sz="2200" dirty="0"/>
              <a:t> die </a:t>
            </a:r>
            <a:r>
              <a:rPr lang="en-GB" altLang="de-DE" sz="2200" dirty="0" smtClean="0"/>
              <a:t>Definition von </a:t>
            </a:r>
            <a:r>
              <a:rPr lang="en-GB" altLang="de-DE" sz="2200" dirty="0" err="1" smtClean="0"/>
              <a:t>Fremdschlüssel-beziehungen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sind</a:t>
            </a:r>
            <a:r>
              <a:rPr lang="en-GB" altLang="de-DE" sz="2200" dirty="0"/>
              <a:t>:</a:t>
            </a:r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JoinColumn</a:t>
            </a:r>
            <a:r>
              <a:rPr lang="en-GB" altLang="de-DE" sz="2200" dirty="0"/>
              <a:t>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Attribut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als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Fremdschlüssel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OneToOne</a:t>
            </a:r>
            <a:r>
              <a:rPr lang="en-GB" altLang="de-DE" sz="2200" dirty="0"/>
              <a:t>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1:1-Beziehung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 smtClean="0"/>
              <a:t>OneToMany</a:t>
            </a:r>
            <a:r>
              <a:rPr lang="en-GB" altLang="de-DE" sz="2200" dirty="0" smtClean="0"/>
              <a:t> </a:t>
            </a:r>
            <a:r>
              <a:rPr lang="en-GB" altLang="de-DE" sz="2200" dirty="0" err="1" smtClean="0"/>
              <a:t>bzw</a:t>
            </a:r>
            <a:r>
              <a:rPr lang="en-GB" altLang="de-DE" sz="2200" dirty="0" smtClean="0"/>
              <a:t>. </a:t>
            </a:r>
            <a:r>
              <a:rPr lang="en-GB" altLang="de-DE" sz="2200" dirty="0"/>
              <a:t>@</a:t>
            </a:r>
            <a:r>
              <a:rPr lang="en-GB" altLang="de-DE" sz="2200" dirty="0" err="1"/>
              <a:t>ManyToOne</a:t>
            </a:r>
            <a:r>
              <a:rPr lang="en-GB" altLang="de-DE" sz="2200" dirty="0"/>
              <a:t>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1:n-Beziehung</a:t>
            </a:r>
            <a:endParaRPr lang="en-GB" altLang="de-DE" sz="2200" dirty="0"/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/>
              <a:t>@</a:t>
            </a:r>
            <a:r>
              <a:rPr lang="en-GB" altLang="de-DE" sz="2200" dirty="0" err="1"/>
              <a:t>ManyToMany</a:t>
            </a:r>
            <a:r>
              <a:rPr lang="en-GB" altLang="de-DE" sz="2200" dirty="0"/>
              <a:t> ... </a:t>
            </a:r>
            <a:r>
              <a:rPr lang="en-GB" altLang="de-DE" sz="2200" dirty="0" err="1"/>
              <a:t>definiert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m:n-Beziehung</a:t>
            </a:r>
            <a:endParaRPr lang="en-GB" altLang="de-DE" sz="2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0575"/>
            <a:ext cx="10080625" cy="1248982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190625" y="1536700"/>
          <a:ext cx="35845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r:id="rId4" imgW="3251880" imgH="734040" progId="">
                  <p:embed/>
                </p:oleObj>
              </mc:Choice>
              <mc:Fallback>
                <p:oleObj r:id="rId4" imgW="3251880" imgH="73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536700"/>
                        <a:ext cx="3584575" cy="809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90625" y="1190625"/>
            <a:ext cx="1625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/>
              <a:t>Tabelle Kunde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992813" y="1190625"/>
            <a:ext cx="3582987" cy="1158875"/>
            <a:chOff x="3775" y="750"/>
            <a:chExt cx="2257" cy="730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3775" y="971"/>
            <a:ext cx="2257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0" r:id="rId6" imgW="3251880" imgH="734040" progId="">
                    <p:embed/>
                  </p:oleObj>
                </mc:Choice>
                <mc:Fallback>
                  <p:oleObj r:id="rId6" imgW="3251880" imgH="73404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971"/>
                          <a:ext cx="2257" cy="5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775" y="750"/>
              <a:ext cx="133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Kreditkarte</a:t>
              </a:r>
            </a:p>
          </p:txBody>
        </p:sp>
      </p:grp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019675" y="992188"/>
            <a:ext cx="4984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1:1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62000" y="2778125"/>
            <a:ext cx="82407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de-AT" altLang="de-DE" dirty="0"/>
              <a:t> </a:t>
            </a:r>
            <a:r>
              <a:rPr lang="de-AT" altLang="de-DE" dirty="0" smtClean="0"/>
              <a:t>1:1-Beziehungen </a:t>
            </a:r>
            <a:r>
              <a:rPr lang="de-AT" altLang="de-DE" dirty="0"/>
              <a:t>werden normalerweise nicht auf 2 Tabellen aufgetrennt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de-AT" altLang="de-DE" dirty="0"/>
              <a:t> Eine Tabelle ist ausreichend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575120" y="4067869"/>
            <a:ext cx="3571875" cy="2381250"/>
          </a:xfrm>
          <a:prstGeom prst="roundRect">
            <a:avLst>
              <a:gd name="adj" fmla="val 65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 dirty="0"/>
              <a:t>Kunde</a:t>
            </a:r>
          </a:p>
          <a:p>
            <a:endParaRPr lang="de-AT" altLang="de-DE" sz="2000" dirty="0"/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 smtClean="0">
                <a:latin typeface="Courier New" pitchFamily="49" charset="0"/>
              </a:rPr>
              <a:t>Id</a:t>
            </a:r>
            <a:r>
              <a:rPr lang="de-AT" altLang="de-DE" sz="1400" dirty="0" smtClean="0">
                <a:latin typeface="Courier New" pitchFamily="49" charset="0"/>
              </a:rPr>
              <a:t> </a:t>
            </a:r>
            <a:r>
              <a:rPr lang="de-AT" altLang="de-DE" sz="1400" dirty="0" err="1" smtClean="0">
                <a:latin typeface="Courier New" pitchFamily="49" charset="0"/>
              </a:rPr>
              <a:t>int</a:t>
            </a:r>
            <a:r>
              <a:rPr lang="de-AT" altLang="de-DE" sz="1400" dirty="0" smtClean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Vorname;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Name;</a:t>
            </a:r>
          </a:p>
          <a:p>
            <a:pPr>
              <a:lnSpc>
                <a:spcPct val="89000"/>
              </a:lnSpc>
            </a:pPr>
            <a:endParaRPr lang="de-AT" altLang="de-DE" sz="1400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 smtClean="0">
                <a:latin typeface="Courier New" pitchFamily="49" charset="0"/>
              </a:rPr>
              <a:t>@</a:t>
            </a:r>
            <a:r>
              <a:rPr lang="de-AT" altLang="de-DE" sz="1400" b="1" dirty="0" err="1" smtClean="0">
                <a:latin typeface="Courier New" pitchFamily="49" charset="0"/>
              </a:rPr>
              <a:t>OneToOne</a:t>
            </a:r>
            <a:endParaRPr lang="de-AT" altLang="de-DE" sz="1400" b="1" dirty="0" smtClean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JoinColumn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name</a:t>
            </a:r>
            <a:r>
              <a:rPr lang="de-AT" altLang="de-DE" sz="1400" b="1" dirty="0">
                <a:latin typeface="Courier New" pitchFamily="49" charset="0"/>
              </a:rPr>
              <a:t> = </a:t>
            </a:r>
            <a:r>
              <a:rPr lang="de-AT" altLang="de-DE" sz="1400" b="1" dirty="0" smtClean="0">
                <a:latin typeface="Courier New" pitchFamily="49" charset="0"/>
              </a:rPr>
              <a:t>"ID_KARTE")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Kreditkarte karte;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5932933" y="4266306"/>
            <a:ext cx="3571875" cy="1984375"/>
          </a:xfrm>
          <a:prstGeom prst="roundRect">
            <a:avLst>
              <a:gd name="adj" fmla="val 79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 dirty="0"/>
              <a:t>Kreditkarte</a:t>
            </a:r>
          </a:p>
          <a:p>
            <a:pPr>
              <a:lnSpc>
                <a:spcPct val="89000"/>
              </a:lnSpc>
            </a:pPr>
            <a:endParaRPr lang="de-AT" altLang="de-DE" sz="1400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int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Long </a:t>
            </a:r>
            <a:r>
              <a:rPr lang="de-AT" altLang="de-DE" sz="1400" dirty="0" err="1">
                <a:latin typeface="Courier New" pitchFamily="49" charset="0"/>
              </a:rPr>
              <a:t>nummer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OneToOne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mappedBy</a:t>
            </a:r>
            <a:r>
              <a:rPr lang="de-AT" altLang="de-DE" sz="1400" b="1" dirty="0" smtClean="0">
                <a:latin typeface="Courier New" pitchFamily="49" charset="0"/>
              </a:rPr>
              <a:t>="karte")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Kunde </a:t>
            </a:r>
            <a:r>
              <a:rPr lang="de-AT" altLang="de-DE" sz="1400" dirty="0" err="1">
                <a:latin typeface="Courier New" pitchFamily="49" charset="0"/>
              </a:rPr>
              <a:t>kunde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</p:txBody>
      </p:sp>
      <p:cxnSp>
        <p:nvCxnSpPr>
          <p:cNvPr id="27659" name="AutoShape 11"/>
          <p:cNvCxnSpPr>
            <a:cxnSpLocks noChangeShapeType="1"/>
            <a:stCxn id="27657" idx="3"/>
            <a:endCxn id="27658" idx="1"/>
          </p:cNvCxnSpPr>
          <p:nvPr/>
        </p:nvCxnSpPr>
        <p:spPr bwMode="auto">
          <a:xfrm>
            <a:off x="4146995" y="5256906"/>
            <a:ext cx="1785938" cy="1588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615433" y="4463156"/>
            <a:ext cx="1984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226370" y="4463156"/>
            <a:ext cx="1984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0575"/>
            <a:ext cx="10080625" cy="1248982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190625" y="1662113"/>
            <a:ext cx="3582988" cy="1311275"/>
            <a:chOff x="750" y="1047"/>
            <a:chExt cx="2257" cy="826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750" y="1365"/>
            <a:ext cx="2257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3" r:id="rId4" imgW="3251880" imgH="734040" progId="">
                    <p:embed/>
                  </p:oleObj>
                </mc:Choice>
                <mc:Fallback>
                  <p:oleObj r:id="rId4" imgW="3251880" imgH="734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365"/>
                          <a:ext cx="2257" cy="50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750" y="1047"/>
              <a:ext cx="10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Kunde</a:t>
              </a:r>
            </a:p>
          </p:txBody>
        </p:sp>
      </p:grp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6151563" y="1487488"/>
            <a:ext cx="3368675" cy="1685925"/>
            <a:chOff x="3875" y="937"/>
            <a:chExt cx="2122" cy="1062"/>
          </a:xfrm>
        </p:grpSpPr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3876" y="1162"/>
            <a:ext cx="2121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64" r:id="rId6" imgW="3251880" imgH="1284480" progId="">
                    <p:embed/>
                  </p:oleObj>
                </mc:Choice>
                <mc:Fallback>
                  <p:oleObj r:id="rId6" imgW="3251880" imgH="12844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1162"/>
                          <a:ext cx="2121" cy="83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875" y="937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960938" y="1357313"/>
            <a:ext cx="4984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1:n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396875" y="4067869"/>
            <a:ext cx="4564063" cy="2024063"/>
          </a:xfrm>
          <a:prstGeom prst="roundRect">
            <a:avLst>
              <a:gd name="adj" fmla="val 7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dirty="0"/>
              <a:t>Kunde</a:t>
            </a: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int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Vorname;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Name;</a:t>
            </a: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OneToMany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mappedBy</a:t>
            </a:r>
            <a:r>
              <a:rPr lang="de-AT" altLang="de-DE" sz="1400" b="1" dirty="0" smtClean="0">
                <a:latin typeface="Courier New" pitchFamily="49" charset="0"/>
              </a:rPr>
              <a:t>="</a:t>
            </a:r>
            <a:r>
              <a:rPr lang="de-AT" altLang="de-DE" sz="1400" b="1" dirty="0" err="1" smtClean="0">
                <a:latin typeface="Courier New" pitchFamily="49" charset="0"/>
              </a:rPr>
              <a:t>kunde</a:t>
            </a:r>
            <a:r>
              <a:rPr lang="de-AT" altLang="de-DE" sz="1400" b="1" dirty="0" smtClean="0">
                <a:latin typeface="Courier New" pitchFamily="49" charset="0"/>
              </a:rPr>
              <a:t>")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Collection&lt;Bestellung&gt; </a:t>
            </a:r>
            <a:r>
              <a:rPr lang="de-AT" altLang="de-DE" sz="1400" dirty="0" err="1">
                <a:latin typeface="Courier New" pitchFamily="49" charset="0"/>
              </a:rPr>
              <a:t>bestellungen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953125" y="4267894"/>
            <a:ext cx="3770313" cy="1627188"/>
          </a:xfrm>
          <a:prstGeom prst="roundRect">
            <a:avLst>
              <a:gd name="adj" fmla="val 9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dirty="0"/>
              <a:t>Bestellung</a:t>
            </a: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int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ManyToOne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JoinColumn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name</a:t>
            </a:r>
            <a:r>
              <a:rPr lang="de-AT" altLang="de-DE" sz="1400" b="1" dirty="0" smtClean="0">
                <a:latin typeface="Courier New" pitchFamily="49" charset="0"/>
              </a:rPr>
              <a:t>="ID_KUNDE")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Kunde </a:t>
            </a:r>
            <a:r>
              <a:rPr lang="de-AT" altLang="de-DE" sz="1400" dirty="0" err="1">
                <a:latin typeface="Courier New" pitchFamily="49" charset="0"/>
              </a:rPr>
              <a:t>kunde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</p:txBody>
      </p:sp>
      <p:cxnSp>
        <p:nvCxnSpPr>
          <p:cNvPr id="28683" name="AutoShape 11"/>
          <p:cNvCxnSpPr>
            <a:cxnSpLocks noChangeShapeType="1"/>
            <a:stCxn id="28681" idx="3"/>
            <a:endCxn id="28682" idx="1"/>
          </p:cNvCxnSpPr>
          <p:nvPr/>
        </p:nvCxnSpPr>
        <p:spPr bwMode="auto">
          <a:xfrm>
            <a:off x="4960938" y="5080694"/>
            <a:ext cx="992187" cy="1588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715000" y="4664769"/>
            <a:ext cx="1984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080000" y="4664769"/>
            <a:ext cx="1984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0575"/>
            <a:ext cx="10080625" cy="1248982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61" y="1557338"/>
            <a:ext cx="3423301" cy="19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98438" y="1500188"/>
            <a:ext cx="3249612" cy="1871662"/>
            <a:chOff x="125" y="945"/>
            <a:chExt cx="2047" cy="1179"/>
          </a:xfrm>
        </p:grpSpPr>
        <p:graphicFrame>
          <p:nvGraphicFramePr>
            <p:cNvPr id="29699" name="Object 3"/>
            <p:cNvGraphicFramePr>
              <a:graphicFrameLocks noChangeAspect="1"/>
            </p:cNvGraphicFramePr>
            <p:nvPr/>
          </p:nvGraphicFramePr>
          <p:xfrm>
            <a:off x="125" y="1169"/>
            <a:ext cx="2047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6" r:id="rId5" imgW="3251880" imgH="1467720" progId="">
                    <p:embed/>
                  </p:oleObj>
                </mc:Choice>
                <mc:Fallback>
                  <p:oleObj r:id="rId5" imgW="3251880" imgH="146772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1169"/>
                          <a:ext cx="2047" cy="9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125" y="945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6448425" y="1557338"/>
            <a:ext cx="3630613" cy="1814512"/>
            <a:chOff x="4062" y="981"/>
            <a:chExt cx="2287" cy="1143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4062" y="1206"/>
            <a:ext cx="2287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7" r:id="rId7" imgW="4230720" imgH="1407240" progId="">
                    <p:embed/>
                  </p:oleObj>
                </mc:Choice>
                <mc:Fallback>
                  <p:oleObj r:id="rId7" imgW="4230720" imgH="140724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1206"/>
                          <a:ext cx="2287" cy="9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428" y="981"/>
              <a:ext cx="10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Artikel</a:t>
              </a:r>
            </a:p>
          </p:txBody>
        </p:sp>
      </p:grp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135563" y="1274763"/>
            <a:ext cx="5619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de-AT" altLang="de-DE">
                <a:solidFill>
                  <a:srgbClr val="000000"/>
                </a:solidFill>
              </a:rPr>
              <a:t>m:n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198439" y="3635821"/>
            <a:ext cx="6282034" cy="1631702"/>
          </a:xfrm>
          <a:prstGeom prst="roundRect">
            <a:avLst>
              <a:gd name="adj" fmla="val 74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dirty="0"/>
              <a:t>Bestellung</a:t>
            </a: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int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 smtClean="0">
                <a:latin typeface="Courier New" pitchFamily="49" charset="0"/>
              </a:rPr>
              <a:t>ManyToMany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@</a:t>
            </a:r>
            <a:r>
              <a:rPr lang="de-AT" altLang="de-DE" sz="1400" b="1" dirty="0" err="1">
                <a:latin typeface="Courier New" pitchFamily="49" charset="0"/>
              </a:rPr>
              <a:t>JoinTable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name</a:t>
            </a:r>
            <a:r>
              <a:rPr lang="de-AT" altLang="de-DE" sz="1400" b="1" dirty="0" smtClean="0">
                <a:latin typeface="Courier New" pitchFamily="49" charset="0"/>
              </a:rPr>
              <a:t>="ARTIKEL_ZU_BESTELLUNG", 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 </a:t>
            </a:r>
            <a:r>
              <a:rPr lang="de-AT" altLang="de-DE" sz="1400" b="1" dirty="0" err="1">
                <a:latin typeface="Courier New" pitchFamily="49" charset="0"/>
              </a:rPr>
              <a:t>joinColumns</a:t>
            </a:r>
            <a:r>
              <a:rPr lang="de-AT" altLang="de-DE" sz="1400" b="1" dirty="0">
                <a:latin typeface="Courier New" pitchFamily="49" charset="0"/>
              </a:rPr>
              <a:t>={@</a:t>
            </a:r>
            <a:r>
              <a:rPr lang="de-AT" altLang="de-DE" sz="1400" b="1" dirty="0" err="1">
                <a:latin typeface="Courier New" pitchFamily="49" charset="0"/>
              </a:rPr>
              <a:t>JoinColumn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name</a:t>
            </a:r>
            <a:r>
              <a:rPr lang="de-AT" altLang="de-DE" sz="1400" b="1" dirty="0" smtClean="0">
                <a:latin typeface="Courier New" pitchFamily="49" charset="0"/>
              </a:rPr>
              <a:t>="ID_BESTELLUNG")},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b="1" dirty="0">
                <a:latin typeface="Courier New" pitchFamily="49" charset="0"/>
              </a:rPr>
              <a:t> </a:t>
            </a:r>
            <a:r>
              <a:rPr lang="de-AT" altLang="de-DE" sz="1400" b="1" dirty="0" err="1">
                <a:latin typeface="Courier New" pitchFamily="49" charset="0"/>
              </a:rPr>
              <a:t>inverseJoinColumns</a:t>
            </a:r>
            <a:r>
              <a:rPr lang="de-AT" altLang="de-DE" sz="1400" b="1" dirty="0">
                <a:latin typeface="Courier New" pitchFamily="49" charset="0"/>
              </a:rPr>
              <a:t>={@</a:t>
            </a:r>
            <a:r>
              <a:rPr lang="de-AT" altLang="de-DE" sz="1400" b="1" dirty="0" err="1">
                <a:latin typeface="Courier New" pitchFamily="49" charset="0"/>
              </a:rPr>
              <a:t>JoinColumn</a:t>
            </a:r>
            <a:r>
              <a:rPr lang="de-AT" altLang="de-DE" sz="1400" b="1" dirty="0">
                <a:latin typeface="Courier New" pitchFamily="49" charset="0"/>
              </a:rPr>
              <a:t>(</a:t>
            </a:r>
            <a:r>
              <a:rPr lang="de-AT" altLang="de-DE" sz="1400" b="1" dirty="0" err="1">
                <a:latin typeface="Courier New" pitchFamily="49" charset="0"/>
              </a:rPr>
              <a:t>name</a:t>
            </a:r>
            <a:r>
              <a:rPr lang="de-AT" altLang="de-DE" sz="1400" b="1" dirty="0" smtClean="0">
                <a:latin typeface="Courier New" pitchFamily="49" charset="0"/>
              </a:rPr>
              <a:t>="ID_ARTIKEL")})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Collection&lt;Artikel&gt; </a:t>
            </a:r>
            <a:r>
              <a:rPr lang="de-AT" altLang="de-DE" sz="1400" dirty="0" err="1" smtClean="0">
                <a:latin typeface="Courier New" pitchFamily="49" charset="0"/>
              </a:rPr>
              <a:t>artikel</a:t>
            </a:r>
            <a:r>
              <a:rPr lang="de-AT" altLang="de-DE" sz="1400" dirty="0" smtClean="0">
                <a:latin typeface="Courier New" pitchFamily="49" charset="0"/>
              </a:rPr>
              <a:t>;</a:t>
            </a:r>
            <a:endParaRPr lang="de-AT" altLang="de-DE" sz="1400" dirty="0">
              <a:latin typeface="Courier New" pitchFamily="49" charset="0"/>
            </a:endParaRP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4536257" y="5508029"/>
            <a:ext cx="5040560" cy="1463947"/>
          </a:xfrm>
          <a:prstGeom prst="roundRect">
            <a:avLst>
              <a:gd name="adj" fmla="val 79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dirty="0"/>
              <a:t>Artikel</a:t>
            </a: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@</a:t>
            </a:r>
            <a:r>
              <a:rPr lang="de-AT" altLang="de-DE" sz="1400" dirty="0" err="1">
                <a:latin typeface="Courier New" pitchFamily="49" charset="0"/>
              </a:rPr>
              <a:t>int</a:t>
            </a:r>
            <a:r>
              <a:rPr lang="de-AT" altLang="de-DE" sz="1400" dirty="0">
                <a:latin typeface="Courier New" pitchFamily="49" charset="0"/>
              </a:rPr>
              <a:t> </a:t>
            </a:r>
            <a:r>
              <a:rPr lang="de-AT" altLang="de-DE" sz="1400" dirty="0" err="1">
                <a:latin typeface="Courier New" pitchFamily="49" charset="0"/>
              </a:rPr>
              <a:t>id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Bezeichnung;</a:t>
            </a:r>
          </a:p>
          <a:p>
            <a:pPr>
              <a:lnSpc>
                <a:spcPct val="89000"/>
              </a:lnSpc>
            </a:pPr>
            <a:r>
              <a:rPr lang="de-AT" altLang="de-DE" sz="1400" dirty="0" smtClean="0">
                <a:latin typeface="Courier New" pitchFamily="49" charset="0"/>
              </a:rPr>
              <a:t>String </a:t>
            </a:r>
            <a:r>
              <a:rPr lang="de-AT" altLang="de-DE" sz="1400" dirty="0">
                <a:latin typeface="Courier New" pitchFamily="49" charset="0"/>
              </a:rPr>
              <a:t>Modellbezeichnung;</a:t>
            </a:r>
          </a:p>
          <a:p>
            <a:pPr>
              <a:lnSpc>
                <a:spcPct val="89000"/>
              </a:lnSpc>
            </a:pPr>
            <a:r>
              <a:rPr lang="de-AT" altLang="de-DE" sz="1400" b="1" dirty="0" smtClean="0">
                <a:latin typeface="Courier New" pitchFamily="49" charset="0"/>
              </a:rPr>
              <a:t>@</a:t>
            </a:r>
            <a:r>
              <a:rPr lang="de-AT" altLang="de-DE" sz="1400" b="1" dirty="0" err="1" smtClean="0">
                <a:latin typeface="Courier New" pitchFamily="49" charset="0"/>
              </a:rPr>
              <a:t>ManyToMany</a:t>
            </a:r>
            <a:r>
              <a:rPr lang="de-AT" altLang="de-DE" sz="1400" b="1" dirty="0" smtClean="0">
                <a:latin typeface="Courier New" pitchFamily="49" charset="0"/>
              </a:rPr>
              <a:t>(</a:t>
            </a:r>
            <a:r>
              <a:rPr lang="de-AT" altLang="de-DE" sz="1400" b="1" dirty="0" err="1" smtClean="0">
                <a:latin typeface="Courier New" pitchFamily="49" charset="0"/>
              </a:rPr>
              <a:t>mappedBy</a:t>
            </a:r>
            <a:r>
              <a:rPr lang="de-AT" altLang="de-DE" sz="1400" b="1" dirty="0" smtClean="0">
                <a:latin typeface="Courier New" pitchFamily="49" charset="0"/>
              </a:rPr>
              <a:t>="</a:t>
            </a:r>
            <a:r>
              <a:rPr lang="de-AT" altLang="de-DE" sz="1400" b="1" dirty="0" err="1" smtClean="0">
                <a:latin typeface="Courier New" pitchFamily="49" charset="0"/>
              </a:rPr>
              <a:t>artikel</a:t>
            </a:r>
            <a:r>
              <a:rPr lang="de-AT" altLang="de-DE" sz="1400" b="1" dirty="0" smtClean="0">
                <a:latin typeface="Courier New" pitchFamily="49" charset="0"/>
              </a:rPr>
              <a:t>")</a:t>
            </a:r>
            <a:endParaRPr lang="de-AT" altLang="de-DE" sz="1400" b="1" dirty="0">
              <a:latin typeface="Courier New" pitchFamily="49" charset="0"/>
            </a:endParaRPr>
          </a:p>
          <a:p>
            <a:pPr>
              <a:lnSpc>
                <a:spcPct val="89000"/>
              </a:lnSpc>
            </a:pPr>
            <a:r>
              <a:rPr lang="de-AT" altLang="de-DE" sz="1400" dirty="0">
                <a:latin typeface="Courier New" pitchFamily="49" charset="0"/>
              </a:rPr>
              <a:t>Collection &lt;Bestellung&gt; </a:t>
            </a:r>
            <a:r>
              <a:rPr lang="de-AT" altLang="de-DE" sz="1400" dirty="0" err="1">
                <a:latin typeface="Courier New" pitchFamily="49" charset="0"/>
              </a:rPr>
              <a:t>bestellungen</a:t>
            </a:r>
            <a:r>
              <a:rPr lang="de-AT" altLang="de-DE" sz="1400" dirty="0">
                <a:latin typeface="Courier New" pitchFamily="49" charset="0"/>
              </a:rPr>
              <a:t>;</a:t>
            </a:r>
          </a:p>
        </p:txBody>
      </p:sp>
      <p:cxnSp>
        <p:nvCxnSpPr>
          <p:cNvPr id="29710" name="AutoShape 14"/>
          <p:cNvCxnSpPr>
            <a:cxnSpLocks noChangeShapeType="1"/>
            <a:stCxn id="29708" idx="3"/>
            <a:endCxn id="29709" idx="0"/>
          </p:cNvCxnSpPr>
          <p:nvPr/>
        </p:nvCxnSpPr>
        <p:spPr bwMode="auto">
          <a:xfrm>
            <a:off x="6480473" y="4451672"/>
            <a:ext cx="576064" cy="1056357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056536" y="5075981"/>
            <a:ext cx="1984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de-AT" altLang="de-DE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624488" y="4009826"/>
            <a:ext cx="1984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de-AT" altLang="de-DE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0575"/>
            <a:ext cx="10080625" cy="1248982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323625" y="1331565"/>
            <a:ext cx="9577388" cy="4762500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dirty="0">
                <a:latin typeface="Verdana" pitchFamily="32" charset="0"/>
              </a:rPr>
              <a:t>Definition von Queries </a:t>
            </a:r>
            <a:r>
              <a:rPr lang="en-GB" altLang="de-DE" sz="1600" dirty="0" err="1">
                <a:latin typeface="Verdana" pitchFamily="32" charset="0"/>
              </a:rPr>
              <a:t>erfolgt</a:t>
            </a:r>
            <a:r>
              <a:rPr lang="en-GB" altLang="de-DE" sz="1600" dirty="0">
                <a:latin typeface="Verdana" pitchFamily="32" charset="0"/>
              </a:rPr>
              <a:t> in der </a:t>
            </a:r>
            <a:r>
              <a:rPr lang="en-GB" altLang="de-DE" sz="1600" dirty="0" smtClean="0">
                <a:latin typeface="Verdana" pitchFamily="32" charset="0"/>
              </a:rPr>
              <a:t>Entity-</a:t>
            </a:r>
            <a:r>
              <a:rPr lang="en-GB" altLang="de-DE" sz="1600" dirty="0" err="1" smtClean="0">
                <a:latin typeface="Verdana" pitchFamily="32" charset="0"/>
              </a:rPr>
              <a:t>Klasse</a:t>
            </a:r>
            <a:r>
              <a:rPr lang="en-GB" altLang="de-DE" sz="1600" dirty="0" smtClean="0">
                <a:latin typeface="Verdana" pitchFamily="32" charset="0"/>
              </a:rPr>
              <a:t>:</a:t>
            </a:r>
            <a:endParaRPr lang="en-GB" altLang="de-DE" sz="1600" dirty="0">
              <a:latin typeface="Verdana" pitchFamily="32" charset="0"/>
            </a:endParaRP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dirty="0">
              <a:latin typeface="Courier New" pitchFamily="49" charset="0"/>
            </a:endParaRP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dirty="0">
              <a:latin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414" y="1939435"/>
            <a:ext cx="9637811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259557"/>
            <a:ext cx="8929564" cy="4762500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dirty="0" err="1">
                <a:latin typeface="Verdana" pitchFamily="32" charset="0"/>
              </a:rPr>
              <a:t>Aufruf</a:t>
            </a:r>
            <a:r>
              <a:rPr lang="en-GB" altLang="de-DE" sz="1600" dirty="0">
                <a:latin typeface="Verdana" pitchFamily="32" charset="0"/>
              </a:rPr>
              <a:t> der </a:t>
            </a:r>
            <a:r>
              <a:rPr lang="en-GB" altLang="de-DE" sz="1600" dirty="0" smtClean="0">
                <a:latin typeface="Verdana" pitchFamily="32" charset="0"/>
              </a:rPr>
              <a:t>Query:</a:t>
            </a:r>
            <a:endParaRPr lang="en-GB" altLang="de-DE" sz="1600" dirty="0">
              <a:latin typeface="Verdana" pitchFamily="32" charset="0"/>
            </a:endParaRP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dirty="0">
              <a:latin typeface="Courier New" pitchFamily="49" charset="0"/>
            </a:endParaRP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dirty="0">
              <a:latin typeface="Courier New" pitchFamily="49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1728037"/>
            <a:ext cx="8784976" cy="4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9213"/>
            <a:ext cx="10080625" cy="12207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 smtClean="0"/>
              <a:t>Objekt-Relationales</a:t>
            </a:r>
            <a:r>
              <a:rPr lang="en-GB" altLang="de-DE" dirty="0" smtClean="0"/>
              <a:t> </a:t>
            </a:r>
            <a:r>
              <a:rPr lang="en-GB" altLang="de-DE" dirty="0"/>
              <a:t>Mapping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808" y="1160463"/>
            <a:ext cx="9073580" cy="5794375"/>
          </a:xfrm>
          <a:ln/>
        </p:spPr>
        <p:txBody>
          <a:bodyPr tIns="36036"/>
          <a:lstStyle/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/>
              <a:t>Der </a:t>
            </a:r>
            <a:r>
              <a:rPr lang="en-GB" altLang="de-DE" sz="2200" dirty="0" err="1"/>
              <a:t>einfachste</a:t>
            </a:r>
            <a:r>
              <a:rPr lang="en-GB" altLang="de-DE" sz="2200" dirty="0"/>
              <a:t> Fall </a:t>
            </a:r>
            <a:r>
              <a:rPr lang="en-GB" altLang="de-DE" sz="2200" dirty="0" err="1"/>
              <a:t>ist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jeweils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Objekt</a:t>
            </a:r>
            <a:r>
              <a:rPr lang="en-GB" altLang="de-DE" sz="2200" dirty="0"/>
              <a:t> auf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Tabelle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abzubilden</a:t>
            </a:r>
            <a:r>
              <a:rPr lang="en-GB" altLang="de-DE" sz="2200" dirty="0"/>
              <a:t>.</a:t>
            </a:r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 err="1"/>
              <a:t>Fremdschlüsselbeziehungen</a:t>
            </a:r>
            <a:r>
              <a:rPr lang="en-GB" altLang="de-DE" sz="2200" dirty="0"/>
              <a:t> auf </a:t>
            </a:r>
            <a:r>
              <a:rPr lang="en-GB" altLang="de-DE" sz="2200" dirty="0" err="1" smtClean="0"/>
              <a:t>Datenbank</a:t>
            </a:r>
            <a:r>
              <a:rPr lang="en-GB" altLang="de-DE" sz="2200" dirty="0" err="1"/>
              <a:t>-</a:t>
            </a:r>
            <a:r>
              <a:rPr lang="en-GB" altLang="de-DE" sz="2200" dirty="0" err="1" smtClean="0"/>
              <a:t>Seite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 auf </a:t>
            </a:r>
            <a:r>
              <a:rPr lang="en-GB" altLang="de-DE" sz="2200" dirty="0" smtClean="0"/>
              <a:t>Klassen-</a:t>
            </a:r>
            <a:r>
              <a:rPr lang="en-GB" altLang="de-DE" sz="2200" dirty="0" err="1" smtClean="0"/>
              <a:t>Seite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durch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Assoziationen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umgesetzt</a:t>
            </a:r>
            <a:r>
              <a:rPr lang="en-GB" altLang="de-DE" sz="2200" dirty="0"/>
              <a:t>.</a:t>
            </a:r>
          </a:p>
          <a:p>
            <a:pPr marL="365125" indent="-365125">
              <a:buFont typeface="Verdana" pitchFamily="32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 err="1"/>
              <a:t>Es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gibt</a:t>
            </a:r>
            <a:r>
              <a:rPr lang="en-GB" altLang="de-DE" sz="2200" dirty="0"/>
              <a:t> 3 </a:t>
            </a:r>
            <a:r>
              <a:rPr lang="en-GB" altLang="de-DE" sz="2200" dirty="0" err="1"/>
              <a:t>Fälle</a:t>
            </a:r>
            <a:r>
              <a:rPr lang="en-GB" altLang="de-DE" sz="2200" dirty="0"/>
              <a:t> von </a:t>
            </a:r>
            <a:r>
              <a:rPr lang="en-GB" altLang="de-DE" sz="2200" dirty="0" err="1"/>
              <a:t>Fremdschlüsselbeziehungen</a:t>
            </a:r>
            <a:r>
              <a:rPr lang="en-GB" altLang="de-DE" sz="2200" dirty="0"/>
              <a:t>:</a:t>
            </a:r>
          </a:p>
          <a:p>
            <a:pPr marL="741363" lvl="1" indent="-284163">
              <a:buFont typeface="Verdana" pitchFamily="32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/>
              <a:t>1:1 </a:t>
            </a:r>
            <a:r>
              <a:rPr lang="en-GB" altLang="de-DE" sz="2200" dirty="0" smtClean="0"/>
              <a:t> </a:t>
            </a:r>
            <a:r>
              <a:rPr lang="en-GB" altLang="de-DE" sz="2200" dirty="0" smtClean="0"/>
              <a:t>(z. B</a:t>
            </a:r>
            <a:r>
              <a:rPr lang="en-GB" altLang="de-DE" sz="2200" dirty="0"/>
              <a:t>.</a:t>
            </a:r>
            <a:r>
              <a:rPr lang="en-GB" altLang="de-DE" sz="2200" dirty="0" smtClean="0"/>
              <a:t> 1 </a:t>
            </a:r>
            <a:r>
              <a:rPr lang="en-GB" altLang="de-DE" sz="2200" dirty="0"/>
              <a:t>Kunde, 1 </a:t>
            </a:r>
            <a:r>
              <a:rPr lang="en-GB" altLang="de-DE" sz="2200" dirty="0" err="1"/>
              <a:t>Kreditkarte</a:t>
            </a:r>
            <a:r>
              <a:rPr lang="en-GB" altLang="de-DE" sz="2200" dirty="0"/>
              <a:t>)</a:t>
            </a:r>
          </a:p>
          <a:p>
            <a:pPr marL="741363" lvl="1" indent="-284163">
              <a:buFont typeface="Verdana" pitchFamily="32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/>
              <a:t>1:n </a:t>
            </a:r>
            <a:r>
              <a:rPr lang="en-GB" altLang="de-DE" sz="2200" dirty="0" smtClean="0"/>
              <a:t> </a:t>
            </a:r>
            <a:r>
              <a:rPr lang="en-GB" altLang="de-DE" sz="2200" dirty="0"/>
              <a:t>(z. B. 1 </a:t>
            </a:r>
            <a:r>
              <a:rPr lang="en-GB" altLang="de-DE" sz="2200" dirty="0"/>
              <a:t>Kunde, n </a:t>
            </a:r>
            <a:r>
              <a:rPr lang="en-GB" altLang="de-DE" sz="2200" dirty="0" err="1"/>
              <a:t>Bestellungen</a:t>
            </a:r>
            <a:r>
              <a:rPr lang="en-GB" altLang="de-DE" sz="2200" dirty="0"/>
              <a:t>)</a:t>
            </a:r>
          </a:p>
          <a:p>
            <a:pPr marL="741363" lvl="1" indent="-284163">
              <a:buFont typeface="Verdana" pitchFamily="32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2200" dirty="0"/>
              <a:t>n:m </a:t>
            </a:r>
            <a:r>
              <a:rPr lang="en-GB" altLang="de-DE" sz="2200" dirty="0"/>
              <a:t>(z. B. n </a:t>
            </a:r>
            <a:r>
              <a:rPr lang="en-GB" altLang="de-DE" sz="2200" dirty="0" err="1"/>
              <a:t>Bestellungen</a:t>
            </a:r>
            <a:r>
              <a:rPr lang="en-GB" altLang="de-DE" sz="2200" dirty="0"/>
              <a:t>, m </a:t>
            </a:r>
            <a:r>
              <a:rPr lang="en-GB" altLang="de-DE" sz="2200" dirty="0" err="1"/>
              <a:t>Artikel</a:t>
            </a:r>
            <a:r>
              <a:rPr lang="en-GB" altLang="de-DE" sz="2200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187549"/>
            <a:ext cx="8353500" cy="5794375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FROM Student AS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ist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gleich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wie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FROM Student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latin typeface="Verdana" pitchFamily="32" charset="0"/>
              </a:rPr>
              <a:t>... holt </a:t>
            </a:r>
            <a:r>
              <a:rPr lang="en-GB" altLang="de-DE" sz="1600" b="1" dirty="0" err="1">
                <a:latin typeface="Verdana" pitchFamily="32" charset="0"/>
              </a:rPr>
              <a:t>alle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Einträge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einer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Tabelle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Ausführen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einer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smtClean="0">
                <a:latin typeface="Verdana" pitchFamily="32" charset="0"/>
              </a:rPr>
              <a:t>Named-Query: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List&lt;Student&gt;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studenten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=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em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/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createNamedQuery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findAllStudenten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",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Student.class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)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getResultList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();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Ausführen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einer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dynamischen</a:t>
            </a:r>
            <a:r>
              <a:rPr lang="en-GB" altLang="de-DE" sz="1600" b="1" dirty="0">
                <a:latin typeface="Verdana" pitchFamily="32" charset="0"/>
              </a:rPr>
              <a:t> Query: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List&lt;Student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&gt;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studenten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=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em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/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createQuery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("SELECT s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FROM Student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s",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Student.class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)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getResultList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();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 smtClean="0">
                <a:latin typeface="Verdana" pitchFamily="32" charset="0"/>
              </a:rPr>
              <a:t>Wenn</a:t>
            </a:r>
            <a:r>
              <a:rPr lang="en-GB" altLang="de-DE" sz="1600" b="1" dirty="0" smtClean="0">
                <a:latin typeface="Verdana" pitchFamily="32" charset="0"/>
              </a:rPr>
              <a:t> man </a:t>
            </a:r>
            <a:r>
              <a:rPr lang="en-GB" altLang="de-DE" sz="1600" b="1" dirty="0" err="1" smtClean="0">
                <a:latin typeface="Verdana" pitchFamily="32" charset="0"/>
              </a:rPr>
              <a:t>nur</a:t>
            </a:r>
            <a:r>
              <a:rPr lang="en-GB" altLang="de-DE" sz="1600" b="1" dirty="0" smtClean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einen</a:t>
            </a:r>
            <a:r>
              <a:rPr lang="en-GB" altLang="de-DE" sz="1600" b="1" dirty="0">
                <a:latin typeface="Verdana" pitchFamily="32" charset="0"/>
              </a:rPr>
              <a:t> Wert </a:t>
            </a:r>
            <a:r>
              <a:rPr lang="en-GB" altLang="de-DE" sz="1600" b="1" dirty="0" err="1">
                <a:latin typeface="Verdana" pitchFamily="32" charset="0"/>
              </a:rPr>
              <a:t>auslesen</a:t>
            </a:r>
            <a:r>
              <a:rPr lang="en-GB" altLang="de-DE" sz="1600" b="1" dirty="0">
                <a:latin typeface="Verdana" pitchFamily="32" charset="0"/>
              </a:rPr>
              <a:t> will: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...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getSingleResult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();</a:t>
            </a: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b="1" dirty="0">
              <a:solidFill>
                <a:srgbClr val="B84700"/>
              </a:solidFill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359792" y="1187549"/>
            <a:ext cx="9433048" cy="5794375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Setzen</a:t>
            </a:r>
            <a:r>
              <a:rPr lang="en-GB" altLang="de-DE" sz="1600" b="1" dirty="0">
                <a:latin typeface="Verdana" pitchFamily="32" charset="0"/>
              </a:rPr>
              <a:t> von </a:t>
            </a:r>
            <a:r>
              <a:rPr lang="en-GB" altLang="de-DE" sz="1600" b="1" dirty="0" err="1">
                <a:latin typeface="Verdana" pitchFamily="32" charset="0"/>
              </a:rPr>
              <a:t>Parametern</a:t>
            </a:r>
            <a:r>
              <a:rPr lang="en-GB" altLang="de-DE" sz="1600" b="1" dirty="0">
                <a:latin typeface="Verdana" pitchFamily="32" charset="0"/>
              </a:rPr>
              <a:t>: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List&lt;Student&gt;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studenten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=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em</a:t>
            </a:r>
            <a:endParaRPr lang="en-GB" altLang="de-DE" sz="1600" b="1" dirty="0" smtClean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createQuery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("SELECT s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FROM Student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 " +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                       "WHERE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s.alter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&gt;= :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minalter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AND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s.alter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&lt;= :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maxalter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",   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                     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Student.class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)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setParameter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minalter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", 17)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setParameter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("maxalter",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46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)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getResultList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();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Auslesen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einzelner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Spalten</a:t>
            </a:r>
            <a:r>
              <a:rPr lang="en-GB" altLang="de-DE" sz="1600" b="1" dirty="0">
                <a:latin typeface="Verdana" pitchFamily="32" charset="0"/>
              </a:rPr>
              <a:t>: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List&lt;Object[]&gt; result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=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em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/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createQuery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("SELECT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s.vorname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, </a:t>
            </a:r>
            <a:r>
              <a:rPr lang="en-GB" altLang="de-DE" sz="1600" b="1" dirty="0" err="1" smtClean="0">
                <a:solidFill>
                  <a:srgbClr val="B84700"/>
                </a:solidFill>
                <a:latin typeface="Verdana" pitchFamily="32" charset="0"/>
              </a:rPr>
              <a:t>s.nachname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" + 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                      "FROM 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STUDENT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s")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  .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getResultList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();</a:t>
            </a:r>
            <a:b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</a:b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for (Object[]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row: result){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742950" indent="-284163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String </a:t>
            </a:r>
            <a:r>
              <a:rPr lang="de-DE" altLang="de-DE" sz="1600" b="1" dirty="0" err="1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vorname</a:t>
            </a: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 = (String</a:t>
            </a:r>
            <a:r>
              <a:rPr lang="de-DE" altLang="de-DE" sz="1600" b="1" dirty="0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) </a:t>
            </a:r>
            <a:r>
              <a:rPr lang="de-DE" altLang="de-DE" sz="1600" b="1" dirty="0" err="1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row</a:t>
            </a:r>
            <a:r>
              <a:rPr lang="de-DE" altLang="de-DE" sz="1600" b="1" dirty="0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[0</a:t>
            </a: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];</a:t>
            </a:r>
          </a:p>
          <a:p>
            <a:pPr marL="742950" indent="-284163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String </a:t>
            </a:r>
            <a:r>
              <a:rPr lang="de-DE" altLang="de-DE" sz="1600" b="1" dirty="0" err="1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nachname</a:t>
            </a: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 = (</a:t>
            </a:r>
            <a:r>
              <a:rPr lang="de-DE" altLang="de-DE" sz="1600" b="1" dirty="0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String) </a:t>
            </a:r>
            <a:r>
              <a:rPr lang="de-DE" altLang="de-DE" sz="1600" b="1" dirty="0" err="1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row</a:t>
            </a:r>
            <a:r>
              <a:rPr lang="de-DE" altLang="de-DE" sz="1600" b="1" dirty="0" smtClean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[1</a:t>
            </a:r>
            <a:r>
              <a:rPr lang="de-DE" altLang="de-DE" sz="1600" b="1" dirty="0">
                <a:solidFill>
                  <a:srgbClr val="B84700"/>
                </a:solidFill>
                <a:latin typeface="Verdana" pitchFamily="32" charset="0"/>
                <a:cs typeface="Arial Unicode MS" charset="0"/>
              </a:rPr>
              <a:t>];</a:t>
            </a:r>
          </a:p>
          <a:p>
            <a:pPr marL="0" indent="0"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}</a:t>
            </a: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b="1" dirty="0">
              <a:solidFill>
                <a:srgbClr val="B84700"/>
              </a:solidFill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359792" y="1187549"/>
            <a:ext cx="8353500" cy="5794375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>
                <a:latin typeface="Verdana" pitchFamily="32" charset="0"/>
              </a:rPr>
              <a:t>Navigieren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>
                <a:latin typeface="Verdana" pitchFamily="32" charset="0"/>
              </a:rPr>
              <a:t>durch</a:t>
            </a:r>
            <a:r>
              <a:rPr lang="en-GB" altLang="de-DE" sz="1600" b="1" dirty="0">
                <a:latin typeface="Verdana" pitchFamily="32" charset="0"/>
              </a:rPr>
              <a:t> </a:t>
            </a:r>
            <a:r>
              <a:rPr lang="en-GB" altLang="de-DE" sz="1600" b="1" dirty="0" err="1" smtClean="0">
                <a:latin typeface="Verdana" pitchFamily="32" charset="0"/>
              </a:rPr>
              <a:t>Objekte</a:t>
            </a:r>
            <a:r>
              <a:rPr lang="en-GB" altLang="de-DE" sz="1600" b="1" dirty="0" smtClean="0">
                <a:latin typeface="Verdana" pitchFamily="32" charset="0"/>
              </a:rPr>
              <a:t>: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s.jahrgang.jahr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FROM Student </a:t>
            </a:r>
            <a:r>
              <a:rPr lang="en-GB" altLang="de-DE" sz="1600" b="1" dirty="0" smtClean="0">
                <a:solidFill>
                  <a:srgbClr val="B84700"/>
                </a:solidFill>
                <a:latin typeface="Verdana" pitchFamily="32" charset="0"/>
              </a:rPr>
              <a:t>s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83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200" b="1" dirty="0">
              <a:solidFill>
                <a:srgbClr val="B84700"/>
              </a:solidFill>
              <a:latin typeface="Courier New" pitchFamily="49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latin typeface="Verdana" pitchFamily="32" charset="0"/>
              </a:rPr>
              <a:t>DISTINCT:</a:t>
            </a: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DISTINCT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s.vorname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FROM Student s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latin typeface="Verdana" pitchFamily="32" charset="0"/>
              </a:rPr>
              <a:t>NULL: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s FROM Student s WHERE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s.vorname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IS NULL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latin typeface="Verdana" pitchFamily="32" charset="0"/>
              </a:rPr>
              <a:t>Joins: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s.name, l.name FROM Student s LEFT JOIN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s.lehrer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359792" y="1187549"/>
            <a:ext cx="8929564" cy="5794375"/>
          </a:xfrm>
          <a:ln/>
        </p:spPr>
        <p:txBody>
          <a:bodyPr tIns="12096"/>
          <a:lstStyle/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latin typeface="Verdana" pitchFamily="32" charset="0"/>
              </a:rPr>
              <a:t>Joins in </a:t>
            </a:r>
            <a:r>
              <a:rPr lang="en-GB" altLang="de-DE" sz="1600" b="1" dirty="0">
                <a:latin typeface="Verdana" pitchFamily="32" charset="0"/>
              </a:rPr>
              <a:t>SQL: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SELECT </a:t>
            </a:r>
            <a:r>
              <a:rPr lang="en-GB" altLang="de-DE" sz="1600" b="1" dirty="0" err="1">
                <a:solidFill>
                  <a:srgbClr val="FF0000"/>
                </a:solidFill>
                <a:latin typeface="Verdana" pitchFamily="32" charset="0"/>
              </a:rPr>
              <a:t>A.EineSpalte</a:t>
            </a: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, </a:t>
            </a:r>
            <a:r>
              <a:rPr lang="en-GB" altLang="de-DE" sz="1600" b="1" dirty="0" err="1">
                <a:solidFill>
                  <a:srgbClr val="FF0000"/>
                </a:solidFill>
                <a:latin typeface="Verdana" pitchFamily="32" charset="0"/>
              </a:rPr>
              <a:t>B.EineAndereSpalte</a:t>
            </a: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   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FROM Tabelle1 AS A JOIN Tabelle2 AS B       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ON </a:t>
            </a:r>
            <a:r>
              <a:rPr lang="en-GB" altLang="de-DE" sz="1600" b="1" dirty="0" err="1">
                <a:solidFill>
                  <a:srgbClr val="FF0000"/>
                </a:solidFill>
                <a:latin typeface="Verdana" pitchFamily="32" charset="0"/>
              </a:rPr>
              <a:t>A.EinWert</a:t>
            </a:r>
            <a:r>
              <a:rPr lang="en-GB" altLang="de-DE" sz="1600" b="1" dirty="0">
                <a:solidFill>
                  <a:srgbClr val="FF0000"/>
                </a:solidFill>
                <a:latin typeface="Verdana" pitchFamily="32" charset="0"/>
              </a:rPr>
              <a:t> = </a:t>
            </a:r>
            <a:r>
              <a:rPr lang="en-GB" altLang="de-DE" sz="1600" b="1" dirty="0" err="1" smtClean="0">
                <a:solidFill>
                  <a:srgbClr val="FF0000"/>
                </a:solidFill>
                <a:latin typeface="Verdana" pitchFamily="32" charset="0"/>
              </a:rPr>
              <a:t>B.EinAndererWert</a:t>
            </a:r>
            <a:endParaRPr lang="en-GB" altLang="de-DE" sz="1600" b="1" dirty="0">
              <a:solidFill>
                <a:srgbClr val="FF00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smtClean="0">
                <a:latin typeface="Verdana" pitchFamily="32" charset="0"/>
              </a:rPr>
              <a:t>Joins in JPQL: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s.name, l.name FROM Student s LEFT JOIN </a:t>
            </a:r>
            <a:r>
              <a:rPr lang="en-GB" altLang="de-DE" sz="1600" b="1" dirty="0" err="1">
                <a:solidFill>
                  <a:srgbClr val="B84700"/>
                </a:solidFill>
                <a:latin typeface="Verdana" pitchFamily="32" charset="0"/>
              </a:rPr>
              <a:t>s.lehrer</a:t>
            </a: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 l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altLang="de-DE" sz="1600" b="1" dirty="0">
              <a:solidFill>
                <a:srgbClr val="B84700"/>
              </a:solidFill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 err="1" smtClean="0">
                <a:latin typeface="Verdana" pitchFamily="32" charset="0"/>
              </a:rPr>
              <a:t>Sortierung</a:t>
            </a:r>
            <a:r>
              <a:rPr lang="en-GB" altLang="de-DE" sz="1600" b="1" dirty="0" smtClean="0">
                <a:latin typeface="Verdana" pitchFamily="32" charset="0"/>
              </a:rPr>
              <a:t>:</a:t>
            </a:r>
            <a:endParaRPr lang="en-GB" altLang="de-DE" sz="1600" b="1" dirty="0">
              <a:latin typeface="Verdana" pitchFamily="32" charset="0"/>
            </a:endParaRP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s FROM Student s ORDER BY s.name DESC</a:t>
            </a:r>
          </a:p>
          <a:p>
            <a:pPr marL="0" indent="0">
              <a:lnSpc>
                <a:spcPct val="94000"/>
              </a:lnSpc>
              <a:spcAft>
                <a:spcPts val="2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sz="1600" b="1" dirty="0">
                <a:solidFill>
                  <a:srgbClr val="B84700"/>
                </a:solidFill>
                <a:latin typeface="Verdana" pitchFamily="32" charset="0"/>
              </a:rPr>
              <a:t>SELECT s FROM Student s ORDER BY s.name ASC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-1"/>
            <a:ext cx="10080625" cy="1187549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JP </a:t>
            </a:r>
            <a:r>
              <a:rPr lang="en-GB" altLang="de-DE" dirty="0"/>
              <a:t>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err="1" smtClean="0"/>
              <a:t>Transaktionen</a:t>
            </a:r>
            <a:endParaRPr lang="en-GB" altLang="de-DE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784" y="1187549"/>
            <a:ext cx="9577064" cy="6929339"/>
          </a:xfrm>
          <a:ln/>
        </p:spPr>
        <p:txBody>
          <a:bodyPr/>
          <a:lstStyle/>
          <a:p>
            <a:pPr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i="1" dirty="0" err="1"/>
              <a:t>Optimistische</a:t>
            </a:r>
            <a:r>
              <a:rPr lang="en-GB" altLang="de-DE" sz="2400" i="1" dirty="0"/>
              <a:t> </a:t>
            </a:r>
            <a:r>
              <a:rPr lang="en-GB" altLang="de-DE" sz="2400" i="1" dirty="0" err="1" smtClean="0"/>
              <a:t>Transaktionslogik</a:t>
            </a:r>
            <a:endParaRPr lang="en-GB" altLang="de-DE" sz="2400" i="1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/>
              <a:t>Jede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Zeile</a:t>
            </a:r>
            <a:r>
              <a:rPr lang="en-GB" altLang="de-DE" sz="2000" dirty="0"/>
              <a:t> in </a:t>
            </a:r>
            <a:r>
              <a:rPr lang="en-GB" altLang="de-DE" sz="2000" dirty="0" err="1"/>
              <a:t>einer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Datenbanktabelle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bekommt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Versionsnummer</a:t>
            </a:r>
            <a:r>
              <a:rPr lang="en-GB" altLang="de-DE" sz="2000" dirty="0"/>
              <a:t>. Die </a:t>
            </a:r>
            <a:r>
              <a:rPr lang="en-GB" altLang="de-DE" sz="2000" dirty="0" err="1"/>
              <a:t>Logik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läuft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dann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wie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folgt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ab: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1. Client1 </a:t>
            </a:r>
            <a:r>
              <a:rPr lang="en-GB" altLang="de-DE" sz="2000" dirty="0" err="1"/>
              <a:t>liest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Versionsnummer</a:t>
            </a:r>
            <a:r>
              <a:rPr lang="en-GB" altLang="de-DE" sz="2000" dirty="0"/>
              <a:t> &lt;1&gt;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2. Client2 </a:t>
            </a:r>
            <a:r>
              <a:rPr lang="en-GB" altLang="de-DE" sz="2000" dirty="0" err="1"/>
              <a:t>liest</a:t>
            </a:r>
            <a:r>
              <a:rPr lang="en-GB" altLang="de-DE" sz="2000" dirty="0"/>
              <a:t> den </a:t>
            </a:r>
            <a:r>
              <a:rPr lang="en-GB" altLang="de-DE" sz="2000" dirty="0" err="1"/>
              <a:t>gleichen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Versionsnummer</a:t>
            </a:r>
            <a:r>
              <a:rPr lang="en-GB" altLang="de-DE" sz="2000" dirty="0"/>
              <a:t> &lt;1&gt;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3. Der Client2 will den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. Der Entity Manager </a:t>
            </a:r>
            <a:r>
              <a:rPr lang="en-GB" altLang="de-DE" sz="2000" dirty="0" err="1"/>
              <a:t>vergleicht</a:t>
            </a:r>
            <a:r>
              <a:rPr lang="en-GB" altLang="de-DE" sz="2000" dirty="0"/>
              <a:t> die Version des </a:t>
            </a:r>
            <a:r>
              <a:rPr lang="en-GB" altLang="de-DE" sz="2000" dirty="0" err="1" smtClean="0"/>
              <a:t>Datensatzes</a:t>
            </a:r>
            <a:r>
              <a:rPr lang="en-GB" altLang="de-DE" sz="2000" dirty="0" smtClean="0"/>
              <a:t>, </a:t>
            </a:r>
            <a:r>
              <a:rPr lang="en-GB" altLang="de-DE" sz="2000" dirty="0"/>
              <a:t>den Client2 (&lt;1&gt;)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will,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der Version in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(</a:t>
            </a:r>
            <a:r>
              <a:rPr lang="en-GB" altLang="de-DE" sz="2000" dirty="0" err="1"/>
              <a:t>auch</a:t>
            </a:r>
            <a:r>
              <a:rPr lang="en-GB" altLang="de-DE" sz="2000" dirty="0"/>
              <a:t> &lt;1&gt;)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4. Die </a:t>
            </a:r>
            <a:r>
              <a:rPr lang="en-GB" altLang="de-DE" sz="2000" dirty="0" err="1"/>
              <a:t>Versionsnummern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sind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gleich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deswegen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schreibt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der Entity Manager </a:t>
            </a:r>
            <a:r>
              <a:rPr lang="en-GB" altLang="de-DE" sz="2000" dirty="0" smtClean="0"/>
              <a:t>den </a:t>
            </a:r>
            <a:r>
              <a:rPr lang="en-GB" altLang="de-DE" sz="2000" dirty="0" err="1" smtClean="0"/>
              <a:t>Datensatz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und </a:t>
            </a:r>
            <a:r>
              <a:rPr lang="en-GB" altLang="de-DE" sz="2000" dirty="0" err="1"/>
              <a:t>erhöht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dabei</a:t>
            </a:r>
            <a:r>
              <a:rPr lang="en-GB" altLang="de-DE" sz="2000" dirty="0"/>
              <a:t> die </a:t>
            </a:r>
            <a:r>
              <a:rPr lang="en-GB" altLang="de-DE" sz="2000" dirty="0" err="1"/>
              <a:t>Versionsnummer</a:t>
            </a:r>
            <a:r>
              <a:rPr lang="en-GB" altLang="de-DE" sz="2000" dirty="0"/>
              <a:t> des </a:t>
            </a:r>
            <a:r>
              <a:rPr lang="en-GB" altLang="de-DE" sz="2000" dirty="0" err="1"/>
              <a:t>Datensatzes</a:t>
            </a:r>
            <a:r>
              <a:rPr lang="en-GB" altLang="de-DE" sz="2000" dirty="0"/>
              <a:t> auf &lt;2&gt;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5. Client1 will den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. Der Entity </a:t>
            </a:r>
            <a:r>
              <a:rPr lang="en-GB" altLang="de-DE" sz="2000" dirty="0" smtClean="0"/>
              <a:t>Manager </a:t>
            </a:r>
            <a:r>
              <a:rPr lang="en-GB" altLang="de-DE" sz="2000" dirty="0" err="1"/>
              <a:t>vergleicht</a:t>
            </a:r>
            <a:r>
              <a:rPr lang="en-GB" altLang="de-DE" sz="2000" dirty="0"/>
              <a:t> die </a:t>
            </a:r>
            <a:r>
              <a:rPr lang="en-GB" altLang="de-DE" sz="2000" dirty="0" err="1"/>
              <a:t>Versionsnummern</a:t>
            </a:r>
            <a:r>
              <a:rPr lang="en-GB" altLang="de-DE" sz="2000" dirty="0"/>
              <a:t> des </a:t>
            </a:r>
            <a:r>
              <a:rPr lang="en-GB" altLang="de-DE" sz="2000" dirty="0" err="1" smtClean="0"/>
              <a:t>Datensatzes</a:t>
            </a:r>
            <a:r>
              <a:rPr lang="en-GB" altLang="de-DE" sz="2000" dirty="0" smtClean="0"/>
              <a:t>, </a:t>
            </a:r>
            <a:r>
              <a:rPr lang="en-GB" altLang="de-DE" sz="2000" dirty="0"/>
              <a:t>den Client1 (&lt;1&gt;)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will,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jenem</a:t>
            </a:r>
            <a:r>
              <a:rPr lang="en-GB" altLang="de-DE" sz="2000" dirty="0"/>
              <a:t> in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(Version &lt;2&gt;)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6. Der Entity Manager </a:t>
            </a:r>
            <a:r>
              <a:rPr lang="en-GB" altLang="de-DE" sz="2000" dirty="0" err="1"/>
              <a:t>wirft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Exception, da </a:t>
            </a:r>
            <a:r>
              <a:rPr lang="en-GB" altLang="de-DE" sz="2000" dirty="0" err="1"/>
              <a:t>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erkennt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dass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der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durch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anderen</a:t>
            </a:r>
            <a:r>
              <a:rPr lang="en-GB" altLang="de-DE" sz="2000" dirty="0"/>
              <a:t> Client </a:t>
            </a:r>
            <a:r>
              <a:rPr lang="en-GB" altLang="de-DE" sz="2000" dirty="0" err="1"/>
              <a:t>geändert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wurde</a:t>
            </a:r>
            <a:r>
              <a:rPr lang="en-GB" altLang="de-DE" sz="2000" dirty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  <a:p>
            <a:pPr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87784" y="1187549"/>
            <a:ext cx="9433048" cy="5426075"/>
          </a:xfrm>
          <a:ln/>
        </p:spPr>
        <p:txBody>
          <a:bodyPr/>
          <a:lstStyle/>
          <a:p>
            <a:pPr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400" i="1" dirty="0" err="1"/>
              <a:t>Pessimistische</a:t>
            </a:r>
            <a:r>
              <a:rPr lang="en-GB" altLang="de-DE" sz="2400" i="1" dirty="0"/>
              <a:t> </a:t>
            </a:r>
            <a:r>
              <a:rPr lang="en-GB" altLang="de-DE" sz="2400" i="1" dirty="0" err="1" smtClean="0"/>
              <a:t>Transaktionslogik</a:t>
            </a:r>
            <a:endParaRPr lang="en-GB" altLang="de-DE" sz="2400" i="1" dirty="0" smtClean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 smtClean="0"/>
              <a:t>Sobald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ein</a:t>
            </a:r>
            <a:r>
              <a:rPr lang="en-GB" altLang="de-DE" sz="2000" dirty="0" smtClean="0"/>
              <a:t> Client </a:t>
            </a:r>
            <a:r>
              <a:rPr lang="en-GB" altLang="de-DE" sz="2000" dirty="0" err="1" smtClean="0"/>
              <a:t>einen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Datensatz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zur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Bearbeitung</a:t>
            </a:r>
            <a:r>
              <a:rPr lang="en-GB" altLang="de-DE" sz="2000" dirty="0" smtClean="0"/>
              <a:t> holt, </a:t>
            </a:r>
            <a:r>
              <a:rPr lang="en-GB" altLang="de-DE" sz="2000" dirty="0" err="1" smtClean="0"/>
              <a:t>wird</a:t>
            </a:r>
            <a:r>
              <a:rPr lang="en-GB" altLang="de-DE" sz="2000" dirty="0" smtClean="0"/>
              <a:t> der </a:t>
            </a:r>
            <a:r>
              <a:rPr lang="en-GB" altLang="de-DE" sz="2000" dirty="0" err="1" smtClean="0"/>
              <a:t>entsprechende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Datensatz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gesperrt</a:t>
            </a:r>
            <a:r>
              <a:rPr lang="en-GB" altLang="de-DE" sz="2000" dirty="0" smtClean="0"/>
              <a:t>: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smtClean="0"/>
              <a:t>1</a:t>
            </a:r>
            <a:r>
              <a:rPr lang="en-GB" altLang="de-DE" sz="2000" dirty="0"/>
              <a:t>. Client1 </a:t>
            </a:r>
            <a:r>
              <a:rPr lang="en-GB" altLang="de-DE" sz="2000" dirty="0" err="1"/>
              <a:t>liest</a:t>
            </a:r>
            <a:r>
              <a:rPr lang="en-GB" altLang="de-DE" sz="2000" dirty="0"/>
              <a:t> den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und </a:t>
            </a:r>
            <a:r>
              <a:rPr lang="en-GB" altLang="de-DE" sz="2000" dirty="0" err="1"/>
              <a:t>sperrt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ihn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gleichzeitig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zur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Bearbeitung</a:t>
            </a:r>
            <a:r>
              <a:rPr lang="en-GB" altLang="de-DE" sz="2000" dirty="0"/>
              <a:t> </a:t>
            </a:r>
            <a:r>
              <a:rPr lang="en-GB" altLang="de-DE" sz="2000" dirty="0" smtClean="0">
                <a:sym typeface="Wingdings" panose="05000000000000000000" pitchFamily="2" charset="2"/>
              </a:rPr>
              <a:t>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OK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2. Client2 </a:t>
            </a:r>
            <a:r>
              <a:rPr lang="en-GB" altLang="de-DE" sz="2000" dirty="0" err="1"/>
              <a:t>liest</a:t>
            </a:r>
            <a:r>
              <a:rPr lang="en-GB" altLang="de-DE" sz="2000" dirty="0"/>
              <a:t> den </a:t>
            </a:r>
            <a:r>
              <a:rPr lang="en-GB" altLang="de-DE" sz="2000" dirty="0" err="1" smtClean="0"/>
              <a:t>Datensatz</a:t>
            </a:r>
            <a:r>
              <a:rPr lang="en-GB" altLang="de-DE" sz="2000" dirty="0" smtClean="0"/>
              <a:t> </a:t>
            </a:r>
            <a:r>
              <a:rPr lang="en-GB" altLang="de-DE" sz="2000" dirty="0" smtClean="0">
                <a:sym typeface="Wingdings" panose="05000000000000000000" pitchFamily="2" charset="2"/>
              </a:rPr>
              <a:t>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OK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3. Client2 </a:t>
            </a:r>
            <a:r>
              <a:rPr lang="en-GB" altLang="de-DE" sz="2000" dirty="0" err="1"/>
              <a:t>versucht</a:t>
            </a:r>
            <a:r>
              <a:rPr lang="en-GB" altLang="de-DE" sz="2000" dirty="0"/>
              <a:t> den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erneut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</a:t>
            </a:r>
            <a:r>
              <a:rPr lang="en-GB" altLang="de-DE" sz="2000" dirty="0"/>
              <a:t> </a:t>
            </a:r>
            <a:r>
              <a:rPr lang="en-GB" altLang="de-DE" sz="2000" dirty="0" err="1"/>
              <a:t>lesen</a:t>
            </a:r>
            <a:r>
              <a:rPr lang="en-GB" altLang="de-DE" sz="2000" dirty="0"/>
              <a:t> und </a:t>
            </a:r>
            <a:r>
              <a:rPr lang="en-GB" altLang="de-DE" sz="2000" dirty="0" err="1"/>
              <a:t>gleichzeitig</a:t>
            </a:r>
            <a:r>
              <a:rPr lang="en-GB" altLang="de-DE" sz="2000" dirty="0"/>
              <a:t> </a:t>
            </a:r>
            <a:r>
              <a:rPr lang="en-GB" altLang="de-DE" sz="2000" dirty="0" err="1"/>
              <a:t>zu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sperren</a:t>
            </a:r>
            <a:r>
              <a:rPr lang="en-GB" altLang="de-DE" sz="2000" dirty="0"/>
              <a:t>. Der Entity Manager </a:t>
            </a:r>
            <a:r>
              <a:rPr lang="en-GB" altLang="de-DE" sz="2000" dirty="0" err="1"/>
              <a:t>wirft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Exception.</a:t>
            </a:r>
            <a:endParaRPr lang="en-GB" altLang="de-DE" sz="2000" dirty="0"/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/>
              <a:t>3. Client1 </a:t>
            </a:r>
            <a:r>
              <a:rPr lang="en-GB" altLang="de-DE" sz="2000" dirty="0" err="1"/>
              <a:t>schreibt</a:t>
            </a:r>
            <a:r>
              <a:rPr lang="en-GB" altLang="de-DE" sz="2000" dirty="0"/>
              <a:t> den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und </a:t>
            </a:r>
            <a:r>
              <a:rPr lang="en-GB" altLang="de-DE" sz="2000" dirty="0" err="1"/>
              <a:t>gibt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ihn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wieder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frei</a:t>
            </a:r>
            <a:r>
              <a:rPr lang="en-GB" altLang="de-DE" sz="2000" dirty="0"/>
              <a:t>.</a:t>
            </a:r>
          </a:p>
          <a:p>
            <a:pPr marL="300038" indent="-2984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1400" dirty="0"/>
          </a:p>
          <a:p>
            <a:pPr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err="1" smtClean="0"/>
              <a:t>Transaktionen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187549"/>
            <a:ext cx="9505502" cy="5792788"/>
          </a:xfrm>
          <a:ln/>
        </p:spPr>
        <p:txBody>
          <a:bodyPr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i="1" dirty="0" err="1"/>
              <a:t>Umsetzung</a:t>
            </a:r>
            <a:r>
              <a:rPr lang="en-GB" altLang="de-DE" sz="2400" i="1" dirty="0"/>
              <a:t> </a:t>
            </a:r>
            <a:r>
              <a:rPr lang="en-GB" altLang="de-DE" sz="2400" i="1" dirty="0" err="1"/>
              <a:t>optimistische</a:t>
            </a:r>
            <a:r>
              <a:rPr lang="en-GB" altLang="de-DE" sz="2400" i="1" dirty="0"/>
              <a:t> </a:t>
            </a:r>
            <a:r>
              <a:rPr lang="en-GB" altLang="de-DE" sz="2400" i="1" dirty="0" err="1"/>
              <a:t>Transaktionslogik</a:t>
            </a:r>
            <a:endParaRPr lang="en-GB" altLang="de-DE" sz="2400" i="1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/>
              <a:t>Die </a:t>
            </a:r>
            <a:r>
              <a:rPr lang="en-GB" altLang="de-DE" sz="2000" dirty="0" smtClean="0"/>
              <a:t>Entity </a:t>
            </a:r>
            <a:r>
              <a:rPr lang="en-GB" altLang="de-DE" sz="2000" dirty="0" err="1"/>
              <a:t>Klasse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bekommt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Attribut</a:t>
            </a:r>
            <a:r>
              <a:rPr lang="en-GB" altLang="de-DE" sz="2000" dirty="0" smtClean="0"/>
              <a:t>, </a:t>
            </a:r>
            <a:r>
              <a:rPr lang="en-GB" altLang="de-DE" sz="2000" dirty="0"/>
              <a:t>das die </a:t>
            </a:r>
            <a:r>
              <a:rPr lang="en-GB" altLang="de-DE" sz="2000" dirty="0" err="1"/>
              <a:t>Versionsnummer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führt</a:t>
            </a:r>
            <a:r>
              <a:rPr lang="en-GB" altLang="de-DE" sz="2000" dirty="0"/>
              <a:t>. Dieses </a:t>
            </a:r>
            <a:r>
              <a:rPr lang="en-GB" altLang="de-DE" sz="2000" dirty="0" err="1"/>
              <a:t>Attribut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mit</a:t>
            </a:r>
            <a:r>
              <a:rPr lang="en-GB" altLang="de-DE" sz="2000" dirty="0"/>
              <a:t> der Annotation</a:t>
            </a:r>
            <a:r>
              <a:rPr lang="en-GB" altLang="de-DE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@Version</a:t>
            </a:r>
            <a:r>
              <a:rPr lang="en-GB" altLang="de-DE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altLang="de-DE" sz="2000" dirty="0" err="1"/>
              <a:t>gekennzeichnet</a:t>
            </a:r>
            <a:r>
              <a:rPr lang="en-GB" altLang="de-DE" sz="2000" dirty="0"/>
              <a:t>.</a:t>
            </a:r>
          </a:p>
          <a:p>
            <a:pPr marL="0" indent="0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>
                <a:latin typeface="Courier New" pitchFamily="49" charset="0"/>
              </a:rPr>
              <a:t>@Version</a:t>
            </a:r>
            <a:br>
              <a:rPr lang="en-GB" altLang="de-DE" sz="2000" dirty="0">
                <a:latin typeface="Courier New" pitchFamily="49" charset="0"/>
              </a:rPr>
            </a:br>
            <a:r>
              <a:rPr lang="en-GB" altLang="de-DE" sz="2000" dirty="0">
                <a:latin typeface="Courier New" pitchFamily="49" charset="0"/>
              </a:rPr>
              <a:t>private Long version;</a:t>
            </a:r>
          </a:p>
          <a:p>
            <a:pPr marL="0" indent="0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>
                <a:latin typeface="Courier New" pitchFamily="49" charset="0"/>
              </a:rPr>
              <a:t>public Long </a:t>
            </a:r>
            <a:r>
              <a:rPr lang="en-GB" altLang="de-DE" sz="2000" dirty="0" err="1">
                <a:latin typeface="Courier New" pitchFamily="49" charset="0"/>
              </a:rPr>
              <a:t>getVersion</a:t>
            </a:r>
            <a:r>
              <a:rPr lang="en-GB" altLang="de-DE" sz="2000" dirty="0">
                <a:latin typeface="Courier New" pitchFamily="49" charset="0"/>
              </a:rPr>
              <a:t>() {return version;}</a:t>
            </a:r>
          </a:p>
          <a:p>
            <a:pPr marL="0" indent="0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>
                <a:latin typeface="Courier New" pitchFamily="49" charset="0"/>
              </a:rPr>
              <a:t>public void </a:t>
            </a:r>
            <a:r>
              <a:rPr lang="en-GB" altLang="de-DE" sz="2000" dirty="0" err="1">
                <a:latin typeface="Courier New" pitchFamily="49" charset="0"/>
              </a:rPr>
              <a:t>setVersion</a:t>
            </a:r>
            <a:r>
              <a:rPr lang="en-GB" altLang="de-DE" sz="2000" dirty="0">
                <a:latin typeface="Courier New" pitchFamily="49" charset="0"/>
              </a:rPr>
              <a:t>(Long version) {</a:t>
            </a:r>
            <a:r>
              <a:rPr lang="en-GB" altLang="de-DE" sz="2000" dirty="0" err="1">
                <a:latin typeface="Courier New" pitchFamily="49" charset="0"/>
              </a:rPr>
              <a:t>this.version</a:t>
            </a:r>
            <a:r>
              <a:rPr lang="en-GB" altLang="de-DE" sz="2000" dirty="0">
                <a:latin typeface="Courier New" pitchFamily="49" charset="0"/>
              </a:rPr>
              <a:t> = version;}</a:t>
            </a:r>
          </a:p>
          <a:p>
            <a:pPr marL="0" indent="0"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/>
              <a:t>Der Entity Manager </a:t>
            </a:r>
            <a:r>
              <a:rPr lang="en-GB" altLang="de-DE" sz="2000" dirty="0" err="1"/>
              <a:t>wirft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dann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im</a:t>
            </a:r>
            <a:r>
              <a:rPr lang="en-GB" altLang="de-DE" sz="2000" dirty="0"/>
              <a:t> </a:t>
            </a:r>
            <a:r>
              <a:rPr lang="en-GB" altLang="de-DE" sz="2000" dirty="0" err="1"/>
              <a:t>Konfliktfall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OptimisticLockException</a:t>
            </a:r>
            <a:r>
              <a:rPr lang="en-GB" altLang="de-DE" sz="2000" dirty="0"/>
              <a:t>.</a:t>
            </a:r>
          </a:p>
          <a:p>
            <a:pPr marL="0" indent="0"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 err="1"/>
              <a:t>Wie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macht</a:t>
            </a:r>
            <a:r>
              <a:rPr lang="en-GB" altLang="de-DE" sz="2000" dirty="0"/>
              <a:t> das der Entity Manager?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student set </a:t>
            </a:r>
            <a:r>
              <a:rPr lang="en-GB" alt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en-GB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="Michael", </a:t>
            </a:r>
            <a: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version </a:t>
            </a:r>
            <a:r>
              <a:rPr lang="en-GB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 </a:t>
            </a:r>
            <a: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id = 12 AND version = 101;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/>
              <a:t>Der Entity Manager </a:t>
            </a:r>
            <a:r>
              <a:rPr lang="en-GB" altLang="de-DE" sz="2000" dirty="0" err="1"/>
              <a:t>bekommt</a:t>
            </a:r>
            <a:r>
              <a:rPr lang="en-GB" altLang="de-DE" sz="2000" dirty="0"/>
              <a:t> von der </a:t>
            </a:r>
            <a:r>
              <a:rPr lang="en-GB" altLang="de-DE" sz="2000" dirty="0" err="1" smtClean="0"/>
              <a:t>Datenbank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die </a:t>
            </a:r>
            <a:r>
              <a:rPr lang="en-GB" altLang="de-DE" sz="2000" dirty="0" err="1"/>
              <a:t>Anzahl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geänderten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Zeilen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zurück</a:t>
            </a:r>
            <a:r>
              <a:rPr lang="en-GB" altLang="de-DE" sz="2000" dirty="0"/>
              <a:t>. </a:t>
            </a:r>
            <a:r>
              <a:rPr lang="en-GB" altLang="de-DE" sz="2000" dirty="0" err="1"/>
              <a:t>Wenn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diese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gleich</a:t>
            </a:r>
            <a:r>
              <a:rPr lang="en-GB" altLang="de-DE" sz="2000" dirty="0" smtClean="0"/>
              <a:t> 0 </a:t>
            </a:r>
            <a:r>
              <a:rPr lang="en-GB" altLang="de-DE" sz="2000" dirty="0" err="1"/>
              <a:t>ist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dann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gibt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es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einen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Konflikt</a:t>
            </a:r>
            <a:r>
              <a:rPr lang="en-GB" altLang="de-DE" sz="2000" dirty="0" smtClean="0"/>
              <a:t>.</a:t>
            </a:r>
            <a:endParaRPr lang="en-GB" altLang="de-DE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err="1" smtClean="0"/>
              <a:t>Transaktionen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15776" y="1187549"/>
            <a:ext cx="9612312" cy="5400675"/>
          </a:xfrm>
          <a:ln/>
        </p:spPr>
        <p:txBody>
          <a:bodyPr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i="1" dirty="0" err="1"/>
              <a:t>Umsetzung</a:t>
            </a:r>
            <a:r>
              <a:rPr lang="en-GB" altLang="de-DE" sz="2400" i="1" dirty="0"/>
              <a:t> </a:t>
            </a:r>
            <a:r>
              <a:rPr lang="en-GB" altLang="de-DE" sz="2400" i="1" dirty="0" err="1"/>
              <a:t>pessimistische</a:t>
            </a:r>
            <a:r>
              <a:rPr lang="en-GB" altLang="de-DE" sz="2400" i="1" dirty="0"/>
              <a:t> </a:t>
            </a:r>
            <a:r>
              <a:rPr lang="en-GB" altLang="de-DE" sz="2400" i="1" dirty="0" err="1"/>
              <a:t>Transaktionslogik</a:t>
            </a:r>
            <a:endParaRPr lang="en-GB" altLang="de-DE" sz="2400" i="1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 err="1"/>
              <a:t>Mittels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der </a:t>
            </a:r>
            <a:r>
              <a:rPr lang="en-GB" altLang="de-DE" sz="2000" dirty="0" smtClean="0"/>
              <a:t>lock()-</a:t>
            </a:r>
            <a:r>
              <a:rPr lang="en-GB" altLang="de-DE" sz="2000" dirty="0" err="1" smtClean="0"/>
              <a:t>Methode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wird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der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für</a:t>
            </a:r>
            <a:r>
              <a:rPr lang="en-GB" altLang="de-DE" sz="2000" dirty="0"/>
              <a:t> </a:t>
            </a:r>
            <a:r>
              <a:rPr lang="en-GB" altLang="de-DE" sz="2000" dirty="0" err="1"/>
              <a:t>konkurrierendes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gesperrt</a:t>
            </a:r>
            <a:r>
              <a:rPr lang="en-GB" altLang="de-DE" sz="2000" dirty="0"/>
              <a:t>. </a:t>
            </a:r>
            <a:r>
              <a:rPr lang="en-GB" altLang="de-DE" sz="2000" dirty="0" err="1"/>
              <a:t>Während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Transaktion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Datensatz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gelockt</a:t>
            </a:r>
            <a:r>
              <a:rPr lang="en-GB" altLang="de-DE" sz="2000" dirty="0"/>
              <a:t> hat, </a:t>
            </a:r>
            <a:r>
              <a:rPr lang="en-GB" altLang="de-DE" sz="2000" dirty="0" err="1"/>
              <a:t>kann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keine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andere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Transaktion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schreiben</a:t>
            </a:r>
            <a:r>
              <a:rPr lang="en-GB" altLang="de-DE" sz="2000" dirty="0"/>
              <a:t>.</a:t>
            </a:r>
          </a:p>
          <a:p>
            <a:pPr marL="0" indent="0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000" dirty="0" err="1">
                <a:latin typeface="Courier New" pitchFamily="49" charset="0"/>
              </a:rPr>
              <a:t>em.lock</a:t>
            </a:r>
            <a:r>
              <a:rPr lang="en-GB" altLang="de-DE" sz="2000" dirty="0">
                <a:latin typeface="Courier New" pitchFamily="49" charset="0"/>
              </a:rPr>
              <a:t>(student, </a:t>
            </a:r>
            <a:r>
              <a:rPr lang="en-GB" altLang="de-DE" sz="2000" dirty="0" err="1">
                <a:latin typeface="Courier New" pitchFamily="49" charset="0"/>
              </a:rPr>
              <a:t>LockModeType.WRITE</a:t>
            </a:r>
            <a:r>
              <a:rPr lang="en-GB" altLang="de-DE" sz="2000" dirty="0" smtClean="0">
                <a:latin typeface="Courier New" pitchFamily="49" charset="0"/>
              </a:rPr>
              <a:t>);</a:t>
            </a:r>
            <a:endParaRPr lang="en-GB" altLang="de-DE" sz="2000" dirty="0">
              <a:latin typeface="Courier New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err="1" smtClean="0"/>
              <a:t>Transaktionen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784" y="1115541"/>
            <a:ext cx="9505056" cy="5253038"/>
          </a:xfrm>
          <a:ln/>
        </p:spPr>
        <p:txBody>
          <a:bodyPr tIns="32760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/>
              <a:t>Kaskadierung</a:t>
            </a:r>
            <a:r>
              <a:rPr lang="en-GB" altLang="de-DE" sz="2000" dirty="0"/>
              <a:t> </a:t>
            </a:r>
            <a:r>
              <a:rPr lang="en-GB" altLang="de-DE" sz="2000" dirty="0" err="1"/>
              <a:t>bedeutet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dass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Datenbankoperation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auch</a:t>
            </a:r>
            <a:r>
              <a:rPr lang="en-GB" altLang="de-DE" sz="2000" dirty="0"/>
              <a:t> auf die </a:t>
            </a:r>
            <a:r>
              <a:rPr lang="en-GB" altLang="de-DE" sz="2000" dirty="0" err="1"/>
              <a:t>assoziierten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Objekte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eines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Entity-</a:t>
            </a:r>
            <a:r>
              <a:rPr lang="en-GB" altLang="de-DE" sz="2000" dirty="0" err="1" smtClean="0"/>
              <a:t>Objektes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durchgeführt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 err="1"/>
              <a:t>Beispiel</a:t>
            </a:r>
            <a:r>
              <a:rPr lang="en-GB" altLang="de-DE" sz="2000" b="1" dirty="0"/>
              <a:t>: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Student-</a:t>
            </a:r>
            <a:r>
              <a:rPr lang="en-GB" altLang="de-DE" sz="2000" dirty="0" err="1" smtClean="0"/>
              <a:t>Objekt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in der JVM </a:t>
            </a:r>
            <a:r>
              <a:rPr lang="en-GB" altLang="de-DE" sz="2000" dirty="0" err="1"/>
              <a:t>neu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angelegt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ein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Adress-Objekt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in der JVM </a:t>
            </a:r>
            <a:r>
              <a:rPr lang="en-GB" altLang="de-DE" sz="2000" dirty="0" err="1"/>
              <a:t>neu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angelegt</a:t>
            </a:r>
            <a:r>
              <a:rPr lang="en-GB" altLang="de-DE" sz="2000" dirty="0"/>
              <a:t>. Das </a:t>
            </a:r>
            <a:r>
              <a:rPr lang="en-GB" altLang="de-DE" sz="2000" dirty="0" err="1" smtClean="0"/>
              <a:t>Adress-Objekt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Student </a:t>
            </a:r>
            <a:r>
              <a:rPr lang="en-GB" altLang="de-DE" sz="2000" dirty="0" err="1"/>
              <a:t>angehängt</a:t>
            </a:r>
            <a:r>
              <a:rPr lang="en-GB" altLang="de-DE" sz="2000" dirty="0"/>
              <a:t>. Dann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</a:t>
            </a:r>
            <a:r>
              <a:rPr lang="en-GB" altLang="de-DE" sz="2000" dirty="0" smtClean="0"/>
              <a:t>die </a:t>
            </a:r>
            <a:r>
              <a:rPr lang="en-GB" altLang="de-DE" sz="2000" dirty="0" err="1" smtClean="0"/>
              <a:t>Methode</a:t>
            </a:r>
            <a:r>
              <a:rPr lang="en-GB" altLang="de-DE" sz="2000" dirty="0" smtClean="0"/>
              <a:t> persist() </a:t>
            </a:r>
            <a:r>
              <a:rPr lang="en-GB" altLang="de-DE" sz="2000" dirty="0" err="1"/>
              <a:t>für</a:t>
            </a:r>
            <a:r>
              <a:rPr lang="en-GB" altLang="de-DE" sz="2000" dirty="0"/>
              <a:t> das </a:t>
            </a:r>
            <a:r>
              <a:rPr lang="en-GB" altLang="de-DE" sz="2000" dirty="0" smtClean="0"/>
              <a:t>Student-</a:t>
            </a:r>
            <a:r>
              <a:rPr lang="en-GB" altLang="de-DE" sz="2000" dirty="0" err="1" smtClean="0"/>
              <a:t>Objekt</a:t>
            </a:r>
            <a:r>
              <a:rPr lang="en-GB" altLang="de-DE" sz="2000" dirty="0" smtClean="0"/>
              <a:t> </a:t>
            </a:r>
            <a:r>
              <a:rPr lang="en-GB" altLang="de-DE" sz="2000" dirty="0" err="1"/>
              <a:t>aufgerufen</a:t>
            </a:r>
            <a:r>
              <a:rPr lang="en-GB" altLang="de-DE" sz="2000" dirty="0"/>
              <a:t>, </a:t>
            </a:r>
            <a:r>
              <a:rPr lang="en-GB" altLang="de-DE" sz="2000" dirty="0" err="1"/>
              <a:t>woraufhin</a:t>
            </a:r>
            <a:r>
              <a:rPr lang="en-GB" altLang="de-DE" sz="2000" dirty="0"/>
              <a:t> </a:t>
            </a:r>
            <a:r>
              <a:rPr lang="en-GB" altLang="de-DE" sz="2000" dirty="0" err="1"/>
              <a:t>gleichzeitig</a:t>
            </a:r>
            <a:r>
              <a:rPr lang="en-GB" altLang="de-DE" sz="2000" dirty="0"/>
              <a:t> der Student </a:t>
            </a:r>
            <a:r>
              <a:rPr lang="en-GB" altLang="de-DE" sz="2000" dirty="0" err="1"/>
              <a:t>als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auch</a:t>
            </a:r>
            <a:r>
              <a:rPr lang="en-GB" altLang="de-DE" sz="2000" dirty="0"/>
              <a:t> die </a:t>
            </a:r>
            <a:r>
              <a:rPr lang="en-GB" altLang="de-DE" sz="2000" dirty="0" err="1"/>
              <a:t>Adresse</a:t>
            </a:r>
            <a:r>
              <a:rPr lang="en-GB" altLang="de-DE" sz="2000" dirty="0"/>
              <a:t> in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/>
              <a:t>angelegt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/>
              <a:t>Danach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wird</a:t>
            </a:r>
            <a:r>
              <a:rPr lang="en-GB" altLang="de-DE" sz="2000" dirty="0"/>
              <a:t> der Student </a:t>
            </a:r>
            <a:r>
              <a:rPr lang="en-GB" altLang="de-DE" sz="2000" dirty="0" err="1"/>
              <a:t>aus</a:t>
            </a:r>
            <a:r>
              <a:rPr lang="en-GB" altLang="de-DE" sz="2000" dirty="0"/>
              <a:t> der </a:t>
            </a:r>
            <a:r>
              <a:rPr lang="en-GB" altLang="de-DE" sz="2000" dirty="0" err="1"/>
              <a:t>Datenbank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gelöscht</a:t>
            </a:r>
            <a:r>
              <a:rPr lang="en-GB" altLang="de-DE" sz="2000" dirty="0" smtClean="0"/>
              <a:t>, </a:t>
            </a:r>
            <a:r>
              <a:rPr lang="en-GB" altLang="de-DE" sz="2000" dirty="0" err="1" smtClean="0"/>
              <a:t>wodurch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auch</a:t>
            </a:r>
            <a:r>
              <a:rPr lang="en-GB" altLang="de-DE" sz="2000" dirty="0" smtClean="0"/>
              <a:t> </a:t>
            </a:r>
            <a:r>
              <a:rPr lang="en-GB" altLang="de-DE" sz="2000" dirty="0"/>
              <a:t>die </a:t>
            </a:r>
            <a:r>
              <a:rPr lang="en-GB" altLang="de-DE" sz="2000" dirty="0" err="1" smtClean="0"/>
              <a:t>Adresse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gelöscht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wird</a:t>
            </a:r>
            <a:r>
              <a:rPr lang="en-GB" altLang="de-DE" sz="2000" dirty="0" smtClean="0"/>
              <a:t>.</a:t>
            </a:r>
            <a:endParaRPr lang="en-GB" altLang="de-DE" sz="20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/>
              <a:t>Kasadierung</a:t>
            </a:r>
            <a:r>
              <a:rPr lang="en-GB" altLang="de-DE" sz="2000" dirty="0"/>
              <a:t> </a:t>
            </a:r>
            <a:r>
              <a:rPr lang="en-GB" altLang="de-DE" sz="2000" dirty="0" err="1"/>
              <a:t>kann</a:t>
            </a:r>
            <a:r>
              <a:rPr lang="en-GB" altLang="de-DE" sz="2000" dirty="0"/>
              <a:t> </a:t>
            </a:r>
            <a:r>
              <a:rPr lang="en-GB" altLang="de-DE" sz="2000" dirty="0" err="1" smtClean="0"/>
              <a:t>bei</a:t>
            </a:r>
            <a:r>
              <a:rPr lang="en-GB" altLang="de-DE" sz="2000" dirty="0" smtClean="0"/>
              <a:t> den Annotations </a:t>
            </a:r>
            <a:r>
              <a:rPr lang="en-GB" altLang="de-DE" sz="2000" b="1" dirty="0"/>
              <a:t>@</a:t>
            </a:r>
            <a:r>
              <a:rPr lang="en-GB" altLang="de-DE" sz="2000" b="1" dirty="0" err="1"/>
              <a:t>OneToMany</a:t>
            </a:r>
            <a:r>
              <a:rPr lang="en-GB" altLang="de-DE" sz="2000" dirty="0"/>
              <a:t>, </a:t>
            </a:r>
            <a:r>
              <a:rPr lang="en-GB" altLang="de-DE" sz="2000" b="1" dirty="0"/>
              <a:t>@</a:t>
            </a:r>
            <a:r>
              <a:rPr lang="en-GB" altLang="de-DE" sz="2000" b="1" dirty="0" err="1"/>
              <a:t>ManyToOne</a:t>
            </a:r>
            <a:r>
              <a:rPr lang="en-GB" altLang="de-DE" sz="2000" dirty="0"/>
              <a:t>, </a:t>
            </a:r>
            <a:r>
              <a:rPr lang="en-GB" altLang="de-DE" sz="2000" b="1" dirty="0"/>
              <a:t>@</a:t>
            </a:r>
            <a:r>
              <a:rPr lang="en-GB" altLang="de-DE" sz="2000" b="1" dirty="0" err="1"/>
              <a:t>OneToOne</a:t>
            </a:r>
            <a:r>
              <a:rPr lang="en-GB" altLang="de-DE" sz="2000" dirty="0"/>
              <a:t> und </a:t>
            </a:r>
            <a:r>
              <a:rPr lang="en-GB" altLang="de-DE" sz="2000" b="1" dirty="0"/>
              <a:t>@</a:t>
            </a:r>
            <a:r>
              <a:rPr lang="en-GB" altLang="de-DE" sz="2000" b="1" dirty="0" err="1"/>
              <a:t>ManyToMany</a:t>
            </a:r>
            <a:r>
              <a:rPr lang="en-GB" altLang="de-DE" sz="2000" dirty="0"/>
              <a:t> </a:t>
            </a:r>
            <a:r>
              <a:rPr lang="en-GB" altLang="de-DE" sz="2000" dirty="0" err="1"/>
              <a:t>eingestellt</a:t>
            </a:r>
            <a:r>
              <a:rPr lang="en-GB" altLang="de-DE" sz="2000" dirty="0"/>
              <a:t> </a:t>
            </a:r>
            <a:r>
              <a:rPr lang="en-GB" altLang="de-DE" sz="2000" dirty="0" err="1"/>
              <a:t>werden</a:t>
            </a:r>
            <a:r>
              <a:rPr lang="en-GB" altLang="de-DE" sz="2000" dirty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@</a:t>
            </a:r>
            <a:r>
              <a:rPr lang="en-GB" altLang="de-DE" sz="2000" b="1" dirty="0" err="1"/>
              <a:t>ManyToMany</a:t>
            </a:r>
            <a:r>
              <a:rPr lang="en-GB" altLang="de-DE" sz="2000" b="1" dirty="0"/>
              <a:t>(cascade=</a:t>
            </a:r>
            <a:r>
              <a:rPr lang="en-GB" altLang="de-DE" sz="2000" b="1" dirty="0" err="1"/>
              <a:t>CascadeType.ALL</a:t>
            </a:r>
            <a:r>
              <a:rPr lang="en-GB" altLang="de-DE" sz="2000" b="1" dirty="0"/>
              <a:t>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@</a:t>
            </a:r>
            <a:r>
              <a:rPr lang="en-GB" altLang="de-DE" sz="2000" b="1" dirty="0" err="1"/>
              <a:t>OneToOne</a:t>
            </a:r>
            <a:r>
              <a:rPr lang="en-GB" altLang="de-DE" sz="2000" b="1" dirty="0"/>
              <a:t>(cascade={</a:t>
            </a:r>
            <a:r>
              <a:rPr lang="en-GB" altLang="de-DE" sz="2000" b="1" dirty="0" err="1"/>
              <a:t>CascadeType.PERSIST</a:t>
            </a:r>
            <a:r>
              <a:rPr lang="en-GB" altLang="de-DE" sz="2000" b="1" dirty="0"/>
              <a:t>, </a:t>
            </a:r>
            <a:r>
              <a:rPr lang="en-GB" altLang="de-DE" sz="2000" b="1" dirty="0" err="1"/>
              <a:t>CascadeType.MERGE</a:t>
            </a:r>
            <a:r>
              <a:rPr lang="en-GB" altLang="de-DE" sz="2000" b="1" dirty="0"/>
              <a:t>})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b="1" dirty="0"/>
              <a:t>@</a:t>
            </a:r>
            <a:r>
              <a:rPr lang="en-GB" altLang="de-DE" sz="2000" b="1" dirty="0" err="1" smtClean="0"/>
              <a:t>OneToMany</a:t>
            </a:r>
            <a:r>
              <a:rPr lang="en-GB" altLang="de-DE" sz="2000" b="1" dirty="0" smtClean="0"/>
              <a:t>(cascade=</a:t>
            </a:r>
            <a:r>
              <a:rPr lang="en-GB" altLang="de-DE" sz="2000" b="1" dirty="0" err="1" smtClean="0"/>
              <a:t>CascadeType.DELETE</a:t>
            </a:r>
            <a:r>
              <a:rPr lang="en-GB" altLang="de-DE" sz="2000" b="1" dirty="0" smtClean="0"/>
              <a:t>)</a:t>
            </a:r>
            <a:endParaRPr lang="en-GB" altLang="de-DE" sz="2000" b="1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000" dirty="0" err="1" smtClean="0"/>
              <a:t>Folgende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Optionen</a:t>
            </a:r>
            <a:r>
              <a:rPr lang="en-GB" altLang="de-DE" sz="2000" dirty="0" smtClean="0"/>
              <a:t> </a:t>
            </a:r>
            <a:r>
              <a:rPr lang="en-GB" altLang="de-DE" sz="2000" dirty="0" err="1" smtClean="0"/>
              <a:t>existieren</a:t>
            </a:r>
            <a:r>
              <a:rPr lang="en-GB" altLang="de-DE" sz="2000" dirty="0" smtClean="0"/>
              <a:t>: </a:t>
            </a:r>
            <a:r>
              <a:rPr lang="en-GB" altLang="de-DE" sz="2000" dirty="0"/>
              <a:t>ALL, PERSIST, MERGE, REMOVE, REFRESH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err="1" smtClean="0"/>
              <a:t>Kaskadierung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5776" y="1115541"/>
            <a:ext cx="9577064" cy="5759450"/>
          </a:xfrm>
          <a:ln/>
        </p:spPr>
        <p:txBody>
          <a:bodyPr tIns="36036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/>
              <a:t>Constraints, also </a:t>
            </a:r>
            <a:r>
              <a:rPr lang="en-GB" altLang="de-DE" sz="2200" dirty="0" err="1"/>
              <a:t>zwingende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Bedingungen</a:t>
            </a:r>
            <a:r>
              <a:rPr lang="en-GB" altLang="de-DE" sz="2200" dirty="0"/>
              <a:t>, </a:t>
            </a:r>
            <a:r>
              <a:rPr lang="en-GB" altLang="de-DE" sz="2200" dirty="0" err="1"/>
              <a:t>können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teilweise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über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Kaskadierungen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gelöst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. 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200" dirty="0" smtClean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 err="1" smtClean="0"/>
              <a:t>Andererseits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können</a:t>
            </a:r>
            <a:r>
              <a:rPr lang="en-GB" altLang="de-DE" sz="2200" dirty="0"/>
              <a:t> Constraints auf </a:t>
            </a:r>
            <a:r>
              <a:rPr lang="en-GB" altLang="de-DE" sz="2200" dirty="0" err="1"/>
              <a:t>Attributen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gesetzt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: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</a:t>
            </a:r>
            <a:r>
              <a:rPr lang="en-GB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alt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unique=true)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2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 err="1"/>
              <a:t>Es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kann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gesteuert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, </a:t>
            </a:r>
            <a:r>
              <a:rPr lang="en-GB" altLang="de-DE" sz="2200" dirty="0" err="1"/>
              <a:t>ob</a:t>
            </a:r>
            <a:r>
              <a:rPr lang="en-GB" altLang="de-DE" sz="2200" dirty="0"/>
              <a:t> Attribute </a:t>
            </a:r>
            <a:r>
              <a:rPr lang="en-GB" altLang="de-DE" sz="2200" dirty="0" err="1"/>
              <a:t>geschrieben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dürfen</a:t>
            </a:r>
            <a:r>
              <a:rPr lang="en-GB" altLang="de-DE" sz="2200" dirty="0"/>
              <a:t>: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@Column(</a:t>
            </a:r>
            <a:r>
              <a:rPr lang="en-GB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insertable</a:t>
            </a: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alt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updatable=false</a:t>
            </a: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2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200" dirty="0" err="1"/>
              <a:t>Diese</a:t>
            </a:r>
            <a:r>
              <a:rPr lang="en-GB" altLang="de-DE" sz="2200" dirty="0"/>
              <a:t> Attribute </a:t>
            </a:r>
            <a:r>
              <a:rPr lang="en-GB" altLang="de-DE" sz="2200" dirty="0" err="1"/>
              <a:t>können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auch</a:t>
            </a:r>
            <a:r>
              <a:rPr lang="en-GB" altLang="de-DE" sz="2200" dirty="0"/>
              <a:t> </a:t>
            </a:r>
            <a:r>
              <a:rPr lang="en-GB" altLang="de-DE" sz="2200" dirty="0" err="1"/>
              <a:t>für</a:t>
            </a:r>
            <a:r>
              <a:rPr lang="en-GB" altLang="de-DE" sz="2200" dirty="0"/>
              <a:t> </a:t>
            </a: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GB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sz="2200" dirty="0" err="1"/>
              <a:t>gesetzt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smtClean="0"/>
              <a:t>Constraints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10080624" cy="9921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90625" y="1536700"/>
          <a:ext cx="35845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r:id="rId4" imgW="3251880" imgH="734040" progId="">
                  <p:embed/>
                </p:oleObj>
              </mc:Choice>
              <mc:Fallback>
                <p:oleObj r:id="rId4" imgW="3251880" imgH="73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536700"/>
                        <a:ext cx="3584575" cy="809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90625" y="1190625"/>
            <a:ext cx="17795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/>
              <a:t>Tabelle Kunde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992813" y="1190625"/>
            <a:ext cx="3582987" cy="1158875"/>
            <a:chOff x="3775" y="750"/>
            <a:chExt cx="2257" cy="730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3775" y="971"/>
            <a:ext cx="2257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5" r:id="rId6" imgW="3251880" imgH="734040" progId="">
                    <p:embed/>
                  </p:oleObj>
                </mc:Choice>
                <mc:Fallback>
                  <p:oleObj r:id="rId6" imgW="3251880" imgH="73404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971"/>
                          <a:ext cx="2257" cy="5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775" y="750"/>
              <a:ext cx="133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Kreditkarte</a:t>
              </a:r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019675" y="992188"/>
            <a:ext cx="53181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1:1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62000" y="2778125"/>
            <a:ext cx="84232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de-AT" altLang="de-DE" sz="2000"/>
              <a:t> 1:1 Beziehungen werden normalerweise nicht auf 2 Tabellen aufgetrennt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de-AT" altLang="de-DE" sz="2000"/>
              <a:t> Eine Tabelle ist ausreichend</a:t>
            </a:r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1190625" y="4564063"/>
            <a:ext cx="6943725" cy="1585912"/>
            <a:chOff x="750" y="2875"/>
            <a:chExt cx="4374" cy="999"/>
          </a:xfrm>
        </p:grpSpPr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750" y="2875"/>
              <a:ext cx="1624" cy="999"/>
            </a:xfrm>
            <a:prstGeom prst="roundRect">
              <a:avLst>
                <a:gd name="adj" fmla="val 9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Kunde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int id;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String Vorname;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String Name;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Kreditkarte karte;</a:t>
              </a:r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3875" y="3000"/>
              <a:ext cx="1249" cy="749"/>
            </a:xfrm>
            <a:prstGeom prst="roundRect">
              <a:avLst>
                <a:gd name="adj" fmla="val 130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 anchorCtr="1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Kreditkarte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int id;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long nummer;</a:t>
              </a:r>
            </a:p>
            <a:p>
              <a:pPr>
                <a:lnSpc>
                  <a:spcPct val="89000"/>
                </a:lnSpc>
              </a:pPr>
              <a:r>
                <a:rPr lang="de-AT" altLang="de-DE" sz="1400">
                  <a:latin typeface="Courier New" pitchFamily="49" charset="0"/>
                </a:rPr>
                <a:t>Kunde kunde;</a:t>
              </a:r>
            </a:p>
          </p:txBody>
        </p:sp>
        <p:cxnSp>
          <p:nvCxnSpPr>
            <p:cNvPr id="8204" name="AutoShape 12"/>
            <p:cNvCxnSpPr>
              <a:cxnSpLocks noChangeShapeType="1"/>
              <a:stCxn id="8202" idx="3"/>
              <a:endCxn id="8203" idx="1"/>
            </p:cNvCxnSpPr>
            <p:nvPr/>
          </p:nvCxnSpPr>
          <p:spPr bwMode="auto">
            <a:xfrm>
              <a:off x="2375" y="3374"/>
              <a:ext cx="1499" cy="0"/>
            </a:xfrm>
            <a:prstGeom prst="bentConnector2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3700" y="3124"/>
              <a:ext cx="1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r>
                <a:rPr lang="de-AT" altLang="de-DE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450" y="3124"/>
              <a:ext cx="12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r>
                <a:rPr lang="de-AT" altLang="de-DE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619250"/>
            <a:ext cx="9612312" cy="5940425"/>
          </a:xfrm>
          <a:ln/>
        </p:spPr>
        <p:txBody>
          <a:bodyPr tIns="39312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dirty="0" err="1"/>
              <a:t>Über</a:t>
            </a:r>
            <a:r>
              <a:rPr lang="en-GB" altLang="de-DE" sz="2400" dirty="0"/>
              <a:t> Lazy Loading </a:t>
            </a:r>
            <a:r>
              <a:rPr lang="en-GB" altLang="de-DE" sz="2400" dirty="0" err="1"/>
              <a:t>kann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gesteuert</a:t>
            </a:r>
            <a:r>
              <a:rPr lang="en-GB" altLang="de-DE" sz="2400" dirty="0"/>
              <a:t> </a:t>
            </a:r>
            <a:r>
              <a:rPr lang="en-GB" altLang="de-DE" sz="2400" dirty="0" err="1"/>
              <a:t>werden</a:t>
            </a:r>
            <a:r>
              <a:rPr lang="en-GB" altLang="de-DE" sz="2400" dirty="0"/>
              <a:t>, </a:t>
            </a:r>
            <a:r>
              <a:rPr lang="en-GB" altLang="de-DE" sz="2400" dirty="0" err="1"/>
              <a:t>ob</a:t>
            </a:r>
            <a:r>
              <a:rPr lang="en-GB" altLang="de-DE" sz="2400" dirty="0"/>
              <a:t> </a:t>
            </a:r>
            <a:r>
              <a:rPr lang="en-GB" altLang="de-DE" sz="2400" dirty="0" err="1"/>
              <a:t>assoziierte</a:t>
            </a:r>
            <a:r>
              <a:rPr lang="en-GB" altLang="de-DE" sz="2400" dirty="0"/>
              <a:t> </a:t>
            </a:r>
            <a:r>
              <a:rPr lang="en-GB" altLang="de-DE" sz="2400" dirty="0" err="1"/>
              <a:t>Objekte</a:t>
            </a:r>
            <a:r>
              <a:rPr lang="en-GB" altLang="de-DE" sz="2400" dirty="0"/>
              <a:t> </a:t>
            </a:r>
            <a:r>
              <a:rPr lang="en-GB" altLang="de-DE" sz="2400" dirty="0" err="1"/>
              <a:t>sofort</a:t>
            </a:r>
            <a:r>
              <a:rPr lang="en-GB" altLang="de-DE" sz="2400" dirty="0"/>
              <a:t> </a:t>
            </a:r>
            <a:r>
              <a:rPr lang="en-GB" altLang="de-DE" sz="2400" dirty="0" err="1"/>
              <a:t>aus</a:t>
            </a:r>
            <a:r>
              <a:rPr lang="en-GB" altLang="de-DE" sz="2400" dirty="0"/>
              <a:t> der </a:t>
            </a:r>
            <a:r>
              <a:rPr lang="en-GB" altLang="de-DE" sz="2400" dirty="0" err="1"/>
              <a:t>Datenbank</a:t>
            </a:r>
            <a:r>
              <a:rPr lang="en-GB" altLang="de-DE" sz="2400" dirty="0"/>
              <a:t> </a:t>
            </a:r>
            <a:r>
              <a:rPr lang="en-GB" altLang="de-DE" sz="2400" dirty="0" err="1"/>
              <a:t>geladen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werden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sollen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oder</a:t>
            </a:r>
            <a:r>
              <a:rPr lang="en-GB" altLang="de-DE" sz="2400" dirty="0"/>
              <a:t> </a:t>
            </a:r>
            <a:r>
              <a:rPr lang="en-GB" altLang="de-DE" sz="2400" dirty="0" err="1"/>
              <a:t>erst</a:t>
            </a:r>
            <a:r>
              <a:rPr lang="en-GB" altLang="de-DE" sz="2400" dirty="0"/>
              <a:t> </a:t>
            </a:r>
            <a:r>
              <a:rPr lang="en-GB" altLang="de-DE" sz="2400" dirty="0" err="1"/>
              <a:t>dann</a:t>
            </a:r>
            <a:r>
              <a:rPr lang="en-GB" altLang="de-DE" sz="2400" dirty="0"/>
              <a:t>, </a:t>
            </a:r>
            <a:r>
              <a:rPr lang="en-GB" altLang="de-DE" sz="2400" dirty="0" err="1"/>
              <a:t>wenn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darauf</a:t>
            </a:r>
            <a:r>
              <a:rPr lang="en-GB" altLang="de-DE" sz="2400" dirty="0"/>
              <a:t> </a:t>
            </a:r>
            <a:r>
              <a:rPr lang="en-GB" altLang="de-DE" sz="2400" dirty="0" err="1"/>
              <a:t>zugegriffen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wird</a:t>
            </a:r>
            <a:r>
              <a:rPr lang="en-GB" altLang="de-DE" sz="2400" dirty="0" smtClean="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4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GB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dirty="0"/>
              <a:t>... die </a:t>
            </a:r>
            <a:r>
              <a:rPr lang="en-GB" altLang="de-DE" sz="2400" dirty="0" err="1"/>
              <a:t>assoziierten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Objekte</a:t>
            </a:r>
            <a:r>
              <a:rPr lang="en-GB" altLang="de-DE" sz="2400" dirty="0"/>
              <a:t> </a:t>
            </a:r>
            <a:r>
              <a:rPr lang="en-GB" altLang="de-DE" sz="2400" dirty="0" err="1"/>
              <a:t>werden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sofort</a:t>
            </a:r>
            <a:r>
              <a:rPr lang="en-GB" altLang="de-DE" sz="2400" dirty="0"/>
              <a:t> </a:t>
            </a:r>
            <a:r>
              <a:rPr lang="en-GB" altLang="de-DE" sz="2400" dirty="0" err="1" smtClean="0"/>
              <a:t>geladen</a:t>
            </a:r>
            <a:r>
              <a:rPr lang="en-GB" altLang="de-DE" sz="2400" dirty="0" smtClean="0"/>
              <a:t> (</a:t>
            </a:r>
            <a:r>
              <a:rPr lang="en-GB" altLang="de-DE" sz="2400" dirty="0" err="1" smtClean="0"/>
              <a:t>im</a:t>
            </a:r>
            <a:r>
              <a:rPr lang="en-GB" altLang="de-DE" sz="2400" dirty="0" smtClean="0"/>
              <a:t> </a:t>
            </a:r>
            <a:r>
              <a:rPr lang="en-GB" altLang="de-DE" sz="2400" dirty="0" err="1"/>
              <a:t>schlechtesten</a:t>
            </a:r>
            <a:r>
              <a:rPr lang="en-GB" altLang="de-DE" sz="2400" dirty="0"/>
              <a:t> </a:t>
            </a:r>
            <a:r>
              <a:rPr lang="en-GB" altLang="de-DE" sz="2400" dirty="0" smtClean="0"/>
              <a:t>Fall </a:t>
            </a:r>
            <a:r>
              <a:rPr lang="en-GB" altLang="de-DE" sz="2400" dirty="0" err="1" smtClean="0"/>
              <a:t>ist</a:t>
            </a:r>
            <a:r>
              <a:rPr lang="en-GB" altLang="de-DE" sz="2400" dirty="0" smtClean="0"/>
              <a:t> das </a:t>
            </a:r>
            <a:r>
              <a:rPr lang="en-GB" altLang="de-DE" sz="2400" dirty="0"/>
              <a:t>die </a:t>
            </a:r>
            <a:r>
              <a:rPr lang="en-GB" altLang="de-DE" sz="2400" dirty="0" err="1"/>
              <a:t>ganze</a:t>
            </a:r>
            <a:r>
              <a:rPr lang="en-GB" altLang="de-DE" sz="2400" dirty="0"/>
              <a:t> </a:t>
            </a:r>
            <a:r>
              <a:rPr lang="en-GB" altLang="de-DE" sz="2400" dirty="0" err="1" smtClean="0"/>
              <a:t>Datenbank</a:t>
            </a:r>
            <a:r>
              <a:rPr lang="en-GB" altLang="de-DE" sz="2400" dirty="0" smtClean="0"/>
              <a:t>!)</a:t>
            </a:r>
            <a:endParaRPr lang="en-GB" altLang="de-DE" sz="24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de-DE" sz="24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GB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r>
              <a:rPr lang="en-GB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sz="2400" dirty="0"/>
              <a:t>... </a:t>
            </a:r>
            <a:r>
              <a:rPr lang="en-GB" altLang="de-DE" sz="2400" dirty="0" err="1"/>
              <a:t>dem</a:t>
            </a:r>
            <a:r>
              <a:rPr lang="en-GB" altLang="de-DE" sz="2400" dirty="0"/>
              <a:t> Entity Manager </a:t>
            </a:r>
            <a:r>
              <a:rPr lang="en-GB" altLang="de-DE" sz="2400" dirty="0" err="1"/>
              <a:t>wird</a:t>
            </a:r>
            <a:r>
              <a:rPr lang="en-GB" altLang="de-DE" sz="2400" dirty="0"/>
              <a:t> </a:t>
            </a:r>
            <a:r>
              <a:rPr lang="en-GB" altLang="de-DE" sz="2400" dirty="0" err="1" smtClean="0"/>
              <a:t>vorgeschlagen</a:t>
            </a:r>
            <a:r>
              <a:rPr lang="en-GB" altLang="de-DE" sz="2400" dirty="0"/>
              <a:t>, die Attribute </a:t>
            </a:r>
            <a:r>
              <a:rPr lang="en-GB" altLang="de-DE" sz="2400" dirty="0" err="1"/>
              <a:t>erst</a:t>
            </a:r>
            <a:r>
              <a:rPr lang="en-GB" altLang="de-DE" sz="2400" dirty="0"/>
              <a:t> </a:t>
            </a:r>
            <a:r>
              <a:rPr lang="en-GB" altLang="de-DE" sz="2400" dirty="0" err="1"/>
              <a:t>dann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zu</a:t>
            </a:r>
            <a:r>
              <a:rPr lang="en-GB" altLang="de-DE" sz="2400" dirty="0"/>
              <a:t> Laden, </a:t>
            </a:r>
            <a:r>
              <a:rPr lang="en-GB" altLang="de-DE" sz="2400" dirty="0" err="1"/>
              <a:t>wenn</a:t>
            </a:r>
            <a:r>
              <a:rPr lang="en-GB" altLang="de-DE" sz="2400" dirty="0"/>
              <a:t> auf </a:t>
            </a:r>
            <a:r>
              <a:rPr lang="en-GB" altLang="de-DE" sz="2400" dirty="0" err="1"/>
              <a:t>sie</a:t>
            </a:r>
            <a:r>
              <a:rPr lang="en-GB" altLang="de-DE" sz="2400" dirty="0"/>
              <a:t> </a:t>
            </a:r>
            <a:r>
              <a:rPr lang="en-GB" altLang="de-DE" sz="2400" dirty="0" err="1"/>
              <a:t>zugegriffen</a:t>
            </a:r>
            <a:r>
              <a:rPr lang="en-GB" altLang="de-DE" sz="2400" dirty="0"/>
              <a:t> </a:t>
            </a:r>
            <a:r>
              <a:rPr lang="en-GB" altLang="de-DE" sz="2400" dirty="0" err="1"/>
              <a:t>wird</a:t>
            </a:r>
            <a:r>
              <a:rPr lang="en-GB" altLang="de-DE" sz="2400" dirty="0" smtClean="0"/>
              <a:t>.</a:t>
            </a:r>
            <a:r>
              <a:rPr lang="en-GB" altLang="de-DE" sz="2400" dirty="0"/>
              <a:t> </a:t>
            </a:r>
            <a:r>
              <a:rPr lang="en-GB" altLang="de-DE" sz="2400" dirty="0" smtClean="0"/>
              <a:t>Das </a:t>
            </a:r>
            <a:r>
              <a:rPr lang="en-GB" altLang="de-DE" sz="2400" dirty="0" err="1" smtClean="0"/>
              <a:t>resultiert</a:t>
            </a:r>
            <a:r>
              <a:rPr lang="en-GB" altLang="de-DE" sz="2400" dirty="0" smtClean="0"/>
              <a:t> in </a:t>
            </a:r>
            <a:r>
              <a:rPr lang="en-GB" altLang="de-DE" sz="2400" dirty="0" err="1" smtClean="0"/>
              <a:t>einer</a:t>
            </a:r>
            <a:r>
              <a:rPr lang="en-GB" altLang="de-DE" sz="2400" dirty="0" smtClean="0"/>
              <a:t> Exception, </a:t>
            </a:r>
            <a:r>
              <a:rPr lang="en-GB" altLang="de-DE" sz="2400" dirty="0" err="1" smtClean="0"/>
              <a:t>wenn</a:t>
            </a:r>
            <a:r>
              <a:rPr lang="en-GB" altLang="de-DE" sz="2400" dirty="0" smtClean="0"/>
              <a:t> das Entity-</a:t>
            </a:r>
            <a:r>
              <a:rPr lang="en-GB" altLang="de-DE" sz="2400" dirty="0" err="1" smtClean="0"/>
              <a:t>Objekt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nicht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mehr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gemanagt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ist</a:t>
            </a:r>
            <a:r>
              <a:rPr lang="en-GB" altLang="de-DE" sz="2400" dirty="0" smtClean="0"/>
              <a:t>!</a:t>
            </a:r>
            <a:endParaRPr lang="en-GB" altLang="de-DE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0080625" cy="1259557"/>
          </a:xfrm>
          <a:ln/>
        </p:spPr>
        <p:txBody>
          <a:bodyPr tIns="52416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de-DE" dirty="0" smtClean="0"/>
              <a:t>Lazy Loading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187450" y="1662113"/>
            <a:ext cx="2595563" cy="1306512"/>
            <a:chOff x="748" y="1047"/>
            <a:chExt cx="1635" cy="823"/>
          </a:xfrm>
        </p:grpSpPr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748" y="1366"/>
            <a:ext cx="163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3" r:id="rId4" imgW="2439000" imgH="734040" progId="">
                    <p:embed/>
                  </p:oleObj>
                </mc:Choice>
                <mc:Fallback>
                  <p:oleObj r:id="rId4" imgW="2439000" imgH="734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366"/>
                          <a:ext cx="1635" cy="5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750" y="1047"/>
              <a:ext cx="10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Kunde</a:t>
              </a:r>
            </a:p>
          </p:txBody>
        </p:sp>
      </p:grp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151563" y="1487488"/>
            <a:ext cx="3368675" cy="1685925"/>
            <a:chOff x="3875" y="937"/>
            <a:chExt cx="2122" cy="1062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3876" y="1162"/>
            <a:ext cx="2121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4" r:id="rId6" imgW="3251880" imgH="1284480" progId="">
                    <p:embed/>
                  </p:oleObj>
                </mc:Choice>
                <mc:Fallback>
                  <p:oleObj r:id="rId6" imgW="3251880" imgH="12844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1162"/>
                          <a:ext cx="2121" cy="83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875" y="937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960938" y="1357313"/>
            <a:ext cx="53181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1:n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95313" y="3860800"/>
            <a:ext cx="9326562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 marL="195263" indent="-195263"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9663" algn="l"/>
                <a:tab pos="2024063" algn="l"/>
                <a:tab pos="2938463" algn="l"/>
                <a:tab pos="3852863" algn="l"/>
                <a:tab pos="4767263" algn="l"/>
                <a:tab pos="5681663" algn="l"/>
                <a:tab pos="6596063" algn="l"/>
                <a:tab pos="7510463" algn="l"/>
                <a:tab pos="8424863" algn="l"/>
                <a:tab pos="9339263" algn="l"/>
                <a:tab pos="10253663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de-AT" altLang="de-DE" sz="2000" dirty="0"/>
              <a:t>1:n Beziehungen werden meistens durch 2 Tabellen ausgedrückt</a:t>
            </a:r>
          </a:p>
          <a:p>
            <a:pPr>
              <a:buFont typeface="Arial" charset="0"/>
              <a:buChar char="•"/>
            </a:pPr>
            <a:r>
              <a:rPr lang="de-AT" altLang="de-DE" sz="2000" dirty="0"/>
              <a:t>Meistens wird in nur einer Tabelle der Primärschlüssel der anderen Tabelle als Fremdschlüssel geführt</a:t>
            </a:r>
          </a:p>
          <a:p>
            <a:pPr indent="-193675">
              <a:buClrTx/>
              <a:buSzTx/>
              <a:buFontTx/>
              <a:buNone/>
            </a:pPr>
            <a:endParaRPr lang="de-AT" altLang="de-DE" sz="2000" dirty="0"/>
          </a:p>
          <a:p>
            <a:pPr marL="182563" indent="-180975">
              <a:buClrTx/>
              <a:buSzTx/>
              <a:buFontTx/>
              <a:buNone/>
            </a:pPr>
            <a:r>
              <a:rPr lang="de-AT" altLang="de-DE" sz="2000" dirty="0"/>
              <a:t>ABER</a:t>
            </a:r>
            <a:r>
              <a:rPr lang="de-AT" altLang="de-DE" sz="2000" dirty="0" smtClean="0"/>
              <a:t>:</a:t>
            </a:r>
          </a:p>
          <a:p>
            <a:pPr marL="182563" indent="-180975">
              <a:buClrTx/>
              <a:buSzTx/>
              <a:buFontTx/>
              <a:buNone/>
            </a:pPr>
            <a:endParaRPr lang="de-AT" altLang="de-DE" sz="2000" dirty="0" smtClean="0"/>
          </a:p>
          <a:p>
            <a:pPr>
              <a:buFont typeface="Arial" charset="0"/>
              <a:buChar char="•"/>
            </a:pPr>
            <a:r>
              <a:rPr lang="de-AT" altLang="de-DE" sz="2000" dirty="0" smtClean="0"/>
              <a:t>1:n </a:t>
            </a:r>
            <a:r>
              <a:rPr lang="de-AT" altLang="de-DE" sz="2000" dirty="0"/>
              <a:t>Beziehungen können auch durch eine separate Zwischentabelle definiert </a:t>
            </a:r>
            <a:r>
              <a:rPr lang="de-AT" altLang="de-DE" sz="2000" dirty="0" smtClean="0"/>
              <a:t>werden</a:t>
            </a:r>
            <a:endParaRPr lang="de-AT" altLang="de-DE" sz="2000" dirty="0"/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10080624" cy="9921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187450" y="1662113"/>
            <a:ext cx="2595563" cy="1306512"/>
            <a:chOff x="748" y="1047"/>
            <a:chExt cx="1635" cy="823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748" y="1366"/>
            <a:ext cx="163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1" r:id="rId4" imgW="2439000" imgH="734040" progId="">
                    <p:embed/>
                  </p:oleObj>
                </mc:Choice>
                <mc:Fallback>
                  <p:oleObj r:id="rId4" imgW="2439000" imgH="734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366"/>
                          <a:ext cx="1635" cy="5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750" y="1047"/>
              <a:ext cx="10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Kunde</a:t>
              </a: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151563" y="1487488"/>
            <a:ext cx="3368675" cy="1685925"/>
            <a:chOff x="3875" y="937"/>
            <a:chExt cx="2122" cy="1062"/>
          </a:xfrm>
        </p:grpSpPr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3876" y="1162"/>
            <a:ext cx="2121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2" r:id="rId6" imgW="3251880" imgH="1284480" progId="">
                    <p:embed/>
                  </p:oleObj>
                </mc:Choice>
                <mc:Fallback>
                  <p:oleObj r:id="rId6" imgW="3251880" imgH="12844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1162"/>
                          <a:ext cx="2121" cy="83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3875" y="937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960938" y="1357313"/>
            <a:ext cx="53181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1:n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93750" y="4524375"/>
            <a:ext cx="3175000" cy="1587500"/>
          </a:xfrm>
          <a:prstGeom prst="roundRect">
            <a:avLst>
              <a:gd name="adj" fmla="val 9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/>
              <a:t>Kunde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int id;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String Vorname;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String Name;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Kreditkarte karte;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Bestellung[] bestellungen;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6746875" y="4722813"/>
            <a:ext cx="1984375" cy="1190625"/>
          </a:xfrm>
          <a:prstGeom prst="roundRect">
            <a:avLst>
              <a:gd name="adj" fmla="val 130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/>
              <a:t>Bestellung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int id;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Kunde kunde;</a:t>
            </a:r>
          </a:p>
        </p:txBody>
      </p:sp>
      <p:cxnSp>
        <p:nvCxnSpPr>
          <p:cNvPr id="10251" name="AutoShape 11"/>
          <p:cNvCxnSpPr>
            <a:cxnSpLocks noChangeShapeType="1"/>
            <a:stCxn id="10249" idx="3"/>
            <a:endCxn id="10250" idx="1"/>
          </p:cNvCxnSpPr>
          <p:nvPr/>
        </p:nvCxnSpPr>
        <p:spPr bwMode="auto">
          <a:xfrm>
            <a:off x="3968750" y="5316538"/>
            <a:ext cx="2778125" cy="1587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69063" y="4921250"/>
            <a:ext cx="1984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206875" y="4921250"/>
            <a:ext cx="1984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10080624" cy="9921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31800" y="1500188"/>
            <a:ext cx="3249612" cy="1871662"/>
            <a:chOff x="125" y="945"/>
            <a:chExt cx="2047" cy="1179"/>
          </a:xfrm>
        </p:grpSpPr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125" y="1169"/>
            <a:ext cx="2047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4" r:id="rId4" imgW="3251880" imgH="1467720" progId="">
                    <p:embed/>
                  </p:oleObj>
                </mc:Choice>
                <mc:Fallback>
                  <p:oleObj r:id="rId4" imgW="3251880" imgH="146772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1169"/>
                          <a:ext cx="2047" cy="9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25" y="945"/>
              <a:ext cx="130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Bestellung</a:t>
              </a:r>
            </a:p>
          </p:txBody>
        </p:sp>
      </p:grp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6488113" y="1557338"/>
            <a:ext cx="3630612" cy="1814512"/>
            <a:chOff x="4087" y="981"/>
            <a:chExt cx="2287" cy="1143"/>
          </a:xfrm>
        </p:grpSpPr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4087" y="1206"/>
            <a:ext cx="2287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5" r:id="rId6" imgW="4230720" imgH="1407240" progId="">
                    <p:embed/>
                  </p:oleObj>
                </mc:Choice>
                <mc:Fallback>
                  <p:oleObj r:id="rId6" imgW="4230720" imgH="140724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206"/>
                          <a:ext cx="2287" cy="9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453" y="981"/>
              <a:ext cx="100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-122"/>
                </a:defRPr>
              </a:lvl9pPr>
            </a:lstStyle>
            <a:p>
              <a:r>
                <a:rPr lang="de-AT" altLang="de-DE"/>
                <a:t>Tabelle Artikel</a:t>
              </a:r>
            </a:p>
          </p:txBody>
        </p:sp>
      </p:grp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35563" y="992188"/>
            <a:ext cx="6000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m:n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793750" y="4921250"/>
            <a:ext cx="2976563" cy="1071563"/>
          </a:xfrm>
          <a:prstGeom prst="roundRect">
            <a:avLst>
              <a:gd name="adj" fmla="val 148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/>
              <a:t>Bestellung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int id;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Artikel[] artikelliste;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6151563" y="4762500"/>
            <a:ext cx="3571875" cy="1389063"/>
          </a:xfrm>
          <a:prstGeom prst="roundRect">
            <a:avLst>
              <a:gd name="adj" fmla="val 111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r>
              <a:rPr lang="de-AT" altLang="de-DE" sz="2000"/>
              <a:t>Artikel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int id;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String Bezeichnung;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String Modellbezeichnung;</a:t>
            </a:r>
          </a:p>
          <a:p>
            <a:pPr>
              <a:lnSpc>
                <a:spcPct val="89000"/>
              </a:lnSpc>
            </a:pPr>
            <a:r>
              <a:rPr lang="de-AT" altLang="de-DE" sz="1400">
                <a:latin typeface="Courier New" pitchFamily="49" charset="0"/>
              </a:rPr>
              <a:t>Bestellung[] bestellungen;</a:t>
            </a:r>
          </a:p>
        </p:txBody>
      </p:sp>
      <p:cxnSp>
        <p:nvCxnSpPr>
          <p:cNvPr id="11278" name="AutoShape 14"/>
          <p:cNvCxnSpPr>
            <a:cxnSpLocks noChangeShapeType="1"/>
            <a:stCxn id="11276" idx="3"/>
            <a:endCxn id="11277" idx="1"/>
          </p:cNvCxnSpPr>
          <p:nvPr/>
        </p:nvCxnSpPr>
        <p:spPr bwMode="auto">
          <a:xfrm>
            <a:off x="3770313" y="5456238"/>
            <a:ext cx="2381250" cy="1587"/>
          </a:xfrm>
          <a:prstGeom prst="bentConnector2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760392" y="4959350"/>
            <a:ext cx="1984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89375" y="4959350"/>
            <a:ext cx="1984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/>
          <a:p>
            <a:r>
              <a:rPr lang="de-AT" altLang="de-DE" sz="2000">
                <a:solidFill>
                  <a:srgbClr val="000000"/>
                </a:solidFill>
              </a:rPr>
              <a:t>n</a:t>
            </a:r>
          </a:p>
        </p:txBody>
      </p:sp>
      <p:pic>
        <p:nvPicPr>
          <p:cNvPr id="1129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61" y="1557338"/>
            <a:ext cx="3423301" cy="19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0"/>
            <a:ext cx="10080624" cy="9921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de-DE" dirty="0" err="1"/>
              <a:t>Fremdschlüsselbeziehungen</a:t>
            </a:r>
            <a:endParaRPr lang="en-GB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900113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smtClean="0"/>
              <a:t>Entity-Klassen</a:t>
            </a:r>
            <a:endParaRPr lang="en-GB" altLang="de-DE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79500"/>
            <a:ext cx="9251950" cy="5940425"/>
          </a:xfrm>
          <a:ln/>
        </p:spPr>
        <p:txBody>
          <a:bodyPr tIns="36036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Entity-</a:t>
            </a:r>
            <a:r>
              <a:rPr lang="en-GB" altLang="de-DE" sz="2200" dirty="0" err="1" smtClean="0"/>
              <a:t>Klasse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ist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normale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Java-</a:t>
            </a:r>
            <a:r>
              <a:rPr lang="en-GB" altLang="de-DE" sz="2200" dirty="0" err="1" smtClean="0"/>
              <a:t>Klasse</a:t>
            </a:r>
            <a:r>
              <a:rPr lang="en-GB" altLang="de-DE" sz="2200" dirty="0" smtClean="0"/>
              <a:t>, also </a:t>
            </a:r>
            <a:r>
              <a:rPr lang="en-GB" altLang="de-DE" sz="2200" dirty="0" err="1" smtClean="0"/>
              <a:t>ein</a:t>
            </a:r>
            <a:r>
              <a:rPr lang="en-GB" altLang="de-DE" sz="2200" dirty="0" smtClean="0"/>
              <a:t> </a:t>
            </a:r>
            <a:r>
              <a:rPr lang="en-GB" altLang="de-DE" sz="2200" dirty="0" err="1" smtClean="0"/>
              <a:t>sogenanntes</a:t>
            </a:r>
            <a:r>
              <a:rPr lang="en-GB" altLang="de-DE" sz="2200" dirty="0" smtClean="0"/>
              <a:t> POJO (Plain </a:t>
            </a:r>
            <a:r>
              <a:rPr lang="en-GB" altLang="de-DE" sz="2200" dirty="0"/>
              <a:t>Old Java </a:t>
            </a:r>
            <a:r>
              <a:rPr lang="en-GB" altLang="de-DE" sz="2200" dirty="0" smtClean="0"/>
              <a:t>Object).</a:t>
            </a:r>
            <a:endParaRPr lang="en-GB" altLang="de-DE" sz="22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 err="1"/>
              <a:t>Zu</a:t>
            </a:r>
            <a:r>
              <a:rPr lang="en-GB" altLang="de-DE" sz="2200" dirty="0"/>
              <a:t> </a:t>
            </a:r>
            <a:r>
              <a:rPr lang="en-GB" altLang="de-DE" sz="2200" dirty="0" err="1"/>
              <a:t>jeder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Entity-</a:t>
            </a:r>
            <a:r>
              <a:rPr lang="en-GB" altLang="de-DE" sz="2200" dirty="0" err="1" smtClean="0"/>
              <a:t>Klasse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gibt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es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Abbildung</a:t>
            </a:r>
            <a:r>
              <a:rPr lang="en-GB" altLang="de-DE" sz="2200" dirty="0"/>
              <a:t> auf </a:t>
            </a:r>
            <a:r>
              <a:rPr lang="en-GB" altLang="de-DE" sz="2200" dirty="0" err="1"/>
              <a:t>eine</a:t>
            </a:r>
            <a:r>
              <a:rPr lang="en-GB" altLang="de-DE" sz="2200" dirty="0"/>
              <a:t> (</a:t>
            </a:r>
            <a:r>
              <a:rPr lang="en-GB" altLang="de-DE" sz="2200" dirty="0" err="1"/>
              <a:t>oder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mehrere</a:t>
            </a:r>
            <a:r>
              <a:rPr lang="en-GB" altLang="de-DE" sz="2200" dirty="0"/>
              <a:t>) </a:t>
            </a:r>
            <a:r>
              <a:rPr lang="en-GB" altLang="de-DE" sz="2200" dirty="0" err="1"/>
              <a:t>Tabelle</a:t>
            </a:r>
            <a:r>
              <a:rPr lang="en-GB" altLang="de-DE" sz="2200" dirty="0"/>
              <a:t>(n) </a:t>
            </a:r>
            <a:r>
              <a:rPr lang="en-GB" altLang="de-DE" sz="2200" dirty="0" err="1"/>
              <a:t>einer</a:t>
            </a:r>
            <a:r>
              <a:rPr lang="en-GB" altLang="de-DE" sz="2200" dirty="0"/>
              <a:t> </a:t>
            </a:r>
            <a:r>
              <a:rPr lang="en-GB" altLang="de-DE" sz="2200" dirty="0" err="1"/>
              <a:t>relationalen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Datenbank</a:t>
            </a:r>
            <a:r>
              <a:rPr lang="en-GB" altLang="de-DE" sz="2200" dirty="0"/>
              <a:t>. </a:t>
            </a:r>
            <a:r>
              <a:rPr lang="en-GB" altLang="de-DE" sz="2200" dirty="0" err="1"/>
              <a:t>Diese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Abbildung</a:t>
            </a:r>
            <a:r>
              <a:rPr lang="en-GB" altLang="de-DE" sz="2200" dirty="0"/>
              <a:t> </a:t>
            </a:r>
            <a:r>
              <a:rPr lang="en-GB" altLang="de-DE" sz="2200" dirty="0" err="1" smtClean="0"/>
              <a:t>wird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mittels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Java-Annotations </a:t>
            </a:r>
            <a:r>
              <a:rPr lang="en-GB" altLang="de-DE" sz="2200" dirty="0" err="1"/>
              <a:t>deklariert</a:t>
            </a:r>
            <a:r>
              <a:rPr lang="en-GB" altLang="de-DE" sz="22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 err="1"/>
              <a:t>Jede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Entity-</a:t>
            </a:r>
            <a:r>
              <a:rPr lang="en-GB" altLang="de-DE" sz="2200" dirty="0" err="1" smtClean="0"/>
              <a:t>Klasse</a:t>
            </a:r>
            <a:r>
              <a:rPr lang="en-GB" altLang="de-DE" sz="2200" dirty="0" smtClean="0"/>
              <a:t> </a:t>
            </a:r>
            <a:r>
              <a:rPr lang="en-GB" altLang="de-DE" sz="2200" dirty="0"/>
              <a:t>hat </a:t>
            </a:r>
            <a:r>
              <a:rPr lang="en-GB" altLang="de-DE" sz="2200" dirty="0" err="1"/>
              <a:t>einen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Primärschlüssel</a:t>
            </a:r>
            <a:r>
              <a:rPr lang="en-GB" altLang="de-DE" sz="2200" dirty="0"/>
              <a:t>, </a:t>
            </a:r>
            <a:r>
              <a:rPr lang="en-GB" altLang="de-DE" sz="2200" dirty="0" err="1"/>
              <a:t>über</a:t>
            </a:r>
            <a:r>
              <a:rPr lang="en-GB" altLang="de-DE" sz="2200" dirty="0"/>
              <a:t> den </a:t>
            </a:r>
            <a:r>
              <a:rPr lang="en-GB" altLang="de-DE" sz="2200" dirty="0" err="1"/>
              <a:t>Objekte</a:t>
            </a:r>
            <a:r>
              <a:rPr lang="en-GB" altLang="de-DE" sz="2200" dirty="0"/>
              <a:t> der </a:t>
            </a:r>
            <a:r>
              <a:rPr lang="en-GB" altLang="de-DE" sz="2200" dirty="0" err="1"/>
              <a:t>Klasse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eindeutig</a:t>
            </a:r>
            <a:r>
              <a:rPr lang="en-GB" altLang="de-DE" sz="2200" dirty="0"/>
              <a:t> </a:t>
            </a:r>
            <a:r>
              <a:rPr lang="en-GB" altLang="de-DE" sz="2200" dirty="0" err="1"/>
              <a:t>identifiziert</a:t>
            </a:r>
            <a:r>
              <a:rPr lang="en-GB" altLang="de-DE" sz="2200" dirty="0"/>
              <a:t> </a:t>
            </a:r>
            <a:r>
              <a:rPr lang="en-GB" altLang="de-DE" sz="2200" dirty="0" err="1"/>
              <a:t>werden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können</a:t>
            </a:r>
            <a:r>
              <a:rPr lang="en-GB" altLang="de-DE" sz="2200" dirty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200" dirty="0" smtClean="0"/>
              <a:t>Entity-Klassen </a:t>
            </a:r>
            <a:r>
              <a:rPr lang="en-GB" altLang="de-DE" sz="2200" dirty="0"/>
              <a:t>(</a:t>
            </a:r>
            <a:r>
              <a:rPr lang="en-GB" altLang="de-DE" sz="2200" dirty="0" err="1"/>
              <a:t>im</a:t>
            </a:r>
            <a:r>
              <a:rPr lang="en-GB" altLang="de-DE" sz="2200" dirty="0"/>
              <a:t> </a:t>
            </a:r>
            <a:r>
              <a:rPr lang="en-GB" altLang="de-DE" sz="2200" dirty="0" err="1"/>
              <a:t>Gegensatz</a:t>
            </a:r>
            <a:r>
              <a:rPr lang="en-GB" altLang="de-DE" sz="2200" dirty="0"/>
              <a:t> </a:t>
            </a:r>
            <a:r>
              <a:rPr lang="en-GB" altLang="de-DE" sz="2200" dirty="0" err="1"/>
              <a:t>zu</a:t>
            </a:r>
            <a:r>
              <a:rPr lang="en-GB" altLang="de-DE" sz="2200" dirty="0"/>
              <a:t> den </a:t>
            </a:r>
            <a:r>
              <a:rPr lang="en-GB" altLang="de-DE" sz="2200" dirty="0" err="1"/>
              <a:t>früheren</a:t>
            </a:r>
            <a:r>
              <a:rPr lang="en-GB" altLang="de-DE" sz="2200" dirty="0"/>
              <a:t> Entity Beans) </a:t>
            </a:r>
            <a:r>
              <a:rPr lang="en-GB" altLang="de-DE" sz="2200" dirty="0" err="1"/>
              <a:t>benötigen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keinen</a:t>
            </a:r>
            <a:r>
              <a:rPr lang="en-GB" altLang="de-DE" sz="2200" dirty="0"/>
              <a:t> </a:t>
            </a:r>
            <a:r>
              <a:rPr lang="en-GB" altLang="de-DE" sz="2200" dirty="0" smtClean="0"/>
              <a:t>EJB-Container</a:t>
            </a:r>
            <a:r>
              <a:rPr lang="en-GB" altLang="de-DE" sz="2200" dirty="0"/>
              <a:t>, </a:t>
            </a:r>
            <a:r>
              <a:rPr lang="en-GB" altLang="de-DE" sz="2200" dirty="0" err="1"/>
              <a:t>sie</a:t>
            </a:r>
            <a:r>
              <a:rPr lang="en-GB" altLang="de-DE" sz="2200" dirty="0"/>
              <a:t> </a:t>
            </a:r>
            <a:r>
              <a:rPr lang="en-GB" altLang="de-DE" sz="2200" dirty="0" err="1"/>
              <a:t>können</a:t>
            </a:r>
            <a:r>
              <a:rPr lang="en-GB" altLang="de-DE" sz="2200" dirty="0"/>
              <a:t> </a:t>
            </a:r>
            <a:r>
              <a:rPr lang="en-GB" altLang="de-DE" sz="2200" dirty="0" err="1"/>
              <a:t>auch</a:t>
            </a:r>
            <a:r>
              <a:rPr lang="en-GB" altLang="de-DE" sz="2200" dirty="0"/>
              <a:t> </a:t>
            </a:r>
            <a:r>
              <a:rPr lang="en-GB" altLang="de-DE" sz="2200" dirty="0" err="1"/>
              <a:t>im</a:t>
            </a:r>
            <a:r>
              <a:rPr lang="en-GB" altLang="de-DE" sz="2200" dirty="0"/>
              <a:t> Web-Container </a:t>
            </a:r>
            <a:r>
              <a:rPr lang="en-GB" altLang="de-DE" sz="2200" dirty="0" err="1"/>
              <a:t>bzw</a:t>
            </a:r>
            <a:r>
              <a:rPr lang="en-GB" altLang="de-DE" sz="2200" dirty="0"/>
              <a:t>. in standalone </a:t>
            </a:r>
            <a:r>
              <a:rPr lang="en-GB" altLang="de-DE" sz="2200" dirty="0" smtClean="0"/>
              <a:t>Java-</a:t>
            </a:r>
            <a:r>
              <a:rPr lang="en-GB" altLang="de-DE" sz="2200" dirty="0" err="1" smtClean="0"/>
              <a:t>Applikationen</a:t>
            </a:r>
            <a:r>
              <a:rPr lang="en-GB" altLang="de-DE" sz="2200" dirty="0" smtClean="0"/>
              <a:t> </a:t>
            </a:r>
            <a:r>
              <a:rPr lang="en-GB" altLang="de-DE" sz="2200" dirty="0" err="1"/>
              <a:t>existieren</a:t>
            </a:r>
            <a:r>
              <a:rPr lang="en-GB" altLang="de-DE" sz="22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29991" y="2171"/>
            <a:ext cx="10080625" cy="1220788"/>
          </a:xfrm>
          <a:ln/>
        </p:spPr>
        <p:txBody>
          <a:bodyPr tIns="72072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altLang="de-DE" dirty="0" err="1"/>
              <a:t>Beispiel</a:t>
            </a:r>
            <a:r>
              <a:rPr lang="en-GB" altLang="de-DE" dirty="0"/>
              <a:t> </a:t>
            </a:r>
            <a:r>
              <a:rPr lang="en-GB" altLang="de-DE" dirty="0" smtClean="0"/>
              <a:t>Entity-</a:t>
            </a:r>
            <a:r>
              <a:rPr lang="en-GB" altLang="de-DE" dirty="0" err="1" smtClean="0"/>
              <a:t>Klasse</a:t>
            </a:r>
            <a:endParaRPr lang="en-GB" altLang="de-DE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872" y="1339850"/>
            <a:ext cx="8638803" cy="5680075"/>
          </a:xfrm>
          <a:ln/>
        </p:spPr>
        <p:txBody>
          <a:bodyPr tIns="34272"/>
          <a:lstStyle/>
          <a:p>
            <a:pPr indent="-341313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Entity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public class Student </a:t>
            </a:r>
            <a:r>
              <a:rPr lang="en-GB" altLang="de-DE" sz="1600" dirty="0" smtClean="0">
                <a:latin typeface="Courier New" pitchFamily="49" charset="0"/>
              </a:rPr>
              <a:t>{    </a:t>
            </a:r>
            <a:endParaRPr lang="en-GB" altLang="de-DE" sz="1600" dirty="0"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@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@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GeneratedValue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(strategy = </a:t>
            </a:r>
            <a:r>
              <a:rPr lang="en-GB" altLang="de-DE" sz="1600" dirty="0" err="1">
                <a:solidFill>
                  <a:srgbClr val="FF0000"/>
                </a:solidFill>
                <a:latin typeface="Courier New" pitchFamily="49" charset="0"/>
              </a:rPr>
              <a:t>GenerationType.AUTO</a:t>
            </a: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 private Long id;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solidFill>
                  <a:srgbClr val="FF0000"/>
                </a:solidFill>
                <a:latin typeface="Courier New" pitchFamily="49" charset="0"/>
              </a:rPr>
              <a:t>    @Column(name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GB" altLang="de-DE" sz="1600" dirty="0" err="1" smtClean="0">
                <a:solidFill>
                  <a:srgbClr val="FF0000"/>
                </a:solidFill>
                <a:latin typeface="Courier New" pitchFamily="49" charset="0"/>
              </a:rPr>
              <a:t>matnum</a:t>
            </a:r>
            <a:r>
              <a:rPr lang="en-GB" altLang="de-DE" sz="1600" dirty="0" smtClean="0">
                <a:solidFill>
                  <a:srgbClr val="FF0000"/>
                </a:solidFill>
                <a:latin typeface="Courier New" pitchFamily="49" charset="0"/>
              </a:rPr>
              <a:t>")</a:t>
            </a:r>
            <a:endParaRPr lang="en-GB" altLang="de-D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1600" dirty="0">
                <a:latin typeface="Courier New" pitchFamily="49" charset="0"/>
              </a:rPr>
              <a:t>    private Long </a:t>
            </a:r>
            <a:r>
              <a:rPr lang="en-GB" altLang="de-DE" sz="1600" dirty="0" err="1">
                <a:latin typeface="Courier New" pitchFamily="49" charset="0"/>
              </a:rPr>
              <a:t>matrikelnummer</a:t>
            </a:r>
            <a:r>
              <a:rPr lang="en-GB" altLang="de-DE" sz="1600" dirty="0">
                <a:latin typeface="Courier New" pitchFamily="49" charset="0"/>
              </a:rPr>
              <a:t>;</a:t>
            </a:r>
          </a:p>
          <a:p>
            <a:pPr indent="-341313">
              <a:lnSpc>
                <a:spcPct val="83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1600" dirty="0">
              <a:latin typeface="Courier New" pitchFamily="49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getId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return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this.id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void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setId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this.id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=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id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getMatrikelnummer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return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public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void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setMatrikelnummer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(Long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)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{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  </a:t>
            </a:r>
            <a:r>
              <a:rPr lang="de-DE" altLang="de-DE" sz="1600" dirty="0" err="1" smtClean="0">
                <a:latin typeface="Courier New" pitchFamily="49" charset="0"/>
                <a:cs typeface="Arial Unicode MS" charset="0"/>
              </a:rPr>
              <a:t>this.matrikelnummer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 </a:t>
            </a:r>
            <a:r>
              <a:rPr lang="de-DE" altLang="de-DE" sz="1600" dirty="0">
                <a:latin typeface="Courier New" pitchFamily="49" charset="0"/>
                <a:cs typeface="Arial Unicode MS" charset="0"/>
              </a:rPr>
              <a:t>= </a:t>
            </a:r>
            <a:r>
              <a:rPr lang="de-DE" altLang="de-DE" sz="1600" dirty="0" err="1">
                <a:latin typeface="Courier New" pitchFamily="49" charset="0"/>
                <a:cs typeface="Arial Unicode MS" charset="0"/>
              </a:rPr>
              <a:t>matrikelnummer</a:t>
            </a: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;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>
                <a:latin typeface="Courier New" pitchFamily="49" charset="0"/>
                <a:cs typeface="Arial Unicode MS" charset="0"/>
              </a:rPr>
              <a:t>}</a:t>
            </a:r>
            <a:endParaRPr lang="de-DE" altLang="de-DE" sz="1600" dirty="0">
              <a:latin typeface="Courier New" pitchFamily="49" charset="0"/>
              <a:cs typeface="Arial Unicode MS" charset="0"/>
            </a:endParaRPr>
          </a:p>
          <a:p>
            <a:pPr marL="287338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>
                <a:latin typeface="Courier New" pitchFamily="49" charset="0"/>
                <a:cs typeface="Arial Unicode MS" charset="0"/>
              </a:rPr>
              <a:t>}</a:t>
            </a:r>
          </a:p>
          <a:p>
            <a:pPr marL="742950" indent="-284163" hangingPunct="1">
              <a:lnSpc>
                <a:spcPct val="88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1600" dirty="0">
              <a:latin typeface="Courier New" pitchFamily="49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Microsoft Office PowerPoint</Application>
  <PresentationFormat>Benutzerdefiniert</PresentationFormat>
  <Paragraphs>455</Paragraphs>
  <Slides>40</Slides>
  <Notes>38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</vt:lpstr>
      <vt:lpstr>PowerPoint-Präsentation</vt:lpstr>
      <vt:lpstr>Objekt-Relationales Mapping</vt:lpstr>
      <vt:lpstr>Objekt-Relationales Mapping</vt:lpstr>
      <vt:lpstr>Fremdschlüsselbeziehungen</vt:lpstr>
      <vt:lpstr>Fremdschlüsselbeziehungen</vt:lpstr>
      <vt:lpstr>Fremdschlüsselbeziehungen</vt:lpstr>
      <vt:lpstr>Fremdschlüsselbeziehungen</vt:lpstr>
      <vt:lpstr>Entity-Klassen</vt:lpstr>
      <vt:lpstr>Beispiel Entity-Klasse</vt:lpstr>
      <vt:lpstr>Konfiguration der Datenbankverbindung</vt:lpstr>
      <vt:lpstr>Beispiel persistence.xml</vt:lpstr>
      <vt:lpstr>Entity Manager</vt:lpstr>
      <vt:lpstr>Entity Manager in Java SE</vt:lpstr>
      <vt:lpstr>Entity Manager in Java EE</vt:lpstr>
      <vt:lpstr>Lifecycle eines Entity-Objekts</vt:lpstr>
      <vt:lpstr>Lifecycle eines Entity-Objekts</vt:lpstr>
      <vt:lpstr>Methoden des Entity Managers</vt:lpstr>
      <vt:lpstr>Methoden des Entity Managers</vt:lpstr>
      <vt:lpstr>Methoden des Entity Managers</vt:lpstr>
      <vt:lpstr>Lifecycle Callback-Methoden</vt:lpstr>
      <vt:lpstr>Definition der Abbildung</vt:lpstr>
      <vt:lpstr>Definition der Abbildung</vt:lpstr>
      <vt:lpstr>Fremdschlüsselbeziehungen</vt:lpstr>
      <vt:lpstr>Fremdschlüsselbeziehungen</vt:lpstr>
      <vt:lpstr>Fremdschlüsselbeziehungen</vt:lpstr>
      <vt:lpstr>Fremdschlüsselbeziehungen</vt:lpstr>
      <vt:lpstr>Fremdschlüsselbeziehungen</vt:lpstr>
      <vt:lpstr>JP Query Language</vt:lpstr>
      <vt:lpstr>JP Query Language</vt:lpstr>
      <vt:lpstr>JP Query Language</vt:lpstr>
      <vt:lpstr>JP Query Language</vt:lpstr>
      <vt:lpstr>JP Query Language</vt:lpstr>
      <vt:lpstr>JP Query Language</vt:lpstr>
      <vt:lpstr>Transaktionen</vt:lpstr>
      <vt:lpstr>Transaktionen</vt:lpstr>
      <vt:lpstr>Transaktionen</vt:lpstr>
      <vt:lpstr>Transaktionen</vt:lpstr>
      <vt:lpstr>Kaskadierung</vt:lpstr>
      <vt:lpstr>Constraints</vt:lpstr>
      <vt:lpstr>Lazy 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Persistence API (JPA)</dc:title>
  <dc:creator>Bernhard</dc:creator>
  <cp:lastModifiedBy>Bernhard</cp:lastModifiedBy>
  <cp:revision>116</cp:revision>
  <cp:lastPrinted>1601-01-01T00:00:00Z</cp:lastPrinted>
  <dcterms:created xsi:type="dcterms:W3CDTF">1601-01-01T00:00:00Z</dcterms:created>
  <dcterms:modified xsi:type="dcterms:W3CDTF">2018-09-16T10:14:16Z</dcterms:modified>
</cp:coreProperties>
</file>