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95"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10080625" cy="7559675"/>
  <p:notesSz cx="6797675" cy="9926638"/>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SimSun" charset="-122"/>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SimSun" charset="-122"/>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SimSun" charset="-122"/>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SimSun" charset="-122"/>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SimSun" charset="-122"/>
        <a:cs typeface="+mn-cs"/>
      </a:defRPr>
    </a:lvl5pPr>
    <a:lvl6pPr marL="2286000" algn="l" defTabSz="914400" rtl="0" eaLnBrk="1" latinLnBrk="0" hangingPunct="1">
      <a:defRPr kern="1200">
        <a:solidFill>
          <a:schemeClr val="tx1"/>
        </a:solidFill>
        <a:latin typeface="Arial" charset="0"/>
        <a:ea typeface="SimSun" charset="-122"/>
        <a:cs typeface="+mn-cs"/>
      </a:defRPr>
    </a:lvl6pPr>
    <a:lvl7pPr marL="2743200" algn="l" defTabSz="914400" rtl="0" eaLnBrk="1" latinLnBrk="0" hangingPunct="1">
      <a:defRPr kern="1200">
        <a:solidFill>
          <a:schemeClr val="tx1"/>
        </a:solidFill>
        <a:latin typeface="Arial" charset="0"/>
        <a:ea typeface="SimSun" charset="-122"/>
        <a:cs typeface="+mn-cs"/>
      </a:defRPr>
    </a:lvl7pPr>
    <a:lvl8pPr marL="3200400" algn="l" defTabSz="914400" rtl="0" eaLnBrk="1" latinLnBrk="0" hangingPunct="1">
      <a:defRPr kern="1200">
        <a:solidFill>
          <a:schemeClr val="tx1"/>
        </a:solidFill>
        <a:latin typeface="Arial" charset="0"/>
        <a:ea typeface="SimSun" charset="-122"/>
        <a:cs typeface="+mn-cs"/>
      </a:defRPr>
    </a:lvl8pPr>
    <a:lvl9pPr marL="3657600" algn="l" defTabSz="914400" rtl="0" eaLnBrk="1" latinLnBrk="0" hangingPunct="1">
      <a:defRPr kern="1200">
        <a:solidFill>
          <a:schemeClr val="tx1"/>
        </a:solidFill>
        <a:latin typeface="Arial" charset="0"/>
        <a:ea typeface="SimSun"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100" d="100"/>
          <a:sy n="100" d="100"/>
        </p:scale>
        <p:origin x="-2436" y="-15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995363" y="754063"/>
            <a:ext cx="4803775" cy="372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p:cNvSpPr>
            <a:spLocks noGrp="1" noChangeArrowheads="1"/>
          </p:cNvSpPr>
          <p:nvPr>
            <p:ph type="body"/>
          </p:nvPr>
        </p:nvSpPr>
        <p:spPr bwMode="auto">
          <a:xfrm>
            <a:off x="679450" y="4714875"/>
            <a:ext cx="5435600" cy="4465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de-DE" altLang="de-DE" smtClean="0"/>
          </a:p>
        </p:txBody>
      </p:sp>
      <p:sp>
        <p:nvSpPr>
          <p:cNvPr id="4099" name="Rectangle 3"/>
          <p:cNvSpPr>
            <a:spLocks noGrp="1" noChangeArrowheads="1"/>
          </p:cNvSpPr>
          <p:nvPr>
            <p:ph type="hdr"/>
          </p:nvPr>
        </p:nvSpPr>
        <p:spPr bwMode="auto">
          <a:xfrm>
            <a:off x="0" y="0"/>
            <a:ext cx="29479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de-AT" altLang="de-DE"/>
          </a:p>
        </p:txBody>
      </p:sp>
      <p:sp>
        <p:nvSpPr>
          <p:cNvPr id="4100" name="Rectangle 4"/>
          <p:cNvSpPr>
            <a:spLocks noGrp="1" noChangeArrowheads="1"/>
          </p:cNvSpPr>
          <p:nvPr>
            <p:ph type="dt"/>
          </p:nvPr>
        </p:nvSpPr>
        <p:spPr bwMode="auto">
          <a:xfrm>
            <a:off x="3848100" y="0"/>
            <a:ext cx="29479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de-AT" altLang="de-DE"/>
          </a:p>
        </p:txBody>
      </p:sp>
      <p:sp>
        <p:nvSpPr>
          <p:cNvPr id="4101" name="Rectangle 5"/>
          <p:cNvSpPr>
            <a:spLocks noGrp="1" noChangeArrowheads="1"/>
          </p:cNvSpPr>
          <p:nvPr>
            <p:ph type="ftr"/>
          </p:nvPr>
        </p:nvSpPr>
        <p:spPr bwMode="auto">
          <a:xfrm>
            <a:off x="0" y="9429750"/>
            <a:ext cx="29479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endParaRPr lang="de-AT" altLang="de-DE"/>
          </a:p>
        </p:txBody>
      </p:sp>
      <p:sp>
        <p:nvSpPr>
          <p:cNvPr id="4102" name="Rectangle 6"/>
          <p:cNvSpPr>
            <a:spLocks noGrp="1" noChangeArrowheads="1"/>
          </p:cNvSpPr>
          <p:nvPr>
            <p:ph type="sldNum"/>
          </p:nvPr>
        </p:nvSpPr>
        <p:spPr bwMode="auto">
          <a:xfrm>
            <a:off x="3848100" y="9429750"/>
            <a:ext cx="2947988"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5000"/>
              </a:lnSpc>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fld id="{A28EEA57-D06C-490F-B329-3E33362CF212}" type="slidenum">
              <a:rPr lang="de-AT" altLang="de-DE"/>
              <a:pPr/>
              <a:t>‹Nr.›</a:t>
            </a:fld>
            <a:endParaRPr lang="de-AT" altLang="de-DE"/>
          </a:p>
        </p:txBody>
      </p:sp>
    </p:spTree>
    <p:extLst>
      <p:ext uri="{BB962C8B-B14F-4D97-AF65-F5344CB8AC3E}">
        <p14:creationId xmlns:p14="http://schemas.microsoft.com/office/powerpoint/2010/main" val="105332935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6"/>
          <p:cNvSpPr>
            <a:spLocks noGrp="1" noChangeArrowheads="1"/>
          </p:cNvSpPr>
          <p:nvPr>
            <p:ph type="sldNum"/>
          </p:nvPr>
        </p:nvSpPr>
        <p:spPr>
          <a:ln/>
        </p:spPr>
        <p:txBody>
          <a:bodyPr/>
          <a:lstStyle/>
          <a:p>
            <a:fld id="{C2620195-2624-4D7E-A85B-1B232CC8155C}" type="slidenum">
              <a:rPr lang="de-AT" altLang="de-DE"/>
              <a:pPr/>
              <a:t>1</a:t>
            </a:fld>
            <a:endParaRPr lang="de-AT" altLang="de-DE"/>
          </a:p>
        </p:txBody>
      </p:sp>
      <p:sp>
        <p:nvSpPr>
          <p:cNvPr id="44033" name="Text Box 1"/>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91440"/>
          <a:lstStyle/>
          <a:p>
            <a:fld id="{4ADC1DE9-1A6F-4E6B-B734-33CC9C09D960}" type="slidenum">
              <a:rPr lang="de-AT" altLang="de-DE" sz="1400">
                <a:solidFill>
                  <a:srgbClr val="000000"/>
                </a:solidFill>
                <a:ea typeface="MS Gothic" charset="-128"/>
              </a:rPr>
              <a:pPr/>
              <a:t>1</a:t>
            </a:fld>
            <a:endParaRPr lang="de-AT" altLang="de-DE" sz="1400">
              <a:solidFill>
                <a:srgbClr val="000000"/>
              </a:solidFill>
              <a:ea typeface="MS Gothic" charset="-128"/>
            </a:endParaRPr>
          </a:p>
        </p:txBody>
      </p:sp>
      <p:sp>
        <p:nvSpPr>
          <p:cNvPr id="44034" name="Rectangle 2"/>
          <p:cNvSpPr txBox="1">
            <a:spLocks noGrp="1" noRot="1" noChangeAspect="1" noChangeArrowheads="1"/>
          </p:cNvSpPr>
          <p:nvPr>
            <p:ph type="sldImg"/>
          </p:nvPr>
        </p:nvSpPr>
        <p:spPr bwMode="auto">
          <a:xfrm>
            <a:off x="917575" y="754063"/>
            <a:ext cx="4960938" cy="37226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3"/>
          <p:cNvSpPr txBox="1">
            <a:spLocks noGrp="1" noChangeArrowheads="1"/>
          </p:cNvSpPr>
          <p:nvPr>
            <p:ph type="body" idx="1"/>
          </p:nvPr>
        </p:nvSpPr>
        <p:spPr bwMode="auto">
          <a:xfrm>
            <a:off x="679450" y="4714875"/>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215900" indent="-214313" eaLnBrk="1">
              <a:spcBef>
                <a:spcPct val="0"/>
              </a:spcBef>
              <a:tabLst>
                <a:tab pos="723900" algn="l"/>
                <a:tab pos="1447800" algn="l"/>
                <a:tab pos="2171700" algn="l"/>
                <a:tab pos="2895600" algn="l"/>
                <a:tab pos="3619500" algn="l"/>
                <a:tab pos="4343400" algn="l"/>
                <a:tab pos="5067300" algn="l"/>
              </a:tabLst>
            </a:pPr>
            <a:endParaRPr lang="de-AT" altLang="de-DE" sz="2000" dirty="0">
              <a:latin typeface="Arial" charset="0"/>
              <a:ea typeface="SimSun"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BC694FB-213C-4FFD-AC35-92C83FB76D72}" type="slidenum">
              <a:rPr lang="de-AT" altLang="de-DE"/>
              <a:pPr/>
              <a:t>10</a:t>
            </a:fld>
            <a:endParaRPr lang="de-AT" altLang="de-DE"/>
          </a:p>
        </p:txBody>
      </p:sp>
      <p:sp>
        <p:nvSpPr>
          <p:cNvPr id="532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703BBF0-C235-4A2D-BA8E-448750959F52}" type="slidenum">
              <a:rPr lang="de-AT" altLang="de-DE"/>
              <a:pPr/>
              <a:t>11</a:t>
            </a:fld>
            <a:endParaRPr lang="de-AT" altLang="de-DE"/>
          </a:p>
        </p:txBody>
      </p:sp>
      <p:sp>
        <p:nvSpPr>
          <p:cNvPr id="542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755650" y="5078413"/>
            <a:ext cx="6048375" cy="472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34BC9B-27BD-43BD-9CC8-40F49D3B2235}" type="slidenum">
              <a:rPr lang="de-AT" altLang="de-DE"/>
              <a:pPr/>
              <a:t>12</a:t>
            </a:fld>
            <a:endParaRPr lang="de-AT" altLang="de-DE"/>
          </a:p>
        </p:txBody>
      </p:sp>
      <p:sp>
        <p:nvSpPr>
          <p:cNvPr id="552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45DEA8-E66F-4255-B4DD-FDB35571F397}" type="slidenum">
              <a:rPr lang="de-AT" altLang="de-DE"/>
              <a:pPr/>
              <a:t>15</a:t>
            </a:fld>
            <a:endParaRPr lang="de-AT" altLang="de-DE"/>
          </a:p>
        </p:txBody>
      </p:sp>
      <p:sp>
        <p:nvSpPr>
          <p:cNvPr id="563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12A579E-CFAF-4972-A0B4-D1A418FDBC41}" type="slidenum">
              <a:rPr lang="de-AT" altLang="de-DE"/>
              <a:pPr/>
              <a:t>16</a:t>
            </a:fld>
            <a:endParaRPr lang="de-AT" altLang="de-DE"/>
          </a:p>
        </p:txBody>
      </p:sp>
      <p:sp>
        <p:nvSpPr>
          <p:cNvPr id="5734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8F981D2-A547-45CE-9902-913F20BC6D73}" type="slidenum">
              <a:rPr lang="de-AT" altLang="de-DE"/>
              <a:pPr/>
              <a:t>17</a:t>
            </a:fld>
            <a:endParaRPr lang="de-AT" altLang="de-DE"/>
          </a:p>
        </p:txBody>
      </p:sp>
      <p:sp>
        <p:nvSpPr>
          <p:cNvPr id="583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9D6224-5060-4BBD-B798-AFE980CB883F}" type="slidenum">
              <a:rPr lang="de-AT" altLang="de-DE"/>
              <a:pPr/>
              <a:t>18</a:t>
            </a:fld>
            <a:endParaRPr lang="de-AT" altLang="de-DE"/>
          </a:p>
        </p:txBody>
      </p:sp>
      <p:sp>
        <p:nvSpPr>
          <p:cNvPr id="593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86B1AF7-2481-4D84-9CC8-CF991AB5AE92}" type="slidenum">
              <a:rPr lang="de-AT" altLang="de-DE"/>
              <a:pPr/>
              <a:t>19</a:t>
            </a:fld>
            <a:endParaRPr lang="de-AT" altLang="de-DE"/>
          </a:p>
        </p:txBody>
      </p:sp>
      <p:sp>
        <p:nvSpPr>
          <p:cNvPr id="604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E75399-A792-4CE8-8446-D4BDE8406007}" type="slidenum">
              <a:rPr lang="de-AT" altLang="de-DE"/>
              <a:pPr/>
              <a:t>20</a:t>
            </a:fld>
            <a:endParaRPr lang="de-AT" altLang="de-DE"/>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24A9AF-8FFD-4F74-9A6C-F8B71D0846CD}" type="slidenum">
              <a:rPr lang="de-AT" altLang="de-DE"/>
              <a:pPr/>
              <a:t>21</a:t>
            </a:fld>
            <a:endParaRPr lang="de-AT" altLang="de-DE"/>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0E5F42-AEB5-46DB-8FAE-AF40E81C6CE5}" type="slidenum">
              <a:rPr lang="de-AT" altLang="de-DE"/>
              <a:pPr/>
              <a:t>2</a:t>
            </a:fld>
            <a:endParaRPr lang="de-AT" altLang="de-DE"/>
          </a:p>
        </p:txBody>
      </p:sp>
      <p:sp>
        <p:nvSpPr>
          <p:cNvPr id="450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8CFB030-F027-4B80-874A-FD6C8B06BD54}" type="slidenum">
              <a:rPr lang="de-AT" altLang="de-DE"/>
              <a:pPr/>
              <a:t>22</a:t>
            </a:fld>
            <a:endParaRPr lang="de-AT" altLang="de-DE"/>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A5B0BD3-7420-4252-9F4B-405B12CFDE33}" type="slidenum">
              <a:rPr lang="de-AT" altLang="de-DE"/>
              <a:pPr/>
              <a:t>23</a:t>
            </a:fld>
            <a:endParaRPr lang="de-AT" altLang="de-DE"/>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285848B-6F50-4704-92BF-999C3D7D057A}" type="slidenum">
              <a:rPr lang="de-AT" altLang="de-DE"/>
              <a:pPr/>
              <a:t>24</a:t>
            </a:fld>
            <a:endParaRPr lang="de-AT" altLang="de-DE"/>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FCC50AF-D0BC-4EFF-B296-AC8C96B9C429}" type="slidenum">
              <a:rPr lang="de-AT" altLang="de-DE"/>
              <a:pPr/>
              <a:t>25</a:t>
            </a:fld>
            <a:endParaRPr lang="de-AT" altLang="de-DE"/>
          </a:p>
        </p:txBody>
      </p:sp>
      <p:sp>
        <p:nvSpPr>
          <p:cNvPr id="665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06DE13-0E54-4400-BF5A-8014504E0D4C}" type="slidenum">
              <a:rPr lang="de-AT" altLang="de-DE"/>
              <a:pPr/>
              <a:t>26</a:t>
            </a:fld>
            <a:endParaRPr lang="de-AT" altLang="de-DE"/>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7176A86-8510-47B9-8D01-4DC5F07C2488}" type="slidenum">
              <a:rPr lang="de-AT" altLang="de-DE"/>
              <a:pPr/>
              <a:t>27</a:t>
            </a:fld>
            <a:endParaRPr lang="de-AT" altLang="de-DE"/>
          </a:p>
        </p:txBody>
      </p:sp>
      <p:sp>
        <p:nvSpPr>
          <p:cNvPr id="686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51DDCDE-EB88-4DB5-A935-3A6BD5C70B98}" type="slidenum">
              <a:rPr lang="de-AT" altLang="de-DE"/>
              <a:pPr/>
              <a:t>28</a:t>
            </a:fld>
            <a:endParaRPr lang="de-AT" altLang="de-DE"/>
          </a:p>
        </p:txBody>
      </p:sp>
      <p:sp>
        <p:nvSpPr>
          <p:cNvPr id="696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0E4E18-8B36-45A7-A70C-F10CCC46456C}" type="slidenum">
              <a:rPr lang="de-AT" altLang="de-DE"/>
              <a:pPr/>
              <a:t>29</a:t>
            </a:fld>
            <a:endParaRPr lang="de-AT" altLang="de-DE"/>
          </a:p>
        </p:txBody>
      </p:sp>
      <p:sp>
        <p:nvSpPr>
          <p:cNvPr id="706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C1BDBD-0B5D-4853-A5D8-16AA92F605B2}" type="slidenum">
              <a:rPr lang="de-AT" altLang="de-DE"/>
              <a:pPr/>
              <a:t>30</a:t>
            </a:fld>
            <a:endParaRPr lang="de-AT" altLang="de-DE"/>
          </a:p>
        </p:txBody>
      </p:sp>
      <p:sp>
        <p:nvSpPr>
          <p:cNvPr id="716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0D88DF2-E112-450D-860E-D5E8F1A7F99B}" type="slidenum">
              <a:rPr lang="de-AT" altLang="de-DE"/>
              <a:pPr/>
              <a:t>31</a:t>
            </a:fld>
            <a:endParaRPr lang="de-AT" altLang="de-DE"/>
          </a:p>
        </p:txBody>
      </p:sp>
      <p:sp>
        <p:nvSpPr>
          <p:cNvPr id="727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66B9179-A347-4788-8856-706A47C59CF7}" type="slidenum">
              <a:rPr lang="de-AT" altLang="de-DE"/>
              <a:pPr/>
              <a:t>3</a:t>
            </a:fld>
            <a:endParaRPr lang="de-AT" altLang="de-DE"/>
          </a:p>
        </p:txBody>
      </p:sp>
      <p:sp>
        <p:nvSpPr>
          <p:cNvPr id="4608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D47CE97-5C8E-4CAA-B507-915CD844C043}" type="slidenum">
              <a:rPr lang="de-AT" altLang="de-DE"/>
              <a:pPr/>
              <a:t>32</a:t>
            </a:fld>
            <a:endParaRPr lang="de-AT" altLang="de-DE"/>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CC75F8-495D-4D1E-B933-159C32B08A0B}" type="slidenum">
              <a:rPr lang="de-AT" altLang="de-DE"/>
              <a:pPr/>
              <a:t>33</a:t>
            </a:fld>
            <a:endParaRPr lang="de-AT" altLang="de-DE"/>
          </a:p>
        </p:txBody>
      </p:sp>
      <p:sp>
        <p:nvSpPr>
          <p:cNvPr id="747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E37B3A-0BC8-4B9F-ABCA-CE97CA6FBB84}" type="slidenum">
              <a:rPr lang="de-AT" altLang="de-DE"/>
              <a:pPr/>
              <a:t>34</a:t>
            </a:fld>
            <a:endParaRPr lang="de-AT" altLang="de-DE"/>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F76A62-0C43-4656-A11E-602F4AF221AD}" type="slidenum">
              <a:rPr lang="de-AT" altLang="de-DE"/>
              <a:pPr/>
              <a:t>35</a:t>
            </a:fld>
            <a:endParaRPr lang="de-AT" altLang="de-DE"/>
          </a:p>
        </p:txBody>
      </p:sp>
      <p:sp>
        <p:nvSpPr>
          <p:cNvPr id="768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D6D9D1-66DE-48A7-9DD6-1FDEF2160E2D}" type="slidenum">
              <a:rPr lang="de-AT" altLang="de-DE"/>
              <a:pPr/>
              <a:t>36</a:t>
            </a:fld>
            <a:endParaRPr lang="de-AT" altLang="de-DE"/>
          </a:p>
        </p:txBody>
      </p:sp>
      <p:sp>
        <p:nvSpPr>
          <p:cNvPr id="778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1F7E92-C001-44B0-A9C7-486AD0F0EF01}" type="slidenum">
              <a:rPr lang="de-AT" altLang="de-DE"/>
              <a:pPr/>
              <a:t>37</a:t>
            </a:fld>
            <a:endParaRPr lang="de-AT" altLang="de-DE"/>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9272327-97B4-4729-8FB7-3AD0348E701C}" type="slidenum">
              <a:rPr lang="de-AT" altLang="de-DE"/>
              <a:pPr/>
              <a:t>38</a:t>
            </a:fld>
            <a:endParaRPr lang="de-AT" altLang="de-DE"/>
          </a:p>
        </p:txBody>
      </p:sp>
      <p:sp>
        <p:nvSpPr>
          <p:cNvPr id="798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0EFD907-42EF-4871-947F-A11994E46EE4}" type="slidenum">
              <a:rPr lang="de-AT" altLang="de-DE"/>
              <a:pPr/>
              <a:t>39</a:t>
            </a:fld>
            <a:endParaRPr lang="de-AT" altLang="de-DE"/>
          </a:p>
        </p:txBody>
      </p:sp>
      <p:sp>
        <p:nvSpPr>
          <p:cNvPr id="808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8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5E1894-F372-4972-8406-AE3390596BB6}" type="slidenum">
              <a:rPr lang="de-AT" altLang="de-DE"/>
              <a:pPr/>
              <a:t>40</a:t>
            </a:fld>
            <a:endParaRPr lang="de-AT" altLang="de-DE"/>
          </a:p>
        </p:txBody>
      </p:sp>
      <p:sp>
        <p:nvSpPr>
          <p:cNvPr id="819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A8187F-8ACD-4EB7-9803-F535317C1062}" type="slidenum">
              <a:rPr lang="de-AT" altLang="de-DE"/>
              <a:pPr/>
              <a:t>4</a:t>
            </a:fld>
            <a:endParaRPr lang="de-AT" altLang="de-DE"/>
          </a:p>
        </p:txBody>
      </p:sp>
      <p:sp>
        <p:nvSpPr>
          <p:cNvPr id="471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DC08B3-8E7B-4E80-A663-AF481B0E15AC}" type="slidenum">
              <a:rPr lang="de-AT" altLang="de-DE"/>
              <a:pPr/>
              <a:t>5</a:t>
            </a:fld>
            <a:endParaRPr lang="de-AT" altLang="de-DE"/>
          </a:p>
        </p:txBody>
      </p:sp>
      <p:sp>
        <p:nvSpPr>
          <p:cNvPr id="481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63F9AC3-5474-4812-8FAD-C3B1D89FCE9D}" type="slidenum">
              <a:rPr lang="de-AT" altLang="de-DE"/>
              <a:pPr/>
              <a:t>6</a:t>
            </a:fld>
            <a:endParaRPr lang="de-AT" altLang="de-DE"/>
          </a:p>
        </p:txBody>
      </p:sp>
      <p:sp>
        <p:nvSpPr>
          <p:cNvPr id="491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F0672B6-D6F8-4150-BF0D-EF6F8FE0974C}" type="slidenum">
              <a:rPr lang="de-AT" altLang="de-DE"/>
              <a:pPr/>
              <a:t>7</a:t>
            </a:fld>
            <a:endParaRPr lang="de-AT" altLang="de-DE"/>
          </a:p>
        </p:txBody>
      </p:sp>
      <p:sp>
        <p:nvSpPr>
          <p:cNvPr id="501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21AF44-033C-4064-9127-A493E5AEC04E}" type="slidenum">
              <a:rPr lang="de-AT" altLang="de-DE"/>
              <a:pPr/>
              <a:t>8</a:t>
            </a:fld>
            <a:endParaRPr lang="de-AT" altLang="de-DE"/>
          </a:p>
        </p:txBody>
      </p:sp>
      <p:sp>
        <p:nvSpPr>
          <p:cNvPr id="512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6B65D1-AEA7-4627-810F-E6B7664A4990}" type="slidenum">
              <a:rPr lang="de-AT" altLang="de-DE"/>
              <a:pPr/>
              <a:t>9</a:t>
            </a:fld>
            <a:endParaRPr lang="de-AT" altLang="de-DE"/>
          </a:p>
        </p:txBody>
      </p:sp>
      <p:sp>
        <p:nvSpPr>
          <p:cNvPr id="522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DE" alt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5650" y="2347913"/>
            <a:ext cx="8569325" cy="1620837"/>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smtClean="0"/>
              <a:t>Formatvorlage des Untertitelmasters durch Klicken bearbeiten</a:t>
            </a:r>
            <a:endParaRPr lang="de-AT"/>
          </a:p>
        </p:txBody>
      </p:sp>
      <p:sp>
        <p:nvSpPr>
          <p:cNvPr id="4" name="Foliennummernplatzhalter 3"/>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236147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Foliennummernplatzhalter 3"/>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4198445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307263" y="301625"/>
            <a:ext cx="2266950" cy="6454775"/>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503238" y="301625"/>
            <a:ext cx="6651625" cy="645477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Foliennummernplatzhalter 3"/>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4023542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Foliennummernplatzhalter 3"/>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111612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6925" y="4857750"/>
            <a:ext cx="8567738" cy="15017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smtClean="0"/>
              <a:t>Textmasterformat bearbeiten</a:t>
            </a:r>
          </a:p>
        </p:txBody>
      </p:sp>
      <p:sp>
        <p:nvSpPr>
          <p:cNvPr id="4" name="Foliennummernplatzhalter 3"/>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417371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Foliennummernplatzhalter 4"/>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190445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4825" y="303213"/>
            <a:ext cx="9072563" cy="1258887"/>
          </a:xfrm>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Foliennummernplatzhalter 6"/>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2426161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Titelmasterformat durch Klicken bearbeiten</a:t>
            </a:r>
            <a:endParaRPr lang="de-AT" dirty="0"/>
          </a:p>
        </p:txBody>
      </p:sp>
      <p:sp>
        <p:nvSpPr>
          <p:cNvPr id="3" name="Foliennummernplatzhalter 2"/>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119435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195271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4825" y="301625"/>
            <a:ext cx="3316288" cy="1279525"/>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76540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6438" y="5291138"/>
            <a:ext cx="6048375" cy="625475"/>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Foliennummernplatzhalter 4"/>
          <p:cNvSpPr>
            <a:spLocks noGrp="1"/>
          </p:cNvSpPr>
          <p:nvPr>
            <p:ph type="sldNum" idx="10"/>
          </p:nvPr>
        </p:nvSpPr>
        <p:spPr>
          <a:xfrm>
            <a:off x="7227888" y="6886575"/>
            <a:ext cx="2344737" cy="517525"/>
          </a:xfrm>
          <a:prstGeom prst="rect">
            <a:avLst/>
          </a:prstGeom>
        </p:spPr>
        <p:txBody>
          <a:bodyPr/>
          <a:lstStyle>
            <a:lvl1pPr>
              <a:defRPr/>
            </a:lvl1pPr>
          </a:lstStyle>
          <a:p>
            <a:endParaRPr lang="de-AT" altLang="de-DE"/>
          </a:p>
          <a:p>
            <a:endParaRPr lang="de-AT" altLang="de-DE"/>
          </a:p>
        </p:txBody>
      </p:sp>
    </p:spTree>
    <p:extLst>
      <p:ext uri="{BB962C8B-B14F-4D97-AF65-F5344CB8AC3E}">
        <p14:creationId xmlns:p14="http://schemas.microsoft.com/office/powerpoint/2010/main" val="3785362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503238" y="301625"/>
            <a:ext cx="9070975"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de-DE" smtClean="0"/>
              <a:t>Klicken Sie, um das Format des Titeltextes zu bearbeiten</a:t>
            </a:r>
          </a:p>
        </p:txBody>
      </p:sp>
      <p:sp>
        <p:nvSpPr>
          <p:cNvPr id="1032" name="Rectangle 8"/>
          <p:cNvSpPr>
            <a:spLocks noGrp="1" noChangeArrowheads="1"/>
          </p:cNvSpPr>
          <p:nvPr>
            <p:ph type="body" idx="1"/>
          </p:nvPr>
        </p:nvSpPr>
        <p:spPr bwMode="auto">
          <a:xfrm>
            <a:off x="503238" y="1768475"/>
            <a:ext cx="9070975"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2416" rIns="0" bIns="0" numCol="1" anchor="t" anchorCtr="0" compatLnSpc="1">
            <a:prstTxWarp prst="textNoShape">
              <a:avLst/>
            </a:prstTxWarp>
          </a:bodyPr>
          <a:lstStyle/>
          <a:p>
            <a:pPr lvl="0"/>
            <a:r>
              <a:rPr lang="en-GB" altLang="de-DE" smtClean="0"/>
              <a:t>Klicken Sie, um die Formate des Gliederungstextes zu bearbeiten</a:t>
            </a:r>
          </a:p>
          <a:p>
            <a:pPr lvl="1"/>
            <a:r>
              <a:rPr lang="en-GB" altLang="de-DE" smtClean="0"/>
              <a:t>Zweite Gliederungsebene</a:t>
            </a:r>
          </a:p>
          <a:p>
            <a:pPr lvl="2"/>
            <a:r>
              <a:rPr lang="en-GB" altLang="de-DE" smtClean="0"/>
              <a:t>Dritte Gliederungsebene</a:t>
            </a:r>
          </a:p>
          <a:p>
            <a:pPr lvl="3"/>
            <a:r>
              <a:rPr lang="en-GB" altLang="de-DE" smtClean="0"/>
              <a:t>Vierte Gliederungsebene</a:t>
            </a:r>
          </a:p>
          <a:p>
            <a:pPr lvl="4"/>
            <a:r>
              <a:rPr lang="en-GB" altLang="de-DE" smtClean="0"/>
              <a:t>Fünfte Gliederungsebene</a:t>
            </a:r>
          </a:p>
          <a:p>
            <a:pPr lvl="4"/>
            <a:r>
              <a:rPr lang="en-GB" altLang="de-DE" smtClean="0"/>
              <a:t>Sechste Gliederungsebene</a:t>
            </a:r>
          </a:p>
          <a:p>
            <a:pPr lvl="4"/>
            <a:r>
              <a:rPr lang="en-GB" altLang="de-DE" smtClean="0"/>
              <a:t>Siebente Gliederungsebene</a:t>
            </a:r>
          </a:p>
          <a:p>
            <a:pPr lvl="4"/>
            <a:r>
              <a:rPr lang="en-GB" altLang="de-DE" smtClean="0"/>
              <a:t>Achte Gliederungsebene</a:t>
            </a:r>
          </a:p>
          <a:p>
            <a:pPr lvl="4"/>
            <a:r>
              <a:rPr lang="en-GB" altLang="de-DE" smtClean="0"/>
              <a:t>Neunte Gliederungsebene</a:t>
            </a:r>
          </a:p>
        </p:txBody>
      </p:sp>
      <p:pic>
        <p:nvPicPr>
          <p:cNvPr id="4" name="Grafik 3">
            <a:extLst>
              <a:ext uri="{FF2B5EF4-FFF2-40B4-BE49-F238E27FC236}">
                <a16:creationId xmlns:lc="http://schemas.openxmlformats.org/drawingml/2006/lockedCanvas" xmlns="" xmlns:a16="http://schemas.microsoft.com/office/drawing/2014/main" id="{F122DA5F-F369-425E-9800-5E085E2248B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29771" y="7020197"/>
            <a:ext cx="734077" cy="435294"/>
          </a:xfrm>
          <a:prstGeom prst="rect">
            <a:avLst/>
          </a:prstGeom>
        </p:spPr>
      </p:pic>
      <p:pic>
        <p:nvPicPr>
          <p:cNvPr id="5" name="Grafik 4">
            <a:extLst>
              <a:ext uri="{FF2B5EF4-FFF2-40B4-BE49-F238E27FC236}">
                <a16:creationId xmlns:lc="http://schemas.openxmlformats.org/drawingml/2006/lockedCanvas" xmlns="" xmlns:a16="http://schemas.microsoft.com/office/drawing/2014/main" id="{5F1B4320-4208-4F94-8ACA-7CFD09946D5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04608" y="7087368"/>
            <a:ext cx="2245311" cy="368123"/>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2pPr>
      <a:lvl3pPr marL="11430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3pPr>
      <a:lvl4pPr marL="16002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4pPr>
      <a:lvl5pPr marL="20574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5pPr>
      <a:lvl6pPr marL="25146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6pPr>
      <a:lvl7pPr marL="29718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7pPr>
      <a:lvl8pPr marL="34290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8pPr>
      <a:lvl9pPr marL="38862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9pPr>
    </p:titleStyle>
    <p:bodyStyle>
      <a:lvl1pPr marL="342900" indent="-342900" algn="l" defTabSz="449263" rtl="0" fontAlgn="base" hangingPunct="0">
        <a:lnSpc>
          <a:spcPct val="87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87000"/>
        </a:lnSpc>
        <a:spcBef>
          <a:spcPct val="0"/>
        </a:spcBef>
        <a:spcAft>
          <a:spcPts val="1138"/>
        </a:spcAft>
        <a:buClr>
          <a:srgbClr val="000000"/>
        </a:buClr>
        <a:buSzPct val="100000"/>
        <a:buFont typeface="Times New Roman" pitchFamily="16" charset="0"/>
        <a:defRPr sz="2400">
          <a:solidFill>
            <a:srgbClr val="000000"/>
          </a:solidFill>
          <a:latin typeface="+mn-lt"/>
          <a:ea typeface="+mn-ea"/>
        </a:defRPr>
      </a:lvl2pPr>
      <a:lvl3pPr marL="1143000" indent="-228600" algn="l" defTabSz="449263" rtl="0" fontAlgn="base" hangingPunct="0">
        <a:lnSpc>
          <a:spcPct val="87000"/>
        </a:lnSpc>
        <a:spcBef>
          <a:spcPct val="0"/>
        </a:spcBef>
        <a:spcAft>
          <a:spcPts val="850"/>
        </a:spcAft>
        <a:buClr>
          <a:srgbClr val="000000"/>
        </a:buClr>
        <a:buSzPct val="100000"/>
        <a:buFont typeface="Times New Roman" pitchFamily="16" charset="0"/>
        <a:defRPr sz="2000">
          <a:solidFill>
            <a:srgbClr val="000000"/>
          </a:solidFill>
          <a:latin typeface="+mn-lt"/>
          <a:ea typeface="+mn-ea"/>
        </a:defRPr>
      </a:lvl3pPr>
      <a:lvl4pPr marL="1600200" indent="-228600" algn="l" defTabSz="449263" rtl="0" fontAlgn="base" hangingPunct="0">
        <a:lnSpc>
          <a:spcPct val="87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4.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4.bin"/><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2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25.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9.emf"/><Relationship Id="rId5" Type="http://schemas.openxmlformats.org/officeDocument/2006/relationships/oleObject" Target="../embeddings/oleObject15.bin"/><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7.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notesSlide" Target="../notesSlides/notesSlide7.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9.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el 1"/>
          <p:cNvSpPr txBox="1">
            <a:spLocks/>
          </p:cNvSpPr>
          <p:nvPr/>
        </p:nvSpPr>
        <p:spPr bwMode="auto">
          <a:xfrm>
            <a:off x="-1" y="0"/>
            <a:ext cx="10080625" cy="755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2pPr>
            <a:lvl3pPr marL="11430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3pPr>
            <a:lvl4pPr marL="16002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4pPr>
            <a:lvl5pPr marL="20574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5pPr>
            <a:lvl6pPr marL="25146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6pPr>
            <a:lvl7pPr marL="29718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7pPr>
            <a:lvl8pPr marL="34290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8pPr>
            <a:lvl9pPr marL="3886200" indent="-228600" algn="l" defTabSz="449263" rtl="0" fontAlgn="base" hangingPunct="0">
              <a:lnSpc>
                <a:spcPct val="87000"/>
              </a:lnSpc>
              <a:spcBef>
                <a:spcPct val="0"/>
              </a:spcBef>
              <a:spcAft>
                <a:spcPct val="0"/>
              </a:spcAft>
              <a:buClr>
                <a:srgbClr val="000000"/>
              </a:buClr>
              <a:buSzPct val="100000"/>
              <a:buFont typeface="Times New Roman" pitchFamily="16" charset="0"/>
              <a:defRPr sz="4400">
                <a:solidFill>
                  <a:srgbClr val="000000"/>
                </a:solidFill>
                <a:latin typeface="Arial" charset="0"/>
                <a:ea typeface="MS Gothic" charset="-128"/>
              </a:defRPr>
            </a:lvl9pPr>
          </a:lstStyle>
          <a:p>
            <a:pPr algn="ctr" hangingPunct="1"/>
            <a:r>
              <a:rPr lang="de-AT" altLang="de-DE" sz="8000" b="1" kern="0" dirty="0" smtClean="0">
                <a:latin typeface="Calibri" panose="020F0502020204030204" pitchFamily="34" charset="0"/>
                <a:cs typeface="Calibri" panose="020F0502020204030204" pitchFamily="34" charset="0"/>
              </a:rPr>
              <a:t>Java </a:t>
            </a:r>
            <a:r>
              <a:rPr lang="de-AT" altLang="de-DE" sz="8000" b="1" kern="0" dirty="0" err="1" smtClean="0">
                <a:latin typeface="Calibri" panose="020F0502020204030204" pitchFamily="34" charset="0"/>
                <a:cs typeface="Calibri" panose="020F0502020204030204" pitchFamily="34" charset="0"/>
              </a:rPr>
              <a:t>Persistence</a:t>
            </a:r>
            <a:r>
              <a:rPr lang="de-AT" altLang="de-DE" sz="8000" b="1" kern="0" dirty="0" smtClean="0">
                <a:latin typeface="Calibri" panose="020F0502020204030204" pitchFamily="34" charset="0"/>
                <a:cs typeface="Calibri" panose="020F0502020204030204" pitchFamily="34" charset="0"/>
              </a:rPr>
              <a:t> API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idx="4294967295"/>
          </p:nvPr>
        </p:nvSpPr>
        <p:spPr>
          <a:xfrm>
            <a:off x="26433" y="0"/>
            <a:ext cx="10080624" cy="1171575"/>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US" altLang="de-DE" sz="4000" dirty="0"/>
              <a:t>Configuration of </a:t>
            </a:r>
            <a:r>
              <a:rPr lang="en-US" altLang="de-DE" sz="4000" dirty="0" smtClean="0"/>
              <a:t>Database Connection</a:t>
            </a:r>
            <a:endParaRPr lang="en-GB" altLang="de-DE" sz="4000" dirty="0"/>
          </a:p>
        </p:txBody>
      </p:sp>
      <p:sp>
        <p:nvSpPr>
          <p:cNvPr id="14338" name="Rectangle 2"/>
          <p:cNvSpPr>
            <a:spLocks noGrp="1" noChangeArrowheads="1"/>
          </p:cNvSpPr>
          <p:nvPr>
            <p:ph type="body" idx="4294967295"/>
          </p:nvPr>
        </p:nvSpPr>
        <p:spPr>
          <a:xfrm>
            <a:off x="503238" y="1403573"/>
            <a:ext cx="9072562" cy="4899025"/>
          </a:xfrm>
          <a:ln/>
        </p:spPr>
        <p:txBody>
          <a:bodyPr/>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The database connection is configured in Java EE in the application server and gets a name there.</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In the application you have to define the configuration in META-INF/persistence.xml.</a:t>
            </a:r>
            <a:endParaRPr lang="en-GB" altLang="de-DE" sz="2200" dirty="0"/>
          </a:p>
        </p:txBody>
      </p:sp>
      <p:grpSp>
        <p:nvGrpSpPr>
          <p:cNvPr id="2" name="Gruppieren 1"/>
          <p:cNvGrpSpPr/>
          <p:nvPr/>
        </p:nvGrpSpPr>
        <p:grpSpPr>
          <a:xfrm>
            <a:off x="2339975" y="3419797"/>
            <a:ext cx="5219700" cy="3132138"/>
            <a:chOff x="2339975" y="4140200"/>
            <a:chExt cx="5219700" cy="3132138"/>
          </a:xfrm>
        </p:grpSpPr>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140200"/>
              <a:ext cx="5219700" cy="3060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Oval 4"/>
            <p:cNvSpPr>
              <a:spLocks noChangeArrowheads="1"/>
            </p:cNvSpPr>
            <p:nvPr/>
          </p:nvSpPr>
          <p:spPr bwMode="auto">
            <a:xfrm>
              <a:off x="3419475" y="6911975"/>
              <a:ext cx="2700338" cy="360363"/>
            </a:xfrm>
            <a:prstGeom prst="ellipse">
              <a:avLst/>
            </a:prstGeom>
            <a:noFill/>
            <a:ln w="3600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de-AT"/>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575816" y="0"/>
            <a:ext cx="9072562" cy="1171575"/>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dirty="0" smtClean="0"/>
              <a:t>Example of persistence.xml</a:t>
            </a:r>
            <a:endParaRPr lang="en-GB" altLang="de-DE" dirty="0"/>
          </a:p>
        </p:txBody>
      </p:sp>
      <p:sp>
        <p:nvSpPr>
          <p:cNvPr id="15362" name="Rectangle 2"/>
          <p:cNvSpPr>
            <a:spLocks noGrp="1" noChangeArrowheads="1"/>
          </p:cNvSpPr>
          <p:nvPr>
            <p:ph type="body" idx="4294967295"/>
          </p:nvPr>
        </p:nvSpPr>
        <p:spPr>
          <a:xfrm>
            <a:off x="539750" y="1979613"/>
            <a:ext cx="9072563" cy="4899025"/>
          </a:xfrm>
          <a:ln/>
        </p:spPr>
        <p:txBody>
          <a:bodyPr tIns="34272"/>
          <a:lstStyle/>
          <a:p>
            <a:pPr marL="0" indent="0">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&lt;?</a:t>
            </a:r>
            <a:r>
              <a:rPr lang="en-GB" altLang="de-DE" sz="1600" dirty="0">
                <a:solidFill>
                  <a:srgbClr val="3F7F7F"/>
                </a:solidFill>
                <a:latin typeface="Courier New" pitchFamily="49" charset="0"/>
                <a:cs typeface="Courier New" pitchFamily="49" charset="0"/>
              </a:rPr>
              <a:t>xml</a:t>
            </a:r>
            <a:r>
              <a:rPr lang="en-GB" altLang="de-DE" sz="1600" dirty="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version</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"1.0"</a:t>
            </a:r>
            <a:r>
              <a:rPr lang="en-GB" altLang="de-DE" sz="1600" dirty="0" smtClean="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encoding</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"UTF-8"</a:t>
            </a:r>
            <a:r>
              <a:rPr lang="en-GB" altLang="de-DE" sz="1600" dirty="0" smtClean="0">
                <a:solidFill>
                  <a:srgbClr val="008080"/>
                </a:solidFill>
                <a:latin typeface="Courier New" pitchFamily="49" charset="0"/>
                <a:cs typeface="Courier New" pitchFamily="49" charset="0"/>
              </a:rPr>
              <a:t>?&gt;</a:t>
            </a:r>
            <a:endParaRPr lang="en-GB" altLang="de-DE" sz="1600" dirty="0">
              <a:solidFill>
                <a:srgbClr val="008080"/>
              </a:solidFill>
              <a:latin typeface="Courier New" pitchFamily="49" charset="0"/>
              <a:cs typeface="Courier New" pitchFamily="49" charset="0"/>
            </a:endParaRP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&lt;</a:t>
            </a:r>
            <a:r>
              <a:rPr lang="en-GB" altLang="de-DE" sz="1600" dirty="0">
                <a:solidFill>
                  <a:srgbClr val="3F7F7F"/>
                </a:solidFill>
                <a:latin typeface="Courier New" pitchFamily="49" charset="0"/>
                <a:cs typeface="Courier New" pitchFamily="49" charset="0"/>
              </a:rPr>
              <a:t>persistence ...</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persistence-unit</a:t>
            </a:r>
            <a:r>
              <a:rPr lang="en-GB" altLang="de-DE" sz="1600" dirty="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name</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a:t>
            </a:r>
            <a:r>
              <a:rPr lang="en-GB" altLang="de-DE" sz="1600" i="1" dirty="0" err="1" smtClean="0">
                <a:solidFill>
                  <a:srgbClr val="2A00FF"/>
                </a:solidFill>
                <a:latin typeface="Courier New" pitchFamily="49" charset="0"/>
                <a:cs typeface="Courier New" pitchFamily="49" charset="0"/>
              </a:rPr>
              <a:t>myPU</a:t>
            </a:r>
            <a:r>
              <a:rPr lang="en-GB" altLang="de-DE" sz="1600" i="1" dirty="0" smtClean="0">
                <a:solidFill>
                  <a:srgbClr val="2A00FF"/>
                </a:solidFill>
                <a:latin typeface="Courier New" pitchFamily="49" charset="0"/>
                <a:cs typeface="Courier New" pitchFamily="49" charset="0"/>
              </a:rPr>
              <a:t>"</a:t>
            </a:r>
            <a:r>
              <a:rPr lang="en-GB" altLang="de-DE" sz="1600" dirty="0" smtClean="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transaction-type</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"JTA"</a:t>
            </a:r>
            <a:r>
              <a:rPr lang="en-GB" altLang="de-DE" sz="1600" dirty="0" smtClean="0">
                <a:solidFill>
                  <a:srgbClr val="008080"/>
                </a:solidFill>
                <a:latin typeface="Courier New" pitchFamily="49" charset="0"/>
                <a:cs typeface="Courier New" pitchFamily="49" charset="0"/>
              </a:rPr>
              <a:t>&gt;</a:t>
            </a:r>
            <a:endParaRPr lang="en-GB" altLang="de-DE" sz="1600" dirty="0">
              <a:solidFill>
                <a:srgbClr val="008080"/>
              </a:solidFill>
              <a:latin typeface="Courier New" pitchFamily="49" charset="0"/>
              <a:cs typeface="Courier New" pitchFamily="49" charset="0"/>
            </a:endParaRP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provider</a:t>
            </a:r>
            <a:r>
              <a:rPr lang="en-GB" altLang="de-DE" sz="1600" dirty="0">
                <a:solidFill>
                  <a:srgbClr val="008080"/>
                </a:solidFill>
                <a:latin typeface="Courier New" pitchFamily="49" charset="0"/>
                <a:cs typeface="Courier New" pitchFamily="49" charset="0"/>
              </a:rPr>
              <a:t>&gt;</a:t>
            </a:r>
            <a:r>
              <a:rPr lang="en-GB" altLang="de-DE" sz="1600" dirty="0" err="1">
                <a:latin typeface="Courier New" pitchFamily="49" charset="0"/>
                <a:cs typeface="Courier New" pitchFamily="49" charset="0"/>
              </a:rPr>
              <a:t>org.hibernate.ejb.HibernatePersistence</a:t>
            </a:r>
            <a:r>
              <a:rPr lang="en-GB" altLang="de-DE" sz="1600" dirty="0">
                <a:solidFill>
                  <a:srgbClr val="008080"/>
                </a:solidFill>
                <a:latin typeface="Courier New" pitchFamily="49" charset="0"/>
                <a:cs typeface="Courier New" pitchFamily="49" charset="0"/>
              </a:rPr>
              <a:t>&lt;/</a:t>
            </a:r>
            <a:r>
              <a:rPr lang="en-GB" altLang="de-DE" sz="1600" dirty="0">
                <a:solidFill>
                  <a:srgbClr val="3F7F7F"/>
                </a:solidFill>
                <a:latin typeface="Courier New" pitchFamily="49" charset="0"/>
                <a:cs typeface="Courier New" pitchFamily="49" charset="0"/>
              </a:rPr>
              <a:t>provider</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err="1" smtClean="0">
                <a:solidFill>
                  <a:srgbClr val="3F7F7F"/>
                </a:solidFill>
                <a:latin typeface="Courier New" pitchFamily="49" charset="0"/>
                <a:cs typeface="Courier New" pitchFamily="49" charset="0"/>
              </a:rPr>
              <a:t>jta</a:t>
            </a:r>
            <a:r>
              <a:rPr lang="en-GB" altLang="de-DE" sz="1600" dirty="0" smtClean="0">
                <a:solidFill>
                  <a:srgbClr val="3F7F7F"/>
                </a:solidFill>
                <a:latin typeface="Courier New" pitchFamily="49" charset="0"/>
                <a:cs typeface="Courier New" pitchFamily="49" charset="0"/>
              </a:rPr>
              <a:t>-data-source</a:t>
            </a:r>
            <a:r>
              <a:rPr lang="en-GB" altLang="de-DE" sz="1600" dirty="0" smtClean="0">
                <a:solidFill>
                  <a:srgbClr val="008080"/>
                </a:solidFill>
                <a:latin typeface="Courier New" pitchFamily="49" charset="0"/>
                <a:cs typeface="Courier New" pitchFamily="49" charset="0"/>
              </a:rPr>
              <a:t>&gt;</a:t>
            </a:r>
            <a:r>
              <a:rPr lang="en-GB" altLang="de-DE" sz="1600" dirty="0" err="1" smtClean="0">
                <a:latin typeface="Courier New" pitchFamily="49" charset="0"/>
                <a:cs typeface="Courier New" pitchFamily="49" charset="0"/>
              </a:rPr>
              <a:t>java:datasources</a:t>
            </a:r>
            <a:r>
              <a:rPr lang="en-GB" altLang="de-DE" sz="1600" dirty="0" smtClean="0">
                <a:latin typeface="Courier New" pitchFamily="49" charset="0"/>
                <a:cs typeface="Courier New" pitchFamily="49" charset="0"/>
              </a:rPr>
              <a:t>/</a:t>
            </a:r>
            <a:r>
              <a:rPr lang="en-GB" altLang="de-DE" sz="1600" dirty="0" err="1" smtClean="0">
                <a:latin typeface="Courier New" pitchFamily="49" charset="0"/>
                <a:cs typeface="Courier New" pitchFamily="49" charset="0"/>
              </a:rPr>
              <a:t>kundendb</a:t>
            </a:r>
            <a:r>
              <a:rPr lang="en-GB" altLang="de-DE" sz="1600" dirty="0">
                <a:solidFill>
                  <a:srgbClr val="008080"/>
                </a:solidFill>
                <a:latin typeface="Courier New" pitchFamily="49" charset="0"/>
                <a:cs typeface="Courier New" pitchFamily="49" charset="0"/>
              </a:rPr>
              <a:t>&lt;/</a:t>
            </a:r>
            <a:r>
              <a:rPr lang="en-GB" altLang="de-DE" sz="1600" dirty="0" err="1">
                <a:solidFill>
                  <a:srgbClr val="3F7F7F"/>
                </a:solidFill>
                <a:latin typeface="Courier New" pitchFamily="49" charset="0"/>
                <a:cs typeface="Courier New" pitchFamily="49" charset="0"/>
              </a:rPr>
              <a:t>jta</a:t>
            </a:r>
            <a:r>
              <a:rPr lang="en-GB" altLang="de-DE" sz="1600" dirty="0">
                <a:solidFill>
                  <a:srgbClr val="3F7F7F"/>
                </a:solidFill>
                <a:latin typeface="Courier New" pitchFamily="49" charset="0"/>
                <a:cs typeface="Courier New" pitchFamily="49" charset="0"/>
              </a:rPr>
              <a:t>-data-source</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smtClean="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exclude-unlisted-classes</a:t>
            </a:r>
            <a:r>
              <a:rPr lang="en-GB" altLang="de-DE" sz="1600" dirty="0">
                <a:solidFill>
                  <a:srgbClr val="008080"/>
                </a:solidFill>
                <a:latin typeface="Courier New" pitchFamily="49" charset="0"/>
                <a:cs typeface="Courier New" pitchFamily="49" charset="0"/>
              </a:rPr>
              <a:t>&gt;</a:t>
            </a:r>
            <a:r>
              <a:rPr lang="en-GB" altLang="de-DE" sz="1600" dirty="0">
                <a:latin typeface="Courier New" pitchFamily="49" charset="0"/>
                <a:cs typeface="Courier New" pitchFamily="49" charset="0"/>
              </a:rPr>
              <a:t>false</a:t>
            </a:r>
            <a:r>
              <a:rPr lang="en-GB" altLang="de-DE" sz="1600" dirty="0">
                <a:solidFill>
                  <a:srgbClr val="008080"/>
                </a:solidFill>
                <a:latin typeface="Courier New" pitchFamily="49" charset="0"/>
                <a:cs typeface="Courier New" pitchFamily="49" charset="0"/>
              </a:rPr>
              <a:t>&lt;/</a:t>
            </a:r>
            <a:r>
              <a:rPr lang="en-GB" altLang="de-DE" sz="1600" dirty="0">
                <a:solidFill>
                  <a:srgbClr val="3F7F7F"/>
                </a:solidFill>
                <a:latin typeface="Courier New" pitchFamily="49" charset="0"/>
                <a:cs typeface="Courier New" pitchFamily="49" charset="0"/>
              </a:rPr>
              <a:t>exclude-unlisted-classes</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properties</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property</a:t>
            </a:r>
            <a:r>
              <a:rPr lang="en-GB" altLang="de-DE" sz="1600" dirty="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name</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"hibernate.hbm2ddl.auto"</a:t>
            </a:r>
            <a:r>
              <a:rPr lang="en-GB" altLang="de-DE" sz="1600" dirty="0" smtClean="0">
                <a:latin typeface="Courier New" pitchFamily="49" charset="0"/>
                <a:cs typeface="Courier New" pitchFamily="49" charset="0"/>
              </a:rPr>
              <a:t> </a:t>
            </a:r>
            <a:r>
              <a:rPr lang="en-GB" altLang="de-DE" sz="1600" dirty="0">
                <a:solidFill>
                  <a:srgbClr val="7F007F"/>
                </a:solidFill>
                <a:latin typeface="Courier New" pitchFamily="49" charset="0"/>
                <a:cs typeface="Courier New" pitchFamily="49" charset="0"/>
              </a:rPr>
              <a:t>value</a:t>
            </a:r>
            <a:r>
              <a:rPr lang="en-GB" altLang="de-DE" sz="1600" dirty="0" smtClean="0">
                <a:latin typeface="Courier New" pitchFamily="49" charset="0"/>
                <a:cs typeface="Courier New" pitchFamily="49" charset="0"/>
              </a:rPr>
              <a:t>=</a:t>
            </a:r>
            <a:r>
              <a:rPr lang="en-GB" altLang="de-DE" sz="1600" i="1" dirty="0" smtClean="0">
                <a:solidFill>
                  <a:srgbClr val="2A00FF"/>
                </a:solidFill>
                <a:latin typeface="Courier New" pitchFamily="49" charset="0"/>
                <a:cs typeface="Courier New" pitchFamily="49" charset="0"/>
              </a:rPr>
              <a:t>"update"</a:t>
            </a:r>
            <a:r>
              <a:rPr lang="en-GB" altLang="de-DE" sz="1600" dirty="0" smtClean="0">
                <a:latin typeface="Courier New" pitchFamily="49" charset="0"/>
                <a:cs typeface="Courier New" pitchFamily="49" charset="0"/>
              </a:rPr>
              <a:t> </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properties</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  &lt;/</a:t>
            </a:r>
            <a:r>
              <a:rPr lang="en-GB" altLang="de-DE" sz="1600" dirty="0">
                <a:solidFill>
                  <a:srgbClr val="3F7F7F"/>
                </a:solidFill>
                <a:latin typeface="Courier New" pitchFamily="49" charset="0"/>
                <a:cs typeface="Courier New" pitchFamily="49" charset="0"/>
              </a:rPr>
              <a:t>persistence-unit</a:t>
            </a:r>
            <a:r>
              <a:rPr lang="en-GB" altLang="de-DE" sz="1600" dirty="0">
                <a:solidFill>
                  <a:srgbClr val="008080"/>
                </a:solidFill>
                <a:latin typeface="Courier New" pitchFamily="49" charset="0"/>
                <a:cs typeface="Courier New" pitchFamily="49" charset="0"/>
              </a:rPr>
              <a:t>&gt;</a:t>
            </a:r>
          </a:p>
          <a:p>
            <a:pPr marL="0" indent="0">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008080"/>
                </a:solidFill>
                <a:latin typeface="Courier New" pitchFamily="49" charset="0"/>
                <a:cs typeface="Courier New" pitchFamily="49" charset="0"/>
              </a:rPr>
              <a:t>&lt;/</a:t>
            </a:r>
            <a:r>
              <a:rPr lang="en-GB" altLang="de-DE" sz="1600" dirty="0">
                <a:solidFill>
                  <a:srgbClr val="3F7F7F"/>
                </a:solidFill>
                <a:latin typeface="Courier New" pitchFamily="49" charset="0"/>
                <a:cs typeface="Courier New" pitchFamily="49" charset="0"/>
              </a:rPr>
              <a:t>persistence</a:t>
            </a:r>
            <a:r>
              <a:rPr lang="en-GB" altLang="de-DE" sz="1600" dirty="0">
                <a:solidFill>
                  <a:srgbClr val="008080"/>
                </a:solidFill>
                <a:latin typeface="Courier New" pitchFamily="49" charset="0"/>
                <a:cs typeface="Courier New" pitchFamily="49" charset="0"/>
              </a:rPr>
              <a: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idx="4294967295"/>
          </p:nvPr>
        </p:nvSpPr>
        <p:spPr>
          <a:xfrm>
            <a:off x="-1" y="0"/>
            <a:ext cx="10080625" cy="1115541"/>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Entity Manager</a:t>
            </a:r>
          </a:p>
        </p:txBody>
      </p:sp>
      <p:sp>
        <p:nvSpPr>
          <p:cNvPr id="16386" name="Rectangle 2"/>
          <p:cNvSpPr>
            <a:spLocks noGrp="1" noChangeArrowheads="1"/>
          </p:cNvSpPr>
          <p:nvPr>
            <p:ph type="body" idx="4294967295"/>
          </p:nvPr>
        </p:nvSpPr>
        <p:spPr>
          <a:xfrm>
            <a:off x="179388" y="1260475"/>
            <a:ext cx="9539287" cy="5759450"/>
          </a:xfrm>
          <a:ln/>
        </p:spPr>
        <p:txBody>
          <a:bodyPr tIns="16632"/>
          <a:lstStyle/>
          <a:p>
            <a:pPr marL="431800" indent="-323850">
              <a:lnSpc>
                <a:spcPct val="94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smtClean="0"/>
              <a:t>The Entity </a:t>
            </a:r>
            <a:r>
              <a:rPr lang="en-US" altLang="de-DE" sz="2200" dirty="0"/>
              <a:t>Manager is </a:t>
            </a:r>
            <a:r>
              <a:rPr lang="en-US" altLang="de-DE" sz="2200" dirty="0" smtClean="0"/>
              <a:t>the instance </a:t>
            </a:r>
            <a:r>
              <a:rPr lang="en-US" altLang="de-DE" sz="2200" dirty="0"/>
              <a:t>that controls the lifecycle of entity classes</a:t>
            </a:r>
            <a:r>
              <a:rPr lang="en-US" altLang="de-DE" sz="2200" dirty="0" smtClean="0"/>
              <a:t>.</a:t>
            </a:r>
            <a:endParaRPr lang="en-US" altLang="de-DE" sz="2200" dirty="0"/>
          </a:p>
          <a:p>
            <a:pPr marL="431800" indent="-323850">
              <a:lnSpc>
                <a:spcPct val="94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a:t>It instances entity </a:t>
            </a:r>
            <a:r>
              <a:rPr lang="en-US" altLang="de-DE" sz="2200" dirty="0" smtClean="0"/>
              <a:t>objects via </a:t>
            </a:r>
            <a:r>
              <a:rPr lang="en-US" altLang="de-DE" sz="2200" dirty="0" smtClean="0"/>
              <a:t>database queries</a:t>
            </a:r>
            <a:endParaRPr lang="en-US" altLang="de-DE" sz="2200" dirty="0"/>
          </a:p>
          <a:p>
            <a:pPr marL="431800" indent="-323850">
              <a:lnSpc>
                <a:spcPct val="94000"/>
              </a:lnSpc>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a:t>It synchronizes entity objects with the database </a:t>
            </a:r>
            <a:endParaRPr lang="en-GB" altLang="de-DE"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6433" y="0"/>
            <a:ext cx="10080624" cy="1171575"/>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sz="4000" dirty="0" smtClean="0"/>
              <a:t>Entity Manager in Java SE</a:t>
            </a:r>
            <a:endParaRPr lang="en-GB" altLang="de-DE" sz="4000" dirty="0"/>
          </a:p>
        </p:txBody>
      </p:sp>
      <p:sp>
        <p:nvSpPr>
          <p:cNvPr id="5" name="Rectangle 2"/>
          <p:cNvSpPr txBox="1">
            <a:spLocks noChangeArrowheads="1"/>
          </p:cNvSpPr>
          <p:nvPr/>
        </p:nvSpPr>
        <p:spPr bwMode="auto">
          <a:xfrm>
            <a:off x="503238" y="1187549"/>
            <a:ext cx="9072562" cy="5904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2416" rIns="0" bIns="0" numCol="1" anchor="t" anchorCtr="0" compatLnSpc="1">
            <a:prstTxWarp prst="textNoShape">
              <a:avLst/>
            </a:prstTxWarp>
            <a:normAutofit/>
          </a:bodyPr>
          <a:lstStyle>
            <a:lvl1pPr marL="342900" indent="-342900" algn="l" defTabSz="449263" rtl="0" fontAlgn="base" hangingPunct="0">
              <a:lnSpc>
                <a:spcPct val="87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87000"/>
              </a:lnSpc>
              <a:spcBef>
                <a:spcPct val="0"/>
              </a:spcBef>
              <a:spcAft>
                <a:spcPts val="1138"/>
              </a:spcAft>
              <a:buClr>
                <a:srgbClr val="000000"/>
              </a:buClr>
              <a:buSzPct val="100000"/>
              <a:buFont typeface="Times New Roman" pitchFamily="16" charset="0"/>
              <a:defRPr sz="2400">
                <a:solidFill>
                  <a:srgbClr val="000000"/>
                </a:solidFill>
                <a:latin typeface="+mn-lt"/>
                <a:ea typeface="+mn-ea"/>
              </a:defRPr>
            </a:lvl2pPr>
            <a:lvl3pPr marL="1143000" indent="-228600" algn="l" defTabSz="449263" rtl="0" fontAlgn="base" hangingPunct="0">
              <a:lnSpc>
                <a:spcPct val="87000"/>
              </a:lnSpc>
              <a:spcBef>
                <a:spcPct val="0"/>
              </a:spcBef>
              <a:spcAft>
                <a:spcPts val="850"/>
              </a:spcAft>
              <a:buClr>
                <a:srgbClr val="000000"/>
              </a:buClr>
              <a:buSzPct val="100000"/>
              <a:buFont typeface="Times New Roman" pitchFamily="16" charset="0"/>
              <a:defRPr sz="2000">
                <a:solidFill>
                  <a:srgbClr val="000000"/>
                </a:solidFill>
                <a:latin typeface="+mn-lt"/>
                <a:ea typeface="+mn-ea"/>
              </a:defRPr>
            </a:lvl3pPr>
            <a:lvl4pPr marL="1600200" indent="-228600" algn="l" defTabSz="449263" rtl="0" fontAlgn="base" hangingPunct="0">
              <a:lnSpc>
                <a:spcPct val="87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public class </a:t>
            </a:r>
            <a:r>
              <a:rPr lang="en-GB" altLang="de-DE" sz="2000" kern="0" dirty="0" err="1" smtClean="0">
                <a:latin typeface="Courier New" panose="02070309020205020404" pitchFamily="49" charset="0"/>
                <a:cs typeface="Courier New" panose="02070309020205020404" pitchFamily="49" charset="0"/>
              </a:rPr>
              <a:t>MyClass</a:t>
            </a:r>
            <a:r>
              <a:rPr lang="en-GB" altLang="de-DE" sz="2000" kern="0" dirty="0" smtClean="0">
                <a:latin typeface="Courier New" panose="02070309020205020404" pitchFamily="49" charset="0"/>
                <a:cs typeface="Courier New" panose="02070309020205020404" pitchFamily="49" charset="0"/>
              </a:rPr>
              <a:t> {</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public class </a:t>
            </a:r>
            <a:r>
              <a:rPr lang="en-GB" altLang="de-DE" sz="2000" kern="0" dirty="0" err="1" smtClean="0">
                <a:latin typeface="Courier New" panose="02070309020205020404" pitchFamily="49" charset="0"/>
                <a:cs typeface="Courier New" panose="02070309020205020404" pitchFamily="49" charset="0"/>
              </a:rPr>
              <a:t>myMethod</a:t>
            </a:r>
            <a:r>
              <a:rPr lang="en-GB" altLang="de-DE" sz="2000" kern="0" dirty="0" smtClean="0">
                <a:latin typeface="Courier New" panose="02070309020205020404" pitchFamily="49" charset="0"/>
                <a:cs typeface="Courier New" panose="02070309020205020404" pitchFamily="49" charset="0"/>
              </a:rPr>
              <a:t>() {</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b="1" kern="0" dirty="0" err="1" smtClean="0">
                <a:latin typeface="Courier New" panose="02070309020205020404" pitchFamily="49" charset="0"/>
                <a:cs typeface="Courier New" panose="02070309020205020404" pitchFamily="49" charset="0"/>
              </a:rPr>
              <a:t>EntityManagerFactory</a:t>
            </a: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a:latin typeface="Courier New" panose="02070309020205020404" pitchFamily="49" charset="0"/>
                <a:cs typeface="Courier New" panose="02070309020205020404" pitchFamily="49" charset="0"/>
              </a:rPr>
              <a:t>emf</a:t>
            </a:r>
            <a:r>
              <a:rPr lang="en-GB" altLang="de-DE" sz="2000" b="1" kern="0" dirty="0">
                <a:latin typeface="Courier New" panose="02070309020205020404" pitchFamily="49" charset="0"/>
                <a:cs typeface="Courier New" panose="02070309020205020404" pitchFamily="49" charset="0"/>
              </a:rPr>
              <a:t> </a:t>
            </a:r>
            <a:r>
              <a:rPr lang="en-GB" altLang="de-DE" sz="2000" b="1" kern="0" dirty="0" smtClean="0">
                <a:latin typeface="Courier New" panose="02070309020205020404" pitchFamily="49" charset="0"/>
                <a:cs typeface="Courier New" panose="02070309020205020404" pitchFamily="49" charset="0"/>
              </a:rPr>
              <a:t>=  </a:t>
            </a:r>
            <a:br>
              <a:rPr lang="en-GB" altLang="de-DE" sz="2000" b="1" kern="0" dirty="0" smtClean="0">
                <a:latin typeface="Courier New" panose="02070309020205020404" pitchFamily="49" charset="0"/>
                <a:cs typeface="Courier New" panose="02070309020205020404" pitchFamily="49" charset="0"/>
              </a:rPr>
            </a:b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smtClean="0">
                <a:latin typeface="Courier New" panose="02070309020205020404" pitchFamily="49" charset="0"/>
                <a:cs typeface="Courier New" panose="02070309020205020404" pitchFamily="49" charset="0"/>
              </a:rPr>
              <a:t>Persistence.createEntityManagerFactory</a:t>
            </a:r>
            <a:r>
              <a:rPr lang="en-GB" altLang="de-DE" sz="2000" b="1" kern="0" dirty="0" smtClean="0">
                <a:latin typeface="Courier New" panose="02070309020205020404" pitchFamily="49" charset="0"/>
                <a:cs typeface="Courier New" panose="02070309020205020404" pitchFamily="49" charset="0"/>
              </a:rPr>
              <a:t>("</a:t>
            </a:r>
            <a:r>
              <a:rPr lang="en-GB" altLang="de-DE" sz="2000" b="1" kern="0" dirty="0" err="1" smtClean="0">
                <a:latin typeface="Courier New" panose="02070309020205020404" pitchFamily="49" charset="0"/>
                <a:cs typeface="Courier New" panose="02070309020205020404" pitchFamily="49" charset="0"/>
              </a:rPr>
              <a:t>myPU</a:t>
            </a:r>
            <a:r>
              <a:rPr lang="en-GB" altLang="de-DE" sz="2000" b="1" kern="0" dirty="0" smtClean="0">
                <a:latin typeface="Courier New" panose="02070309020205020404" pitchFamily="49" charset="0"/>
                <a:cs typeface="Courier New" panose="02070309020205020404" pitchFamily="49" charset="0"/>
              </a:rPr>
              <a:t>");</a:t>
            </a:r>
            <a:endParaRPr lang="en-GB" altLang="de-DE" sz="2000" b="1" kern="0" dirty="0">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smtClean="0">
                <a:latin typeface="Courier New" panose="02070309020205020404" pitchFamily="49" charset="0"/>
                <a:cs typeface="Courier New" panose="02070309020205020404" pitchFamily="49" charset="0"/>
              </a:rPr>
              <a:t>EntityManager</a:t>
            </a: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a:latin typeface="Courier New" panose="02070309020205020404" pitchFamily="49" charset="0"/>
                <a:cs typeface="Courier New" panose="02070309020205020404" pitchFamily="49" charset="0"/>
              </a:rPr>
              <a:t>em</a:t>
            </a:r>
            <a:r>
              <a:rPr lang="en-GB" altLang="de-DE" sz="2000" b="1" kern="0" dirty="0">
                <a:latin typeface="Courier New" panose="02070309020205020404" pitchFamily="49" charset="0"/>
                <a:cs typeface="Courier New" panose="02070309020205020404" pitchFamily="49" charset="0"/>
              </a:rPr>
              <a:t> = </a:t>
            </a:r>
            <a:r>
              <a:rPr lang="en-GB" altLang="de-DE" sz="2000" b="1" kern="0" dirty="0" err="1">
                <a:latin typeface="Courier New" panose="02070309020205020404" pitchFamily="49" charset="0"/>
                <a:cs typeface="Courier New" panose="02070309020205020404" pitchFamily="49" charset="0"/>
              </a:rPr>
              <a:t>emf.createEntityManager</a:t>
            </a:r>
            <a:r>
              <a:rPr lang="en-GB" altLang="de-DE" sz="2000" b="1" kern="0" dirty="0" smtClean="0">
                <a:latin typeface="Courier New" panose="02070309020205020404" pitchFamily="49" charset="0"/>
                <a:cs typeface="Courier New" panose="02070309020205020404" pitchFamily="49" charset="0"/>
              </a:rPr>
              <a:t>();</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kern="0" dirty="0" err="1" smtClean="0">
                <a:latin typeface="Courier New" panose="02070309020205020404" pitchFamily="49" charset="0"/>
                <a:cs typeface="Courier New" panose="02070309020205020404" pitchFamily="49" charset="0"/>
              </a:rPr>
              <a:t>em.getTransaction</a:t>
            </a:r>
            <a:r>
              <a:rPr lang="en-GB" altLang="de-DE" sz="2000" kern="0" dirty="0">
                <a:latin typeface="Courier New" panose="02070309020205020404" pitchFamily="49" charset="0"/>
                <a:cs typeface="Courier New" panose="02070309020205020404" pitchFamily="49" charset="0"/>
              </a:rPr>
              <a:t>().begin();</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solidFill>
                  <a:schemeClr val="tx1"/>
                </a:solidFill>
                <a:latin typeface="Courier New" panose="02070309020205020404" pitchFamily="49" charset="0"/>
                <a:cs typeface="Courier New" panose="02070309020205020404" pitchFamily="49" charset="0"/>
              </a:rPr>
              <a:t>    </a:t>
            </a:r>
            <a:r>
              <a:rPr lang="en-GB" altLang="de-DE" sz="2000" kern="0" dirty="0" err="1" smtClean="0">
                <a:solidFill>
                  <a:schemeClr val="tx1"/>
                </a:solidFill>
                <a:latin typeface="Courier New" panose="02070309020205020404" pitchFamily="49" charset="0"/>
                <a:cs typeface="Courier New" panose="02070309020205020404" pitchFamily="49" charset="0"/>
              </a:rPr>
              <a:t>em.persist</a:t>
            </a:r>
            <a:r>
              <a:rPr lang="en-GB" altLang="de-DE" sz="2000" kern="0" dirty="0" smtClean="0">
                <a:solidFill>
                  <a:schemeClr val="tx1"/>
                </a:solidFill>
                <a:latin typeface="Courier New" panose="02070309020205020404" pitchFamily="49" charset="0"/>
                <a:cs typeface="Courier New" panose="02070309020205020404" pitchFamily="49" charset="0"/>
              </a:rPr>
              <a:t>(new </a:t>
            </a:r>
            <a:r>
              <a:rPr lang="en-GB" altLang="de-DE" sz="2000" kern="0" dirty="0" err="1" smtClean="0">
                <a:solidFill>
                  <a:schemeClr val="tx1"/>
                </a:solidFill>
                <a:latin typeface="Courier New" panose="02070309020205020404" pitchFamily="49" charset="0"/>
                <a:cs typeface="Courier New" panose="02070309020205020404" pitchFamily="49" charset="0"/>
              </a:rPr>
              <a:t>MyEntity</a:t>
            </a:r>
            <a:r>
              <a:rPr lang="en-GB" altLang="de-DE" sz="2000" kern="0" dirty="0" smtClean="0">
                <a:solidFill>
                  <a:schemeClr val="tx1"/>
                </a:solidFill>
                <a:latin typeface="Courier New" panose="02070309020205020404" pitchFamily="49" charset="0"/>
                <a:cs typeface="Courier New" panose="02070309020205020404" pitchFamily="49" charset="0"/>
              </a:rPr>
              <a:t>());</a:t>
            </a:r>
            <a:endParaRPr lang="en-GB" altLang="de-DE" sz="2000" kern="0" dirty="0">
              <a:solidFill>
                <a:schemeClr val="tx1"/>
              </a:solidFill>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kern="0" dirty="0" err="1" smtClean="0">
                <a:latin typeface="Courier New" panose="02070309020205020404" pitchFamily="49" charset="0"/>
                <a:cs typeface="Courier New" panose="02070309020205020404" pitchFamily="49" charset="0"/>
              </a:rPr>
              <a:t>em.getTransaction</a:t>
            </a:r>
            <a:r>
              <a:rPr lang="en-GB" altLang="de-DE" sz="2000" kern="0" dirty="0">
                <a:latin typeface="Courier New" panose="02070309020205020404" pitchFamily="49" charset="0"/>
                <a:cs typeface="Courier New" panose="02070309020205020404" pitchFamily="49" charset="0"/>
              </a:rPr>
              <a:t>().commit();</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kern="0" dirty="0" err="1" smtClean="0">
                <a:latin typeface="Courier New" panose="02070309020205020404" pitchFamily="49" charset="0"/>
                <a:cs typeface="Courier New" panose="02070309020205020404" pitchFamily="49" charset="0"/>
              </a:rPr>
              <a:t>em.close</a:t>
            </a:r>
            <a:r>
              <a:rPr lang="en-GB" altLang="de-DE" sz="2000" kern="0" dirty="0">
                <a:latin typeface="Courier New" panose="02070309020205020404" pitchFamily="49" charset="0"/>
                <a:cs typeface="Courier New" panose="02070309020205020404" pitchFamily="49" charset="0"/>
              </a:rPr>
              <a:t>();</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kern="0" dirty="0" err="1" smtClean="0">
                <a:latin typeface="Courier New" panose="02070309020205020404" pitchFamily="49" charset="0"/>
                <a:cs typeface="Courier New" panose="02070309020205020404" pitchFamily="49" charset="0"/>
              </a:rPr>
              <a:t>emf.close</a:t>
            </a:r>
            <a:r>
              <a:rPr lang="en-GB" altLang="de-DE" sz="2000" kern="0" dirty="0" smtClean="0">
                <a:latin typeface="Courier New" panose="02070309020205020404" pitchFamily="49" charset="0"/>
                <a:cs typeface="Courier New" panose="02070309020205020404" pitchFamily="49" charset="0"/>
              </a:rPr>
              <a:t>();</a:t>
            </a:r>
            <a:endParaRPr lang="en-GB" altLang="de-DE" sz="2000" kern="0" dirty="0">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639111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idx="4294967295"/>
          </p:nvPr>
        </p:nvSpPr>
        <p:spPr>
          <a:xfrm>
            <a:off x="26433" y="0"/>
            <a:ext cx="10080624" cy="1171575"/>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sz="4000" dirty="0" smtClean="0"/>
              <a:t>Entity Manager in Java EE</a:t>
            </a:r>
            <a:endParaRPr lang="en-GB" altLang="de-DE" sz="4000" dirty="0"/>
          </a:p>
        </p:txBody>
      </p:sp>
      <p:sp>
        <p:nvSpPr>
          <p:cNvPr id="5" name="Rectangle 2"/>
          <p:cNvSpPr txBox="1">
            <a:spLocks noChangeArrowheads="1"/>
          </p:cNvSpPr>
          <p:nvPr/>
        </p:nvSpPr>
        <p:spPr bwMode="auto">
          <a:xfrm>
            <a:off x="503238" y="1187549"/>
            <a:ext cx="9072562" cy="59046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52416" rIns="0" bIns="0" numCol="1" anchor="t" anchorCtr="0" compatLnSpc="1">
            <a:prstTxWarp prst="textNoShape">
              <a:avLst/>
            </a:prstTxWarp>
            <a:normAutofit/>
          </a:bodyPr>
          <a:lstStyle>
            <a:lvl1pPr marL="342900" indent="-342900" algn="l" defTabSz="449263" rtl="0" fontAlgn="base" hangingPunct="0">
              <a:lnSpc>
                <a:spcPct val="87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fontAlgn="base" hangingPunct="0">
              <a:lnSpc>
                <a:spcPct val="87000"/>
              </a:lnSpc>
              <a:spcBef>
                <a:spcPct val="0"/>
              </a:spcBef>
              <a:spcAft>
                <a:spcPts val="1138"/>
              </a:spcAft>
              <a:buClr>
                <a:srgbClr val="000000"/>
              </a:buClr>
              <a:buSzPct val="100000"/>
              <a:buFont typeface="Times New Roman" pitchFamily="16" charset="0"/>
              <a:defRPr sz="2400">
                <a:solidFill>
                  <a:srgbClr val="000000"/>
                </a:solidFill>
                <a:latin typeface="+mn-lt"/>
                <a:ea typeface="+mn-ea"/>
              </a:defRPr>
            </a:lvl2pPr>
            <a:lvl3pPr marL="1143000" indent="-228600" algn="l" defTabSz="449263" rtl="0" fontAlgn="base" hangingPunct="0">
              <a:lnSpc>
                <a:spcPct val="87000"/>
              </a:lnSpc>
              <a:spcBef>
                <a:spcPct val="0"/>
              </a:spcBef>
              <a:spcAft>
                <a:spcPts val="850"/>
              </a:spcAft>
              <a:buClr>
                <a:srgbClr val="000000"/>
              </a:buClr>
              <a:buSzPct val="100000"/>
              <a:buFont typeface="Times New Roman" pitchFamily="16" charset="0"/>
              <a:defRPr sz="2000">
                <a:solidFill>
                  <a:srgbClr val="000000"/>
                </a:solidFill>
                <a:latin typeface="+mn-lt"/>
                <a:ea typeface="+mn-ea"/>
              </a:defRPr>
            </a:lvl3pPr>
            <a:lvl4pPr marL="1600200" indent="-228600" algn="l" defTabSz="449263" rtl="0" fontAlgn="base" hangingPunct="0">
              <a:lnSpc>
                <a:spcPct val="87000"/>
              </a:lnSpc>
              <a:spcBef>
                <a:spcPct val="0"/>
              </a:spcBef>
              <a:spcAft>
                <a:spcPts val="575"/>
              </a:spcAft>
              <a:buClr>
                <a:srgbClr val="000000"/>
              </a:buClr>
              <a:buSzPct val="100000"/>
              <a:buFont typeface="Times New Roman" pitchFamily="16" charset="0"/>
              <a:defRPr sz="2000">
                <a:solidFill>
                  <a:srgbClr val="000000"/>
                </a:solidFill>
                <a:latin typeface="+mn-lt"/>
                <a:ea typeface="+mn-ea"/>
              </a:defRPr>
            </a:lvl4pPr>
            <a:lvl5pPr marL="20574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5pPr>
            <a:lvl6pPr marL="25146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fontAlgn="base" hangingPunct="0">
              <a:lnSpc>
                <a:spcPct val="87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a:lstStyle>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public class </a:t>
            </a:r>
            <a:r>
              <a:rPr lang="en-GB" altLang="de-DE" sz="2000" kern="0" dirty="0" err="1" smtClean="0">
                <a:latin typeface="Courier New" panose="02070309020205020404" pitchFamily="49" charset="0"/>
                <a:cs typeface="Courier New" panose="02070309020205020404" pitchFamily="49" charset="0"/>
              </a:rPr>
              <a:t>MyClass</a:t>
            </a:r>
            <a:r>
              <a:rPr lang="en-GB" altLang="de-DE" sz="2000" kern="0" dirty="0" smtClean="0">
                <a:latin typeface="Courier New" panose="02070309020205020404" pitchFamily="49" charset="0"/>
                <a:cs typeface="Courier New" panose="02070309020205020404" pitchFamily="49" charset="0"/>
              </a:rPr>
              <a:t> {</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r>
              <a:rPr lang="en-GB" altLang="de-DE" sz="2000" b="1" kern="0" dirty="0" smtClean="0">
                <a:latin typeface="Courier New" panose="02070309020205020404" pitchFamily="49" charset="0"/>
                <a:cs typeface="Courier New" panose="02070309020205020404" pitchFamily="49" charset="0"/>
              </a:rPr>
              <a:t>@</a:t>
            </a:r>
            <a:r>
              <a:rPr lang="en-GB" altLang="de-DE" sz="2000" b="1" kern="0" dirty="0" err="1" smtClean="0">
                <a:latin typeface="Courier New" panose="02070309020205020404" pitchFamily="49" charset="0"/>
                <a:cs typeface="Courier New" panose="02070309020205020404" pitchFamily="49" charset="0"/>
              </a:rPr>
              <a:t>PersistenceContext</a:t>
            </a:r>
            <a:r>
              <a:rPr lang="en-GB" altLang="de-DE" sz="2000" b="1" kern="0" dirty="0" smtClean="0">
                <a:latin typeface="Courier New" panose="02070309020205020404" pitchFamily="49" charset="0"/>
                <a:cs typeface="Courier New" panose="02070309020205020404" pitchFamily="49" charset="0"/>
              </a:rPr>
              <a:t>(</a:t>
            </a:r>
            <a:r>
              <a:rPr lang="en-GB" altLang="de-DE" sz="2000" b="1" kern="0" dirty="0" err="1" smtClean="0">
                <a:latin typeface="Courier New" panose="02070309020205020404" pitchFamily="49" charset="0"/>
                <a:cs typeface="Courier New" panose="02070309020205020404" pitchFamily="49" charset="0"/>
              </a:rPr>
              <a:t>unitName</a:t>
            </a:r>
            <a:r>
              <a:rPr lang="en-GB" altLang="de-DE" sz="2000" b="1" kern="0" dirty="0" smtClean="0">
                <a:latin typeface="Courier New" panose="02070309020205020404" pitchFamily="49" charset="0"/>
                <a:cs typeface="Courier New" panose="02070309020205020404" pitchFamily="49" charset="0"/>
              </a:rPr>
              <a:t>="</a:t>
            </a:r>
            <a:r>
              <a:rPr lang="en-GB" altLang="de-DE" sz="2000" b="1" kern="0" dirty="0" err="1" smtClean="0">
                <a:latin typeface="Courier New" panose="02070309020205020404" pitchFamily="49" charset="0"/>
                <a:cs typeface="Courier New" panose="02070309020205020404" pitchFamily="49" charset="0"/>
              </a:rPr>
              <a:t>myPU</a:t>
            </a:r>
            <a:r>
              <a:rPr lang="en-GB" altLang="de-DE" sz="2000" b="1" kern="0" dirty="0" smtClean="0">
                <a:latin typeface="Courier New" panose="02070309020205020404" pitchFamily="49" charset="0"/>
                <a:cs typeface="Courier New" panose="02070309020205020404" pitchFamily="49" charset="0"/>
              </a:rPr>
              <a:t>")</a:t>
            </a:r>
            <a:br>
              <a:rPr lang="en-GB" altLang="de-DE" sz="2000" b="1" kern="0" dirty="0" smtClean="0">
                <a:latin typeface="Courier New" panose="02070309020205020404" pitchFamily="49" charset="0"/>
                <a:cs typeface="Courier New" panose="02070309020205020404" pitchFamily="49" charset="0"/>
              </a:rPr>
            </a:b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smtClean="0">
                <a:latin typeface="Courier New" panose="02070309020205020404" pitchFamily="49" charset="0"/>
                <a:cs typeface="Courier New" panose="02070309020205020404" pitchFamily="49" charset="0"/>
              </a:rPr>
              <a:t>EntityManager</a:t>
            </a:r>
            <a:r>
              <a:rPr lang="en-GB" altLang="de-DE" sz="2000" b="1" kern="0" dirty="0" smtClean="0">
                <a:latin typeface="Courier New" panose="02070309020205020404" pitchFamily="49" charset="0"/>
                <a:cs typeface="Courier New" panose="02070309020205020404" pitchFamily="49" charset="0"/>
              </a:rPr>
              <a:t> </a:t>
            </a:r>
            <a:r>
              <a:rPr lang="en-GB" altLang="de-DE" sz="2000" b="1" kern="0" dirty="0" err="1" smtClean="0">
                <a:latin typeface="Courier New" panose="02070309020205020404" pitchFamily="49" charset="0"/>
                <a:cs typeface="Courier New" panose="02070309020205020404" pitchFamily="49" charset="0"/>
              </a:rPr>
              <a:t>em</a:t>
            </a:r>
            <a:r>
              <a:rPr lang="en-GB" altLang="de-DE" sz="2000" b="1" kern="0" dirty="0" smtClean="0">
                <a:latin typeface="Courier New" panose="02070309020205020404" pitchFamily="49" charset="0"/>
                <a:cs typeface="Courier New" panose="02070309020205020404" pitchFamily="49" charset="0"/>
              </a:rPr>
              <a:t>;</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de-DE" sz="2000" kern="0" dirty="0" smtClean="0">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public void </a:t>
            </a:r>
            <a:r>
              <a:rPr lang="en-GB" altLang="de-DE" sz="2000" kern="0" dirty="0" err="1" smtClean="0">
                <a:latin typeface="Courier New" panose="02070309020205020404" pitchFamily="49" charset="0"/>
                <a:cs typeface="Courier New" panose="02070309020205020404" pitchFamily="49" charset="0"/>
              </a:rPr>
              <a:t>myMethod</a:t>
            </a:r>
            <a:r>
              <a:rPr lang="en-GB" altLang="de-DE" sz="2000" kern="0" dirty="0" smtClean="0">
                <a:latin typeface="Courier New" panose="02070309020205020404" pitchFamily="49" charset="0"/>
                <a:cs typeface="Courier New" panose="02070309020205020404" pitchFamily="49" charset="0"/>
              </a:rPr>
              <a:t>() {</a:t>
            </a: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solidFill>
                  <a:schemeClr val="tx1"/>
                </a:solidFill>
                <a:latin typeface="Courier New" panose="02070309020205020404" pitchFamily="49" charset="0"/>
                <a:cs typeface="Courier New" panose="02070309020205020404" pitchFamily="49" charset="0"/>
              </a:rPr>
              <a:t>    </a:t>
            </a:r>
            <a:r>
              <a:rPr lang="en-GB" altLang="de-DE" sz="2000" kern="0" dirty="0" err="1" smtClean="0">
                <a:solidFill>
                  <a:schemeClr val="tx1"/>
                </a:solidFill>
                <a:latin typeface="Courier New" panose="02070309020205020404" pitchFamily="49" charset="0"/>
                <a:cs typeface="Courier New" panose="02070309020205020404" pitchFamily="49" charset="0"/>
              </a:rPr>
              <a:t>em.persist</a:t>
            </a:r>
            <a:r>
              <a:rPr lang="en-GB" altLang="de-DE" sz="2000" kern="0" dirty="0" smtClean="0">
                <a:solidFill>
                  <a:schemeClr val="tx1"/>
                </a:solidFill>
                <a:latin typeface="Courier New" panose="02070309020205020404" pitchFamily="49" charset="0"/>
                <a:cs typeface="Courier New" panose="02070309020205020404" pitchFamily="49" charset="0"/>
              </a:rPr>
              <a:t>(new </a:t>
            </a:r>
            <a:r>
              <a:rPr lang="en-GB" altLang="de-DE" sz="2000" kern="0" dirty="0" err="1" smtClean="0">
                <a:solidFill>
                  <a:schemeClr val="tx1"/>
                </a:solidFill>
                <a:latin typeface="Courier New" panose="02070309020205020404" pitchFamily="49" charset="0"/>
                <a:cs typeface="Courier New" panose="02070309020205020404" pitchFamily="49" charset="0"/>
              </a:rPr>
              <a:t>MyEntity</a:t>
            </a:r>
            <a:r>
              <a:rPr lang="en-GB" altLang="de-DE" sz="2000" kern="0" dirty="0" smtClean="0">
                <a:solidFill>
                  <a:schemeClr val="tx1"/>
                </a:solidFill>
                <a:latin typeface="Courier New" panose="02070309020205020404" pitchFamily="49" charset="0"/>
                <a:cs typeface="Courier New" panose="02070309020205020404" pitchFamily="49" charset="0"/>
              </a:rPr>
              <a:t>());</a:t>
            </a:r>
            <a:endParaRPr lang="en-GB" altLang="de-DE" sz="2000" kern="0" dirty="0">
              <a:solidFill>
                <a:schemeClr val="tx1"/>
              </a:solidFill>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  }</a:t>
            </a:r>
            <a:endParaRPr lang="en-GB" altLang="de-DE" sz="2000" kern="0" dirty="0">
              <a:latin typeface="Courier New" panose="02070309020205020404" pitchFamily="49" charset="0"/>
              <a:cs typeface="Courier New" panose="02070309020205020404" pitchFamily="49" charset="0"/>
            </a:endParaRPr>
          </a:p>
          <a:p>
            <a:pPr marL="107950" indent="0">
              <a:buSzPct val="4500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000" kern="0" dirty="0" smtClean="0">
                <a:latin typeface="Courier New" panose="02070309020205020404" pitchFamily="49" charset="0"/>
                <a:cs typeface="Courier New" panose="02070309020205020404" pitchFamily="49" charset="0"/>
              </a:rPr>
              <a:t>}</a:t>
            </a:r>
            <a:endParaRPr lang="en-GB" altLang="de-DE" sz="20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62601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idx="4294967295"/>
          </p:nvPr>
        </p:nvSpPr>
        <p:spPr>
          <a:xfrm>
            <a:off x="-1" y="0"/>
            <a:ext cx="10080625" cy="12207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Lifecycle </a:t>
            </a:r>
            <a:r>
              <a:rPr lang="en-GB" altLang="de-DE" dirty="0" smtClean="0"/>
              <a:t>of Entity Object</a:t>
            </a:r>
            <a:endParaRPr lang="en-GB" altLang="de-DE"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848" y="1475582"/>
            <a:ext cx="8328582" cy="539920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0" y="0"/>
            <a:ext cx="10080625" cy="12207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Lifecycle of Entity Object</a:t>
            </a:r>
            <a:endParaRPr lang="en-GB" altLang="de-DE" dirty="0"/>
          </a:p>
        </p:txBody>
      </p:sp>
      <p:sp>
        <p:nvSpPr>
          <p:cNvPr id="18434" name="Rectangle 2"/>
          <p:cNvSpPr>
            <a:spLocks noGrp="1" noChangeArrowheads="1"/>
          </p:cNvSpPr>
          <p:nvPr>
            <p:ph type="body" idx="4294967295"/>
          </p:nvPr>
        </p:nvSpPr>
        <p:spPr>
          <a:xfrm>
            <a:off x="287785" y="1259556"/>
            <a:ext cx="9505055" cy="5472609"/>
          </a:xfrm>
          <a:ln/>
        </p:spPr>
        <p:txBody>
          <a:bodyPr tIns="3276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New</a:t>
            </a:r>
            <a:r>
              <a:rPr lang="en-US" altLang="de-DE" sz="2000" dirty="0"/>
              <a:t>: The object was created using </a:t>
            </a:r>
            <a:r>
              <a:rPr lang="en-US" altLang="de-DE" sz="2000" dirty="0" smtClean="0"/>
              <a:t>the </a:t>
            </a:r>
            <a:r>
              <a:rPr lang="en-US" altLang="de-DE" sz="2000" dirty="0"/>
              <a:t>new operator in the Java Virtual Machine (JVM). The object does not yet have an equivalent in the relational database, it is not </a:t>
            </a:r>
            <a:r>
              <a:rPr lang="en-US" altLang="de-DE" sz="2000" dirty="0" smtClean="0"/>
              <a:t>managed </a:t>
            </a:r>
            <a:r>
              <a:rPr lang="en-US" altLang="de-DE" sz="2000" dirty="0"/>
              <a:t>by the Entity </a:t>
            </a:r>
            <a:r>
              <a:rPr lang="en-US" altLang="de-DE" sz="2000" dirty="0" smtClean="0"/>
              <a:t>Manager yet. </a:t>
            </a:r>
            <a:endParaRPr lang="en-US" altLang="de-DE" sz="20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Managed</a:t>
            </a:r>
            <a:r>
              <a:rPr lang="en-US" altLang="de-DE" sz="2000" dirty="0"/>
              <a:t>: The object is managed by the Entity Manager. Entity Manager knows if attributes of an object have changed. It decides when changed attributes are written to the database and when the object is read anew from the database. Writing to the database and refreshing can also be forced programmatically.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Removed</a:t>
            </a:r>
            <a:r>
              <a:rPr lang="en-US" altLang="de-DE" sz="2000" dirty="0"/>
              <a:t>: The object still exists in the JVM, it is managed by the Entity Manager, but it is marked for deletion in the database.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Detached</a:t>
            </a:r>
            <a:r>
              <a:rPr lang="en-US" altLang="de-DE" sz="2000" dirty="0"/>
              <a:t>: The object exists in the database and in the JVM, but it is no longer managed by the Entity Manager (occurs when the object is transported between JVMs or the transaction is terminated). </a:t>
            </a:r>
            <a:endParaRPr lang="en-GB" altLang="de-DE"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idx="4294967295"/>
          </p:nvPr>
        </p:nvSpPr>
        <p:spPr>
          <a:xfrm>
            <a:off x="-1" y="12003"/>
            <a:ext cx="10080625" cy="1220787"/>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Methods of Entity Manager</a:t>
            </a:r>
            <a:endParaRPr lang="en-GB" altLang="de-DE" dirty="0"/>
          </a:p>
        </p:txBody>
      </p:sp>
      <p:sp>
        <p:nvSpPr>
          <p:cNvPr id="19458" name="Rectangle 2"/>
          <p:cNvSpPr>
            <a:spLocks noGrp="1" noChangeArrowheads="1"/>
          </p:cNvSpPr>
          <p:nvPr>
            <p:ph type="body" idx="4294967295"/>
          </p:nvPr>
        </p:nvSpPr>
        <p:spPr>
          <a:xfrm>
            <a:off x="287784" y="1259557"/>
            <a:ext cx="9577064" cy="5688632"/>
          </a:xfrm>
          <a:solidFill>
            <a:srgbClr val="FFFFFF"/>
          </a:solidFill>
          <a:ln/>
        </p:spPr>
        <p:txBody>
          <a:bodyPr tIns="32760"/>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persist</a:t>
            </a:r>
            <a:r>
              <a:rPr lang="en-US" altLang="de-DE" sz="2000" dirty="0" smtClean="0"/>
              <a:t>(): </a:t>
            </a:r>
            <a:r>
              <a:rPr lang="en-US" altLang="de-DE" sz="2000" dirty="0"/>
              <a:t>An object </a:t>
            </a:r>
            <a:r>
              <a:rPr lang="en-US" altLang="de-DE" sz="2000" dirty="0" smtClean="0"/>
              <a:t>with </a:t>
            </a:r>
            <a:r>
              <a:rPr lang="en-US" altLang="de-DE" sz="2000" dirty="0" smtClean="0"/>
              <a:t>state </a:t>
            </a:r>
            <a:r>
              <a:rPr lang="en-US" altLang="de-DE" sz="2000" i="1" dirty="0"/>
              <a:t>new</a:t>
            </a:r>
            <a:r>
              <a:rPr lang="en-US" altLang="de-DE" sz="2000" dirty="0"/>
              <a:t> is </a:t>
            </a:r>
            <a:r>
              <a:rPr lang="en-US" altLang="de-DE" sz="2000" dirty="0"/>
              <a:t>placed under the management of the </a:t>
            </a:r>
            <a:r>
              <a:rPr lang="en-US" altLang="de-DE" sz="2000" dirty="0" smtClean="0"/>
              <a:t>Entity Manager </a:t>
            </a:r>
            <a:r>
              <a:rPr lang="en-US" altLang="de-DE" sz="2000" dirty="0"/>
              <a:t>(managed) and written to the database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refresh</a:t>
            </a:r>
            <a:r>
              <a:rPr lang="en-US" altLang="de-DE" sz="2000" dirty="0" smtClean="0"/>
              <a:t>(): </a:t>
            </a:r>
            <a:r>
              <a:rPr lang="en-US" altLang="de-DE" sz="2000" dirty="0"/>
              <a:t>An object </a:t>
            </a:r>
            <a:r>
              <a:rPr lang="en-US" altLang="de-DE" sz="2000" dirty="0" smtClean="0"/>
              <a:t>with </a:t>
            </a:r>
            <a:r>
              <a:rPr lang="en-US" altLang="de-DE" sz="2000" dirty="0" smtClean="0"/>
              <a:t>state </a:t>
            </a:r>
            <a:r>
              <a:rPr lang="en-US" altLang="de-DE" sz="2000" i="1" dirty="0"/>
              <a:t>managed</a:t>
            </a:r>
            <a:r>
              <a:rPr lang="en-US" altLang="de-DE" sz="2000" dirty="0"/>
              <a:t> is </a:t>
            </a:r>
            <a:r>
              <a:rPr lang="en-US" altLang="de-DE" sz="2000" dirty="0"/>
              <a:t>read again from the database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remove</a:t>
            </a:r>
            <a:r>
              <a:rPr lang="en-US" altLang="de-DE" sz="2000" dirty="0" smtClean="0"/>
              <a:t>(): </a:t>
            </a:r>
            <a:r>
              <a:rPr lang="en-US" altLang="de-DE" sz="2000" dirty="0"/>
              <a:t>An object </a:t>
            </a:r>
            <a:r>
              <a:rPr lang="en-US" altLang="de-DE" sz="2000" dirty="0" smtClean="0"/>
              <a:t>with </a:t>
            </a:r>
            <a:r>
              <a:rPr lang="en-US" altLang="de-DE" sz="2000" dirty="0" smtClean="0"/>
              <a:t>state </a:t>
            </a:r>
            <a:r>
              <a:rPr lang="en-US" altLang="de-DE" sz="2000" i="1" dirty="0"/>
              <a:t>managed</a:t>
            </a:r>
            <a:r>
              <a:rPr lang="en-US" altLang="de-DE" sz="2000" dirty="0"/>
              <a:t> is </a:t>
            </a:r>
            <a:r>
              <a:rPr lang="en-US" altLang="de-DE" sz="2000" dirty="0"/>
              <a:t>marked for deletion and deleted from the database upon completion of the transaction. The Java object persists.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merge</a:t>
            </a:r>
            <a:r>
              <a:rPr lang="en-US" altLang="de-DE" sz="2000" dirty="0" smtClean="0"/>
              <a:t>(): </a:t>
            </a:r>
            <a:r>
              <a:rPr lang="en-US" altLang="de-DE" sz="2000" dirty="0"/>
              <a:t>An object that is not under the management of the </a:t>
            </a:r>
            <a:r>
              <a:rPr lang="en-US" altLang="de-DE" sz="2000" dirty="0" smtClean="0"/>
              <a:t>Entity Manager, </a:t>
            </a:r>
            <a:r>
              <a:rPr lang="en-US" altLang="de-DE" sz="2000" dirty="0"/>
              <a:t>but is already </a:t>
            </a:r>
            <a:r>
              <a:rPr lang="en-US" altLang="de-DE" sz="2000" dirty="0" smtClean="0"/>
              <a:t>stored in </a:t>
            </a:r>
            <a:r>
              <a:rPr lang="en-US" altLang="de-DE" sz="2000" dirty="0"/>
              <a:t>the </a:t>
            </a:r>
            <a:r>
              <a:rPr lang="en-US" altLang="de-DE" sz="2000" dirty="0" smtClean="0"/>
              <a:t>database, is </a:t>
            </a:r>
            <a:r>
              <a:rPr lang="en-US" altLang="de-DE" sz="2000" dirty="0"/>
              <a:t>placed under management of the </a:t>
            </a:r>
            <a:r>
              <a:rPr lang="en-US" altLang="de-DE" sz="2000" dirty="0" smtClean="0"/>
              <a:t>Entity Manager</a:t>
            </a:r>
            <a:r>
              <a:rPr lang="en-US" altLang="de-DE" sz="2000" dirty="0"/>
              <a:t>. The data of the object </a:t>
            </a:r>
            <a:r>
              <a:rPr lang="en-US" altLang="de-DE" sz="2000" dirty="0" smtClean="0"/>
              <a:t>are written into the </a:t>
            </a:r>
            <a:r>
              <a:rPr lang="en-US" altLang="de-DE" sz="2000" dirty="0"/>
              <a:t>database at the end of the transaction.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flush</a:t>
            </a:r>
            <a:r>
              <a:rPr lang="en-US" altLang="de-DE" sz="2000" dirty="0" smtClean="0"/>
              <a:t>(): </a:t>
            </a:r>
            <a:r>
              <a:rPr lang="en-US" altLang="de-DE" sz="2000" dirty="0"/>
              <a:t>All changes in the object are written to the database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smtClean="0"/>
              <a:t>find</a:t>
            </a:r>
            <a:r>
              <a:rPr lang="en-US" altLang="de-DE" sz="2000" dirty="0" smtClean="0"/>
              <a:t>(): </a:t>
            </a:r>
            <a:r>
              <a:rPr lang="en-US" altLang="de-DE" sz="2000" dirty="0"/>
              <a:t>The object with the specified primary key is fetched from the database.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err="1" smtClean="0"/>
              <a:t>createQuery</a:t>
            </a:r>
            <a:r>
              <a:rPr lang="en-US" altLang="de-DE" sz="2000" dirty="0" smtClean="0"/>
              <a:t>("</a:t>
            </a:r>
            <a:r>
              <a:rPr lang="en-US" altLang="de-DE" sz="2000" dirty="0"/>
              <a:t>select ..."): A custom database query is defined, </a:t>
            </a:r>
            <a:r>
              <a:rPr lang="en-US" altLang="de-DE" sz="2000" dirty="0" err="1" smtClean="0"/>
              <a:t>query.getResultList</a:t>
            </a:r>
            <a:r>
              <a:rPr lang="en-US" altLang="de-DE" sz="2000" dirty="0" smtClean="0"/>
              <a:t>() </a:t>
            </a:r>
            <a:r>
              <a:rPr lang="en-US" altLang="de-DE" sz="2000" dirty="0"/>
              <a:t>is used to read the result in </a:t>
            </a:r>
            <a:r>
              <a:rPr lang="en-US" altLang="de-DE" sz="2000" dirty="0" smtClean="0"/>
              <a:t>form </a:t>
            </a:r>
            <a:r>
              <a:rPr lang="en-US" altLang="de-DE" sz="2000" dirty="0"/>
              <a:t>of Java objects. </a:t>
            </a:r>
            <a:endParaRPr lang="en-GB" altLang="de-DE" sz="20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idx="4294967295"/>
          </p:nvPr>
        </p:nvSpPr>
        <p:spPr>
          <a:xfrm>
            <a:off x="-1" y="14288"/>
            <a:ext cx="10080625" cy="1220787"/>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Methods of Entity Manager</a:t>
            </a:r>
          </a:p>
        </p:txBody>
      </p:sp>
      <p:sp>
        <p:nvSpPr>
          <p:cNvPr id="20482" name="Rectangle 2"/>
          <p:cNvSpPr>
            <a:spLocks noGrp="1" noChangeArrowheads="1"/>
          </p:cNvSpPr>
          <p:nvPr>
            <p:ph type="body" idx="4294967295"/>
          </p:nvPr>
        </p:nvSpPr>
        <p:spPr>
          <a:xfrm>
            <a:off x="359792" y="1160463"/>
            <a:ext cx="9433048" cy="5794375"/>
          </a:xfrm>
          <a:ln/>
        </p:spPr>
        <p:txBody>
          <a:bodyPr tIns="38556"/>
          <a:lstStyle/>
          <a:p>
            <a:pPr indent="-341313">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@Stateless</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a:t>
            </a:r>
            <a:r>
              <a:rPr lang="en-GB" altLang="de-DE" sz="1800" dirty="0" err="1" smtClean="0">
                <a:latin typeface="Courier New" pitchFamily="49" charset="0"/>
              </a:rPr>
              <a:t>WebService</a:t>
            </a:r>
            <a:endParaRPr lang="en-GB" altLang="de-DE" sz="18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public class </a:t>
            </a:r>
            <a:r>
              <a:rPr lang="en-GB" altLang="de-DE" sz="1800" dirty="0" err="1" smtClean="0">
                <a:latin typeface="Courier New" pitchFamily="49" charset="0"/>
              </a:rPr>
              <a:t>StudentService</a:t>
            </a:r>
            <a:r>
              <a:rPr lang="en-GB" altLang="de-DE" sz="1800" dirty="0" smtClean="0">
                <a:latin typeface="Courier New" pitchFamily="49" charset="0"/>
              </a:rPr>
              <a:t> {</a:t>
            </a:r>
            <a:endParaRPr lang="en-GB" altLang="de-DE" sz="18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err="1" smtClean="0">
                <a:solidFill>
                  <a:srgbClr val="FF0000"/>
                </a:solidFill>
                <a:latin typeface="Courier New" pitchFamily="49" charset="0"/>
              </a:rPr>
              <a:t>PersistenceContext</a:t>
            </a:r>
            <a:endParaRPr lang="en-GB" altLang="de-DE" sz="18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err="1">
                <a:solidFill>
                  <a:srgbClr val="FF0000"/>
                </a:solidFill>
                <a:latin typeface="Courier New" pitchFamily="49" charset="0"/>
              </a:rPr>
              <a:t>EntityManager</a:t>
            </a:r>
            <a:r>
              <a:rPr lang="en-GB" altLang="de-DE" sz="1800" dirty="0">
                <a:solidFill>
                  <a:srgbClr val="FF0000"/>
                </a:solidFill>
                <a:latin typeface="Courier New" pitchFamily="49" charset="0"/>
              </a:rPr>
              <a:t> </a:t>
            </a:r>
            <a:r>
              <a:rPr lang="en-GB" altLang="de-DE" sz="1800" dirty="0" err="1">
                <a:solidFill>
                  <a:srgbClr val="FF0000"/>
                </a:solidFill>
                <a:latin typeface="Courier New" pitchFamily="49" charset="0"/>
              </a:rPr>
              <a:t>em</a:t>
            </a:r>
            <a:r>
              <a:rPr lang="en-GB" altLang="de-DE" sz="18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smtClean="0">
                <a:latin typeface="Courier New" pitchFamily="49" charset="0"/>
              </a:rPr>
              <a:t>    </a:t>
            </a:r>
            <a:endParaRPr lang="en-GB" altLang="de-DE" sz="18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    public Student </a:t>
            </a:r>
            <a:r>
              <a:rPr lang="en-GB" altLang="de-DE" sz="1800" dirty="0" err="1">
                <a:latin typeface="Courier New" pitchFamily="49" charset="0"/>
              </a:rPr>
              <a:t>getStudentByID</a:t>
            </a:r>
            <a:r>
              <a:rPr lang="en-GB" altLang="de-DE" sz="1800" dirty="0">
                <a:latin typeface="Courier New" pitchFamily="49" charset="0"/>
              </a:rPr>
              <a:t>(Long id)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smtClean="0">
                <a:solidFill>
                  <a:srgbClr val="FF0000"/>
                </a:solidFill>
                <a:latin typeface="Courier New" pitchFamily="49" charset="0"/>
              </a:rPr>
              <a:t>return </a:t>
            </a:r>
            <a:r>
              <a:rPr lang="en-GB" altLang="de-DE" sz="1800" dirty="0" err="1" smtClean="0">
                <a:solidFill>
                  <a:srgbClr val="FF0000"/>
                </a:solidFill>
                <a:latin typeface="Courier New" pitchFamily="49" charset="0"/>
              </a:rPr>
              <a:t>em.find</a:t>
            </a:r>
            <a:r>
              <a:rPr lang="en-GB" altLang="de-DE" sz="1800" dirty="0" smtClean="0">
                <a:solidFill>
                  <a:srgbClr val="FF0000"/>
                </a:solidFill>
                <a:latin typeface="Courier New" pitchFamily="49" charset="0"/>
              </a:rPr>
              <a:t>(</a:t>
            </a:r>
            <a:r>
              <a:rPr lang="en-GB" altLang="de-DE" sz="1800" dirty="0" err="1" smtClean="0">
                <a:solidFill>
                  <a:srgbClr val="FF0000"/>
                </a:solidFill>
                <a:latin typeface="Courier New" pitchFamily="49" charset="0"/>
              </a:rPr>
              <a:t>Student.class</a:t>
            </a:r>
            <a:r>
              <a:rPr lang="en-GB" altLang="de-DE" sz="1800" dirty="0" smtClean="0">
                <a:solidFill>
                  <a:srgbClr val="FF0000"/>
                </a:solidFill>
                <a:latin typeface="Courier New" pitchFamily="49" charset="0"/>
              </a:rPr>
              <a:t>, id</a:t>
            </a:r>
            <a:r>
              <a:rPr lang="en-GB" altLang="de-DE" sz="18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smtClean="0">
                <a:latin typeface="Courier New" pitchFamily="49" charset="0"/>
              </a:rPr>
              <a:t>    }</a:t>
            </a:r>
            <a:endParaRPr lang="en-GB" altLang="de-DE" sz="18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    public </a:t>
            </a:r>
            <a:r>
              <a:rPr lang="en-GB" altLang="de-DE" sz="1800" dirty="0" smtClean="0">
                <a:latin typeface="Courier New" pitchFamily="49" charset="0"/>
              </a:rPr>
              <a:t>List&lt;</a:t>
            </a:r>
            <a:r>
              <a:rPr lang="en-GB" altLang="de-DE" sz="1800" dirty="0" err="1" smtClean="0">
                <a:latin typeface="Courier New" pitchFamily="49" charset="0"/>
              </a:rPr>
              <a:t>Jahrgang</a:t>
            </a:r>
            <a:r>
              <a:rPr lang="en-GB" altLang="de-DE" sz="1800" dirty="0" smtClean="0">
                <a:latin typeface="Courier New" pitchFamily="49" charset="0"/>
              </a:rPr>
              <a:t>&gt; </a:t>
            </a:r>
            <a:r>
              <a:rPr lang="en-GB" altLang="de-DE" sz="1800" dirty="0" err="1">
                <a:latin typeface="Courier New" pitchFamily="49" charset="0"/>
              </a:rPr>
              <a:t>getAllJahrgaenge</a:t>
            </a:r>
            <a:r>
              <a:rPr lang="en-GB" altLang="de-DE" sz="18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smtClean="0">
                <a:solidFill>
                  <a:srgbClr val="FF0000"/>
                </a:solidFill>
                <a:latin typeface="Courier New" pitchFamily="49" charset="0"/>
              </a:rPr>
              <a:t>return </a:t>
            </a:r>
            <a:r>
              <a:rPr lang="en-GB" altLang="de-DE" sz="1800" dirty="0" err="1">
                <a:solidFill>
                  <a:srgbClr val="FF0000"/>
                </a:solidFill>
                <a:latin typeface="Courier New" pitchFamily="49" charset="0"/>
              </a:rPr>
              <a:t>em.createNamedQuery</a:t>
            </a:r>
            <a:r>
              <a:rPr lang="en-GB" altLang="de-DE" sz="1800" dirty="0" smtClean="0">
                <a:solidFill>
                  <a:srgbClr val="FF0000"/>
                </a:solidFill>
                <a:latin typeface="Courier New" pitchFamily="49" charset="0"/>
              </a:rPr>
              <a:t>("</a:t>
            </a:r>
            <a:r>
              <a:rPr lang="en-GB" altLang="de-DE" sz="1800" dirty="0" err="1" smtClean="0">
                <a:solidFill>
                  <a:srgbClr val="FF0000"/>
                </a:solidFill>
                <a:latin typeface="Courier New" pitchFamily="49" charset="0"/>
              </a:rPr>
              <a:t>findAllJahrgaenge</a:t>
            </a:r>
            <a:r>
              <a:rPr lang="en-GB" altLang="de-DE" sz="1800" dirty="0" smtClean="0">
                <a:solidFill>
                  <a:srgbClr val="FF0000"/>
                </a:solidFill>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smtClean="0">
                <a:solidFill>
                  <a:srgbClr val="FF0000"/>
                </a:solidFill>
                <a:latin typeface="Courier New" pitchFamily="49" charset="0"/>
              </a:rPr>
              <a:t>                                  </a:t>
            </a:r>
            <a:r>
              <a:rPr lang="en-GB" altLang="de-DE" sz="1800" dirty="0" err="1" smtClean="0">
                <a:solidFill>
                  <a:srgbClr val="FF0000"/>
                </a:solidFill>
                <a:latin typeface="Courier New" pitchFamily="49" charset="0"/>
              </a:rPr>
              <a:t>Jahrgang.class</a:t>
            </a:r>
            <a:r>
              <a:rPr lang="en-GB" altLang="de-DE" sz="1800" dirty="0" smtClean="0">
                <a:solidFill>
                  <a:srgbClr val="FF0000"/>
                </a:solidFill>
                <a:latin typeface="Courier New" pitchFamily="49" charset="0"/>
              </a:rPr>
              <a:t>)</a:t>
            </a:r>
            <a:endParaRPr lang="en-GB" altLang="de-DE" sz="18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solidFill>
                  <a:srgbClr val="FF0000"/>
                </a:solidFill>
                <a:latin typeface="Courier New" pitchFamily="49" charset="0"/>
              </a:rPr>
              <a:t>         </a:t>
            </a:r>
            <a:r>
              <a:rPr lang="en-GB" altLang="de-DE" sz="1800" dirty="0" smtClean="0">
                <a:solidFill>
                  <a:srgbClr val="FF0000"/>
                </a:solidFill>
                <a:latin typeface="Courier New" pitchFamily="49" charset="0"/>
              </a:rPr>
              <a:t>        .</a:t>
            </a:r>
            <a:r>
              <a:rPr lang="en-GB" altLang="de-DE" sz="1800" dirty="0" err="1" smtClean="0">
                <a:solidFill>
                  <a:srgbClr val="FF0000"/>
                </a:solidFill>
                <a:latin typeface="Courier New" pitchFamily="49" charset="0"/>
              </a:rPr>
              <a:t>getResultList</a:t>
            </a:r>
            <a:r>
              <a:rPr lang="en-GB" altLang="de-DE" sz="18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smtClean="0">
                <a:latin typeface="Courier New" pitchFamily="49" charset="0"/>
              </a:rPr>
              <a:t>    }</a:t>
            </a:r>
            <a:endParaRPr lang="en-GB" altLang="de-DE" sz="18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800" dirty="0">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idx="4294967295"/>
          </p:nvPr>
        </p:nvSpPr>
        <p:spPr>
          <a:xfrm>
            <a:off x="-1" y="14288"/>
            <a:ext cx="10080625" cy="1220787"/>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Methods of Entity Manager</a:t>
            </a:r>
          </a:p>
        </p:txBody>
      </p:sp>
      <p:sp>
        <p:nvSpPr>
          <p:cNvPr id="21506" name="Rectangle 2"/>
          <p:cNvSpPr>
            <a:spLocks noGrp="1" noChangeArrowheads="1"/>
          </p:cNvSpPr>
          <p:nvPr>
            <p:ph type="body" idx="4294967295"/>
          </p:nvPr>
        </p:nvSpPr>
        <p:spPr>
          <a:xfrm>
            <a:off x="1066105" y="1187549"/>
            <a:ext cx="8294687" cy="5832648"/>
          </a:xfrm>
          <a:ln/>
        </p:spPr>
        <p:txBody>
          <a:bodyPr tIns="34272"/>
          <a:lstStyle/>
          <a:p>
            <a:pPr indent="-341313">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@Stateless</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a:t>
            </a:r>
            <a:r>
              <a:rPr lang="en-GB" altLang="de-DE" sz="1600" dirty="0" err="1" smtClean="0">
                <a:latin typeface="Courier New" pitchFamily="49" charset="0"/>
              </a:rPr>
              <a:t>WebService</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public class </a:t>
            </a:r>
            <a:r>
              <a:rPr lang="en-GB" altLang="de-DE" sz="1600" dirty="0" err="1" smtClean="0">
                <a:latin typeface="Courier New" pitchFamily="49" charset="0"/>
              </a:rPr>
              <a:t>StudentService</a:t>
            </a:r>
            <a:r>
              <a:rPr lang="en-GB" altLang="de-DE" sz="1600" dirty="0" smtClean="0">
                <a:latin typeface="Courier New" pitchFamily="49" charset="0"/>
              </a:rPr>
              <a:t> {</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PersistenceContext</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EntityManager</a:t>
            </a:r>
            <a:r>
              <a:rPr lang="en-GB" altLang="de-DE" sz="1600" dirty="0">
                <a:latin typeface="Courier New" pitchFamily="49" charset="0"/>
              </a:rPr>
              <a:t> </a:t>
            </a:r>
            <a:r>
              <a:rPr lang="en-GB" altLang="de-DE" sz="1600" dirty="0" err="1">
                <a:latin typeface="Courier New" pitchFamily="49" charset="0"/>
              </a:rPr>
              <a:t>em</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public void </a:t>
            </a:r>
            <a:r>
              <a:rPr lang="en-GB" altLang="de-DE" sz="1600" dirty="0" err="1">
                <a:latin typeface="Courier New" pitchFamily="49" charset="0"/>
              </a:rPr>
              <a:t>createSomeTestData</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Adresse</a:t>
            </a:r>
            <a:r>
              <a:rPr lang="en-GB" altLang="de-DE" sz="1600" dirty="0">
                <a:latin typeface="Courier New" pitchFamily="49" charset="0"/>
              </a:rPr>
              <a:t> </a:t>
            </a:r>
            <a:r>
              <a:rPr lang="en-GB" altLang="de-DE" sz="1600" dirty="0" err="1">
                <a:latin typeface="Courier New" pitchFamily="49" charset="0"/>
              </a:rPr>
              <a:t>adresse</a:t>
            </a:r>
            <a:r>
              <a:rPr lang="en-GB" altLang="de-DE" sz="1600" dirty="0">
                <a:latin typeface="Courier New" pitchFamily="49" charset="0"/>
              </a:rPr>
              <a:t> = new </a:t>
            </a:r>
            <a:r>
              <a:rPr lang="en-GB" altLang="de-DE" sz="1600" dirty="0" err="1">
                <a:latin typeface="Courier New" pitchFamily="49" charset="0"/>
              </a:rPr>
              <a:t>Adresse</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Jahrgang</a:t>
            </a:r>
            <a:r>
              <a:rPr lang="en-GB" altLang="de-DE" sz="1600" dirty="0">
                <a:latin typeface="Courier New" pitchFamily="49" charset="0"/>
              </a:rPr>
              <a:t> </a:t>
            </a:r>
            <a:r>
              <a:rPr lang="en-GB" altLang="de-DE" sz="1600" dirty="0" err="1">
                <a:latin typeface="Courier New" pitchFamily="49" charset="0"/>
              </a:rPr>
              <a:t>jahrgang</a:t>
            </a:r>
            <a:r>
              <a:rPr lang="en-GB" altLang="de-DE" sz="1600" dirty="0">
                <a:latin typeface="Courier New" pitchFamily="49" charset="0"/>
              </a:rPr>
              <a:t> = new </a:t>
            </a:r>
            <a:r>
              <a:rPr lang="en-GB" altLang="de-DE" sz="1600" dirty="0" err="1">
                <a:latin typeface="Courier New" pitchFamily="49" charset="0"/>
              </a:rPr>
              <a:t>Jahrgang</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jahrgang.setJahr</a:t>
            </a:r>
            <a:r>
              <a:rPr lang="en-GB" altLang="de-DE" sz="1600" dirty="0">
                <a:latin typeface="Courier New" pitchFamily="49" charset="0"/>
              </a:rPr>
              <a:t>(2004);</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solidFill>
                  <a:srgbClr val="FF0000"/>
                </a:solidFill>
                <a:latin typeface="Courier New" pitchFamily="49" charset="0"/>
              </a:rPr>
              <a:t>        </a:t>
            </a:r>
            <a:r>
              <a:rPr lang="en-GB" altLang="de-DE" sz="1600" dirty="0" err="1">
                <a:solidFill>
                  <a:srgbClr val="FF0000"/>
                </a:solidFill>
                <a:latin typeface="Courier New" pitchFamily="49" charset="0"/>
              </a:rPr>
              <a:t>em.persist</a:t>
            </a:r>
            <a:r>
              <a:rPr lang="en-GB" altLang="de-DE" sz="1600" dirty="0">
                <a:solidFill>
                  <a:srgbClr val="FF0000"/>
                </a:solidFill>
                <a:latin typeface="Courier New" pitchFamily="49" charset="0"/>
              </a:rPr>
              <a:t>(</a:t>
            </a:r>
            <a:r>
              <a:rPr lang="en-GB" altLang="de-DE" sz="1600" dirty="0" err="1">
                <a:solidFill>
                  <a:srgbClr val="FF0000"/>
                </a:solidFill>
                <a:latin typeface="Courier New" pitchFamily="49" charset="0"/>
              </a:rPr>
              <a:t>jahrgang</a:t>
            </a:r>
            <a:r>
              <a:rPr lang="en-GB" altLang="de-DE" sz="16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adresse.setStrasse</a:t>
            </a:r>
            <a:r>
              <a:rPr lang="en-GB" altLang="de-DE" sz="1600" dirty="0" smtClean="0">
                <a:latin typeface="Courier New" pitchFamily="49" charset="0"/>
              </a:rPr>
              <a:t>("Thomas </a:t>
            </a:r>
            <a:r>
              <a:rPr lang="en-GB" altLang="de-DE" sz="1600" dirty="0">
                <a:latin typeface="Courier New" pitchFamily="49" charset="0"/>
              </a:rPr>
              <a:t>Edison </a:t>
            </a:r>
            <a:r>
              <a:rPr lang="en-GB" altLang="de-DE" sz="1600" dirty="0" err="1" smtClean="0">
                <a:latin typeface="Courier New" pitchFamily="49" charset="0"/>
              </a:rPr>
              <a:t>Straße</a:t>
            </a:r>
            <a:r>
              <a:rPr lang="en-GB" altLang="de-DE" sz="1600" dirty="0" smtClean="0">
                <a:latin typeface="Courier New" pitchFamily="49" charset="0"/>
              </a:rPr>
              <a:t>");</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adresse.setHausnummer</a:t>
            </a:r>
            <a:r>
              <a:rPr lang="en-GB" altLang="de-DE" sz="1600" dirty="0" smtClean="0">
                <a:latin typeface="Courier New" pitchFamily="49" charset="0"/>
              </a:rPr>
              <a:t>("2");</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adresse.setOrt</a:t>
            </a:r>
            <a:r>
              <a:rPr lang="en-GB" altLang="de-DE" sz="1600" dirty="0" smtClean="0">
                <a:latin typeface="Courier New" pitchFamily="49" charset="0"/>
              </a:rPr>
              <a:t>("</a:t>
            </a:r>
            <a:r>
              <a:rPr lang="en-GB" altLang="de-DE" sz="1600" dirty="0" err="1" smtClean="0">
                <a:latin typeface="Courier New" pitchFamily="49" charset="0"/>
              </a:rPr>
              <a:t>Eisenstadt</a:t>
            </a:r>
            <a:r>
              <a:rPr lang="en-GB" altLang="de-DE" sz="1600" dirty="0" smtClean="0">
                <a:latin typeface="Courier New" pitchFamily="49" charset="0"/>
              </a:rPr>
              <a:t>");</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a:latin typeface="Courier New" pitchFamily="49" charset="0"/>
              </a:rPr>
              <a:t>adresse.setPlz</a:t>
            </a:r>
            <a:r>
              <a:rPr lang="en-GB" altLang="de-DE" sz="1600" dirty="0" smtClean="0">
                <a:latin typeface="Courier New" pitchFamily="49" charset="0"/>
              </a:rPr>
              <a:t>("7000");</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solidFill>
                  <a:srgbClr val="FF0000"/>
                </a:solidFill>
                <a:latin typeface="Courier New" pitchFamily="49" charset="0"/>
              </a:rPr>
              <a:t>        </a:t>
            </a:r>
            <a:r>
              <a:rPr lang="en-GB" altLang="de-DE" sz="1600" dirty="0" err="1">
                <a:solidFill>
                  <a:srgbClr val="FF0000"/>
                </a:solidFill>
                <a:latin typeface="Courier New" pitchFamily="49" charset="0"/>
              </a:rPr>
              <a:t>em.persist</a:t>
            </a:r>
            <a:r>
              <a:rPr lang="en-GB" altLang="de-DE" sz="1600" dirty="0">
                <a:solidFill>
                  <a:srgbClr val="FF0000"/>
                </a:solidFill>
                <a:latin typeface="Courier New" pitchFamily="49" charset="0"/>
              </a:rPr>
              <a:t>(</a:t>
            </a:r>
            <a:r>
              <a:rPr lang="en-GB" altLang="de-DE" sz="1600" dirty="0" err="1">
                <a:solidFill>
                  <a:srgbClr val="FF0000"/>
                </a:solidFill>
                <a:latin typeface="Courier New" pitchFamily="49" charset="0"/>
              </a:rPr>
              <a:t>adresse</a:t>
            </a:r>
            <a:r>
              <a:rPr lang="en-GB" altLang="de-DE" sz="16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Student </a:t>
            </a:r>
            <a:r>
              <a:rPr lang="en-GB" altLang="de-DE" sz="1600" dirty="0" err="1" smtClean="0">
                <a:latin typeface="Courier New" pitchFamily="49" charset="0"/>
              </a:rPr>
              <a:t>student</a:t>
            </a:r>
            <a:r>
              <a:rPr lang="en-GB" altLang="de-DE" sz="1600" dirty="0" smtClean="0">
                <a:latin typeface="Courier New" pitchFamily="49" charset="0"/>
              </a:rPr>
              <a:t> </a:t>
            </a:r>
            <a:r>
              <a:rPr lang="en-GB" altLang="de-DE" sz="1600" dirty="0">
                <a:latin typeface="Courier New" pitchFamily="49" charset="0"/>
              </a:rPr>
              <a:t>= new Student();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student.setVorname</a:t>
            </a:r>
            <a:r>
              <a:rPr lang="en-GB" altLang="de-DE" sz="1600" dirty="0" smtClean="0">
                <a:latin typeface="Courier New" pitchFamily="49" charset="0"/>
              </a:rPr>
              <a:t>("Peter");</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student.setNachname</a:t>
            </a:r>
            <a:r>
              <a:rPr lang="en-GB" altLang="de-DE" sz="1600" dirty="0" smtClean="0">
                <a:latin typeface="Courier New" pitchFamily="49" charset="0"/>
              </a:rPr>
              <a:t>("Wind");</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student.setMatrikelnummer</a:t>
            </a:r>
            <a:r>
              <a:rPr lang="en-GB" altLang="de-DE" sz="1600" dirty="0" smtClean="0">
                <a:latin typeface="Courier New" pitchFamily="49" charset="0"/>
              </a:rPr>
              <a:t>(123456L</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student.setEmail</a:t>
            </a:r>
            <a:r>
              <a:rPr lang="en-GB" altLang="de-DE" sz="1600" dirty="0" smtClean="0">
                <a:latin typeface="Courier New" pitchFamily="49" charset="0"/>
              </a:rPr>
              <a:t>("peter.wind@abc.com");</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student.setAdresse</a:t>
            </a:r>
            <a:r>
              <a:rPr lang="en-GB" altLang="de-DE" sz="1600" dirty="0" smtClean="0">
                <a:latin typeface="Courier New" pitchFamily="49" charset="0"/>
              </a:rPr>
              <a:t>(</a:t>
            </a:r>
            <a:r>
              <a:rPr lang="en-GB" altLang="de-DE" sz="1600" dirty="0" err="1" smtClean="0">
                <a:latin typeface="Courier New" pitchFamily="49" charset="0"/>
              </a:rPr>
              <a:t>adresse</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        </a:t>
            </a:r>
            <a:r>
              <a:rPr lang="en-GB" altLang="de-DE" sz="1600" dirty="0" err="1" smtClean="0">
                <a:latin typeface="Courier New" pitchFamily="49" charset="0"/>
              </a:rPr>
              <a:t>student.setJahrgang</a:t>
            </a:r>
            <a:r>
              <a:rPr lang="en-GB" altLang="de-DE" sz="1600" dirty="0" smtClean="0">
                <a:latin typeface="Courier New" pitchFamily="49" charset="0"/>
              </a:rPr>
              <a:t>(</a:t>
            </a:r>
            <a:r>
              <a:rPr lang="en-GB" altLang="de-DE" sz="1600" dirty="0" err="1" smtClean="0">
                <a:latin typeface="Courier New" pitchFamily="49" charset="0"/>
              </a:rPr>
              <a:t>jahrgang</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solidFill>
                  <a:srgbClr val="FF0000"/>
                </a:solidFill>
                <a:latin typeface="Courier New" pitchFamily="49" charset="0"/>
              </a:rPr>
              <a:t>        </a:t>
            </a:r>
            <a:r>
              <a:rPr lang="en-GB" altLang="de-DE" sz="1600" dirty="0" err="1" smtClean="0">
                <a:solidFill>
                  <a:srgbClr val="FF0000"/>
                </a:solidFill>
                <a:latin typeface="Courier New" pitchFamily="49" charset="0"/>
              </a:rPr>
              <a:t>em.persist</a:t>
            </a:r>
            <a:r>
              <a:rPr lang="en-GB" altLang="de-DE" sz="1600" dirty="0" smtClean="0">
                <a:solidFill>
                  <a:srgbClr val="FF0000"/>
                </a:solidFill>
                <a:latin typeface="Courier New" pitchFamily="49" charset="0"/>
              </a:rPr>
              <a:t>(student);</a:t>
            </a:r>
            <a:endParaRPr lang="en-GB" altLang="de-DE" sz="1600" dirty="0">
              <a:solidFill>
                <a:srgbClr val="FF0000"/>
              </a:solidFill>
              <a:latin typeface="Courier New" pitchFamily="49"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de-DE" altLang="de-DE" sz="1600" dirty="0">
                <a:latin typeface="Courier New" pitchFamily="49" charset="0"/>
                <a:cs typeface="Arial Unicode MS"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sz="1600" dirty="0">
                <a:latin typeface="Courier New"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idx="4294967295"/>
          </p:nvPr>
        </p:nvSpPr>
        <p:spPr>
          <a:xfrm>
            <a:off x="0" y="0"/>
            <a:ext cx="10080625" cy="1115541"/>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Object Relational Mapping</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7785" y="1587500"/>
            <a:ext cx="7474935" cy="5418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7" name="Rectangle 3"/>
          <p:cNvSpPr>
            <a:spLocks noGrp="1" noChangeArrowheads="1"/>
          </p:cNvSpPr>
          <p:nvPr>
            <p:ph type="body" idx="4294967295"/>
          </p:nvPr>
        </p:nvSpPr>
        <p:spPr>
          <a:xfrm>
            <a:off x="431800" y="1160463"/>
            <a:ext cx="9145588" cy="5794375"/>
          </a:xfrm>
          <a:ln/>
        </p:spPr>
        <p:txBody>
          <a:bodyPr tIns="36036"/>
          <a:lstStyle/>
          <a:p>
            <a:pPr marL="0" indent="0">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smtClean="0"/>
              <a:t>ORM </a:t>
            </a:r>
            <a:r>
              <a:rPr lang="en-US" altLang="de-DE" sz="2200" dirty="0" smtClean="0"/>
              <a:t>is mapping </a:t>
            </a:r>
            <a:r>
              <a:rPr lang="en-US" altLang="de-DE" sz="2200" dirty="0"/>
              <a:t>of objects to database </a:t>
            </a:r>
            <a:r>
              <a:rPr lang="en-US" altLang="de-DE" sz="2200" dirty="0" smtClean="0"/>
              <a:t>tables</a:t>
            </a:r>
            <a:endParaRPr lang="en-GB" altLang="de-DE"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idx="4294967295"/>
          </p:nvPr>
        </p:nvSpPr>
        <p:spPr>
          <a:xfrm>
            <a:off x="0" y="0"/>
            <a:ext cx="10080625" cy="1260475"/>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Lifecycle </a:t>
            </a:r>
            <a:r>
              <a:rPr lang="en-GB" altLang="de-DE" dirty="0" err="1"/>
              <a:t>Callback</a:t>
            </a:r>
            <a:r>
              <a:rPr lang="en-GB" altLang="de-DE" dirty="0"/>
              <a:t> </a:t>
            </a:r>
            <a:r>
              <a:rPr lang="en-GB" altLang="de-DE" dirty="0" smtClean="0"/>
              <a:t>Methods</a:t>
            </a:r>
            <a:endParaRPr lang="en-GB" altLang="de-DE" dirty="0"/>
          </a:p>
        </p:txBody>
      </p:sp>
      <p:sp>
        <p:nvSpPr>
          <p:cNvPr id="22530" name="Rectangle 2"/>
          <p:cNvSpPr>
            <a:spLocks noGrp="1" noChangeArrowheads="1"/>
          </p:cNvSpPr>
          <p:nvPr>
            <p:ph type="body" idx="4294967295"/>
          </p:nvPr>
        </p:nvSpPr>
        <p:spPr>
          <a:xfrm>
            <a:off x="359793" y="1259557"/>
            <a:ext cx="9361039" cy="5695281"/>
          </a:xfrm>
          <a:ln/>
        </p:spPr>
        <p:txBody>
          <a:bodyPr tIns="39312"/>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400" dirty="0"/>
              <a:t>As with </a:t>
            </a:r>
            <a:r>
              <a:rPr lang="en-US" altLang="de-DE" sz="2400" dirty="0" smtClean="0"/>
              <a:t>Session Beans</a:t>
            </a:r>
            <a:r>
              <a:rPr lang="en-US" altLang="de-DE" sz="2400" dirty="0"/>
              <a:t>, callback methods are annotated</a:t>
            </a:r>
            <a:r>
              <a:rPr lang="en-GB" altLang="de-DE" sz="2400" dirty="0" smtClean="0"/>
              <a:t>:</a:t>
            </a:r>
            <a:endParaRPr lang="en-GB" altLang="de-DE" sz="24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dirty="0"/>
              <a:t>@</a:t>
            </a:r>
            <a:r>
              <a:rPr lang="en-GB" altLang="de-DE" sz="2400" dirty="0" err="1"/>
              <a:t>PrePersist</a:t>
            </a:r>
            <a:r>
              <a:rPr lang="en-GB" altLang="de-DE" sz="2400" dirty="0"/>
              <a:t>, @</a:t>
            </a:r>
            <a:r>
              <a:rPr lang="en-GB" altLang="de-DE" sz="2400" dirty="0" err="1"/>
              <a:t>PostPersist</a:t>
            </a:r>
            <a:endParaRPr lang="en-GB" altLang="de-DE" sz="24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dirty="0"/>
              <a:t>@</a:t>
            </a:r>
            <a:r>
              <a:rPr lang="en-GB" altLang="de-DE" sz="2400" dirty="0" err="1"/>
              <a:t>PreRemove</a:t>
            </a:r>
            <a:r>
              <a:rPr lang="en-GB" altLang="de-DE" sz="2400" dirty="0"/>
              <a:t>, @</a:t>
            </a:r>
            <a:r>
              <a:rPr lang="en-GB" altLang="de-DE" sz="2400" dirty="0" err="1"/>
              <a:t>PostRemove</a:t>
            </a:r>
            <a:endParaRPr lang="en-GB" altLang="de-DE" sz="24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dirty="0"/>
              <a:t>@</a:t>
            </a:r>
            <a:r>
              <a:rPr lang="en-GB" altLang="de-DE" sz="2400" dirty="0" err="1"/>
              <a:t>PreUpdate</a:t>
            </a:r>
            <a:r>
              <a:rPr lang="en-GB" altLang="de-DE" sz="2400" dirty="0"/>
              <a:t>, @</a:t>
            </a:r>
            <a:r>
              <a:rPr lang="en-GB" altLang="de-DE" sz="2400" dirty="0" err="1"/>
              <a:t>PostUpdate</a:t>
            </a:r>
            <a:endParaRPr lang="en-GB" altLang="de-DE" sz="24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dirty="0"/>
              <a:t>@</a:t>
            </a:r>
            <a:r>
              <a:rPr lang="en-GB" altLang="de-DE" sz="2400" dirty="0" err="1"/>
              <a:t>PostLoad</a:t>
            </a:r>
            <a:endParaRPr lang="en-GB" altLang="de-DE" sz="24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idx="4294967295"/>
          </p:nvPr>
        </p:nvSpPr>
        <p:spPr>
          <a:xfrm>
            <a:off x="-1" y="0"/>
            <a:ext cx="10080625" cy="1220788"/>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sz="4000" dirty="0"/>
              <a:t>Definition </a:t>
            </a:r>
            <a:r>
              <a:rPr lang="en-GB" altLang="de-DE" sz="4000" dirty="0" smtClean="0"/>
              <a:t>of Mapping</a:t>
            </a:r>
            <a:endParaRPr lang="en-GB" altLang="de-DE" sz="4000" dirty="0"/>
          </a:p>
        </p:txBody>
      </p:sp>
      <p:sp>
        <p:nvSpPr>
          <p:cNvPr id="23554" name="Rectangle 2"/>
          <p:cNvSpPr>
            <a:spLocks noGrp="1" noChangeArrowheads="1"/>
          </p:cNvSpPr>
          <p:nvPr>
            <p:ph type="body" idx="4294967295"/>
          </p:nvPr>
        </p:nvSpPr>
        <p:spPr>
          <a:xfrm>
            <a:off x="287785" y="1587500"/>
            <a:ext cx="9594404" cy="5367338"/>
          </a:xfrm>
          <a:ln/>
        </p:spPr>
        <p:txBody>
          <a:bodyPr tIns="36036"/>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The mapping of objects to the database is done via annotation: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@Entity ... defines the class as entity class; </a:t>
            </a:r>
            <a:r>
              <a:rPr lang="en-US" altLang="de-DE" sz="2200" dirty="0" smtClean="0"/>
              <a:t>by </a:t>
            </a:r>
            <a:r>
              <a:rPr lang="en-US" altLang="de-DE" sz="2200" dirty="0"/>
              <a:t>default, </a:t>
            </a:r>
            <a:r>
              <a:rPr lang="en-US" altLang="de-DE" sz="2200" dirty="0" smtClean="0"/>
              <a:t>table name </a:t>
            </a:r>
            <a:r>
              <a:rPr lang="en-US" altLang="de-DE" sz="2200" dirty="0"/>
              <a:t>= </a:t>
            </a:r>
            <a:r>
              <a:rPr lang="en-US" altLang="de-DE" sz="2200" dirty="0" smtClean="0"/>
              <a:t>class name </a:t>
            </a:r>
            <a:r>
              <a:rPr lang="en-US" altLang="de-DE" sz="2200" dirty="0"/>
              <a:t>is assumed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@Id ... defines an attribute as the primary key of the entity class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t>
            </a:r>
            <a:r>
              <a:rPr lang="en-US" altLang="de-DE" sz="2200" dirty="0" err="1"/>
              <a:t>GeneratedValue</a:t>
            </a:r>
            <a:r>
              <a:rPr lang="en-US" altLang="de-DE" sz="2200" dirty="0"/>
              <a:t> (strategy = </a:t>
            </a:r>
            <a:r>
              <a:rPr lang="en-US" altLang="de-DE" sz="2200" dirty="0" err="1"/>
              <a:t>GenerationType.AUTO</a:t>
            </a:r>
            <a:r>
              <a:rPr lang="en-US" altLang="de-DE" sz="2200" dirty="0"/>
              <a:t>) ... tells the Persistence Manager that the primary key of the </a:t>
            </a:r>
            <a:r>
              <a:rPr lang="en-US" altLang="de-DE" sz="2200" dirty="0" smtClean="0"/>
              <a:t>entity </a:t>
            </a:r>
            <a:r>
              <a:rPr lang="en-US" altLang="de-DE" sz="2200" dirty="0"/>
              <a:t>class should be generated automatically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@Column ... defines an attribute to be persisted; </a:t>
            </a:r>
            <a:r>
              <a:rPr lang="en-US" altLang="de-DE" sz="2200" dirty="0" smtClean="0"/>
              <a:t>by </a:t>
            </a:r>
            <a:r>
              <a:rPr lang="en-US" altLang="de-DE" sz="2200" dirty="0"/>
              <a:t>default, </a:t>
            </a:r>
            <a:r>
              <a:rPr lang="en-US" altLang="de-DE" sz="2200" dirty="0" smtClean="0"/>
              <a:t>attribute name </a:t>
            </a:r>
            <a:r>
              <a:rPr lang="en-US" altLang="de-DE" sz="2200" dirty="0"/>
              <a:t>= </a:t>
            </a:r>
            <a:r>
              <a:rPr lang="en-US" altLang="de-DE" sz="2200" dirty="0" smtClean="0"/>
              <a:t>column name </a:t>
            </a:r>
            <a:r>
              <a:rPr lang="en-US" altLang="de-DE" sz="2200" dirty="0"/>
              <a:t>is assumed </a:t>
            </a:r>
            <a:endParaRPr lang="en-GB" altLang="de-DE"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1007864" y="1339849"/>
            <a:ext cx="8533010" cy="5896371"/>
          </a:xfrm>
          <a:ln/>
        </p:spPr>
        <p:txBody>
          <a:bodyPr tIns="34272"/>
          <a:lstStyle/>
          <a:p>
            <a:pPr indent="-341313">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a:t>
            </a:r>
            <a:r>
              <a:rPr lang="en-GB" altLang="de-DE" sz="1600" dirty="0" smtClean="0">
                <a:solidFill>
                  <a:srgbClr val="FF0000"/>
                </a:solidFill>
                <a:latin typeface="Courier New" pitchFamily="49" charset="0"/>
              </a:rPr>
              <a:t>Entity</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public class Student </a:t>
            </a:r>
            <a:r>
              <a:rPr lang="en-GB" altLang="de-DE" sz="1600" dirty="0" smtClean="0">
                <a:latin typeface="Courier New" pitchFamily="49" charset="0"/>
              </a:rPr>
              <a:t>{</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smtClean="0">
                <a:solidFill>
                  <a:srgbClr val="FF0000"/>
                </a:solidFill>
                <a:latin typeface="Courier New" pitchFamily="49" charset="0"/>
              </a:rPr>
              <a:t>    @Id</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    @</a:t>
            </a:r>
            <a:r>
              <a:rPr lang="en-GB" altLang="de-DE" sz="1600" dirty="0" err="1">
                <a:solidFill>
                  <a:srgbClr val="FF0000"/>
                </a:solidFill>
                <a:latin typeface="Courier New" pitchFamily="49" charset="0"/>
              </a:rPr>
              <a:t>GeneratedValue</a:t>
            </a:r>
            <a:r>
              <a:rPr lang="en-GB" altLang="de-DE" sz="1600" dirty="0">
                <a:solidFill>
                  <a:srgbClr val="FF0000"/>
                </a:solidFill>
                <a:latin typeface="Courier New" pitchFamily="49" charset="0"/>
              </a:rPr>
              <a:t>(strategy = </a:t>
            </a:r>
            <a:r>
              <a:rPr lang="en-GB" altLang="de-DE" sz="1600" dirty="0" err="1">
                <a:solidFill>
                  <a:srgbClr val="FF0000"/>
                </a:solidFill>
                <a:latin typeface="Courier New" pitchFamily="49" charset="0"/>
              </a:rPr>
              <a:t>GenerationType.AUTO</a:t>
            </a:r>
            <a:r>
              <a:rPr lang="en-GB" altLang="de-DE" sz="16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private Long id;</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    @Column(name</a:t>
            </a:r>
            <a:r>
              <a:rPr lang="en-GB" altLang="de-DE" sz="1600" dirty="0" smtClean="0">
                <a:solidFill>
                  <a:srgbClr val="FF0000"/>
                </a:solidFill>
                <a:latin typeface="Courier New" pitchFamily="49" charset="0"/>
              </a:rPr>
              <a:t>="</a:t>
            </a:r>
            <a:r>
              <a:rPr lang="en-GB" altLang="de-DE" sz="1600" dirty="0" err="1" smtClean="0">
                <a:solidFill>
                  <a:srgbClr val="FF0000"/>
                </a:solidFill>
                <a:latin typeface="Courier New" pitchFamily="49" charset="0"/>
              </a:rPr>
              <a:t>matnum</a:t>
            </a:r>
            <a:r>
              <a:rPr lang="en-GB" altLang="de-DE" sz="1600" dirty="0" smtClean="0">
                <a:solidFill>
                  <a:srgbClr val="FF0000"/>
                </a:solidFill>
                <a:latin typeface="Courier New" pitchFamily="49" charset="0"/>
              </a:rPr>
              <a:t>")</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private Long </a:t>
            </a:r>
            <a:r>
              <a:rPr lang="en-GB" altLang="de-DE" sz="1600" dirty="0" err="1">
                <a:latin typeface="Courier New" pitchFamily="49" charset="0"/>
              </a:rPr>
              <a:t>matrikelnummer</a:t>
            </a:r>
            <a:r>
              <a:rPr lang="en-GB" altLang="de-DE" sz="1600" dirty="0" smtClean="0">
                <a:latin typeface="Courier New" pitchFamily="49" charset="0"/>
              </a:rPr>
              <a:t>;</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de-DE" sz="1600" dirty="0">
              <a:latin typeface="Courier New" pitchFamily="49"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smtClean="0">
                <a:latin typeface="Courier New" pitchFamily="49" charset="0"/>
                <a:cs typeface="Arial Unicode MS" charset="0"/>
              </a:rPr>
              <a:t>public</a:t>
            </a:r>
            <a:r>
              <a:rPr lang="de-DE" altLang="de-DE" sz="1600" dirty="0" smtClean="0">
                <a:latin typeface="Courier New" pitchFamily="49" charset="0"/>
                <a:cs typeface="Arial Unicode MS" charset="0"/>
              </a:rPr>
              <a:t> </a:t>
            </a:r>
            <a:r>
              <a:rPr lang="de-DE" altLang="de-DE" sz="1600" dirty="0">
                <a:latin typeface="Courier New" pitchFamily="49" charset="0"/>
                <a:cs typeface="Arial Unicode MS" charset="0"/>
              </a:rPr>
              <a:t>Long </a:t>
            </a:r>
            <a:r>
              <a:rPr lang="de-DE" altLang="de-DE" sz="1600" dirty="0" err="1">
                <a:latin typeface="Courier New" pitchFamily="49" charset="0"/>
                <a:cs typeface="Arial Unicode MS" charset="0"/>
              </a:rPr>
              <a:t>getId</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return</a:t>
            </a:r>
            <a:r>
              <a:rPr lang="de-DE" altLang="de-DE" sz="1600" dirty="0" smtClean="0">
                <a:latin typeface="Courier New" pitchFamily="49" charset="0"/>
                <a:cs typeface="Arial Unicode MS" charset="0"/>
              </a:rPr>
              <a:t> </a:t>
            </a:r>
            <a:r>
              <a:rPr lang="de-DE" altLang="de-DE" sz="1600" dirty="0">
                <a:latin typeface="Courier New" pitchFamily="49" charset="0"/>
                <a:cs typeface="Arial Unicode MS" charset="0"/>
              </a:rPr>
              <a:t>this.id</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void</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setId</a:t>
            </a:r>
            <a:r>
              <a:rPr lang="de-DE" altLang="de-DE" sz="1600" dirty="0">
                <a:latin typeface="Courier New" pitchFamily="49" charset="0"/>
                <a:cs typeface="Arial Unicode MS" charset="0"/>
              </a:rPr>
              <a:t>(Long </a:t>
            </a:r>
            <a:r>
              <a:rPr lang="de-DE" altLang="de-DE" sz="1600" dirty="0" err="1">
                <a:latin typeface="Courier New" pitchFamily="49" charset="0"/>
                <a:cs typeface="Arial Unicode MS" charset="0"/>
              </a:rPr>
              <a:t>id</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this.id </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id</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Long </a:t>
            </a:r>
            <a:r>
              <a:rPr lang="de-DE" altLang="de-DE" sz="1600" dirty="0" err="1">
                <a:latin typeface="Courier New" pitchFamily="49" charset="0"/>
                <a:cs typeface="Arial Unicode MS" charset="0"/>
              </a:rPr>
              <a:t>getMatrikelnummer</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return</a:t>
            </a:r>
            <a:r>
              <a:rPr lang="de-DE" altLang="de-DE" sz="1600" dirty="0" smtClean="0">
                <a:latin typeface="Courier New" pitchFamily="49" charset="0"/>
                <a:cs typeface="Arial Unicode MS" charset="0"/>
              </a:rPr>
              <a:t> </a:t>
            </a:r>
            <a:r>
              <a:rPr lang="de-DE" altLang="de-DE" sz="1600" dirty="0" err="1">
                <a:latin typeface="Courier New" pitchFamily="49" charset="0"/>
                <a:cs typeface="Arial Unicode MS" charset="0"/>
              </a:rPr>
              <a:t>matrikelnummer</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void</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setMatrikelnummer</a:t>
            </a:r>
            <a:r>
              <a:rPr lang="de-DE" altLang="de-DE" sz="1600" dirty="0">
                <a:latin typeface="Courier New" pitchFamily="49" charset="0"/>
                <a:cs typeface="Arial Unicode MS" charset="0"/>
              </a:rPr>
              <a:t>(Long </a:t>
            </a:r>
            <a:r>
              <a:rPr lang="de-DE" altLang="de-DE" sz="1600" dirty="0" err="1">
                <a:latin typeface="Courier New" pitchFamily="49" charset="0"/>
                <a:cs typeface="Arial Unicode MS" charset="0"/>
              </a:rPr>
              <a:t>matrikelnummer</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this.matrikelnummer</a:t>
            </a:r>
            <a:r>
              <a:rPr lang="de-DE" altLang="de-DE" sz="1600" dirty="0" smtClean="0">
                <a:latin typeface="Courier New" pitchFamily="49" charset="0"/>
                <a:cs typeface="Arial Unicode MS" charset="0"/>
              </a:rPr>
              <a:t> </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matrikelnummer</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287338"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1600" dirty="0">
              <a:latin typeface="Courier New" pitchFamily="49" charset="0"/>
              <a:cs typeface="Arial Unicode MS" charset="0"/>
            </a:endParaRPr>
          </a:p>
        </p:txBody>
      </p:sp>
      <p:sp>
        <p:nvSpPr>
          <p:cNvPr id="4" name="Rectangle 1"/>
          <p:cNvSpPr>
            <a:spLocks noGrp="1" noChangeArrowheads="1"/>
          </p:cNvSpPr>
          <p:nvPr>
            <p:ph type="title" idx="4294967295"/>
          </p:nvPr>
        </p:nvSpPr>
        <p:spPr>
          <a:xfrm>
            <a:off x="-1" y="0"/>
            <a:ext cx="10080625" cy="1220788"/>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sz="4000" dirty="0"/>
              <a:t>Definition of Mapping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idx="4294967295"/>
          </p:nvPr>
        </p:nvSpPr>
        <p:spPr>
          <a:xfrm>
            <a:off x="-1" y="10575"/>
            <a:ext cx="10080625" cy="1248982"/>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grpSp>
        <p:nvGrpSpPr>
          <p:cNvPr id="25602" name="Group 2"/>
          <p:cNvGrpSpPr>
            <a:grpSpLocks/>
          </p:cNvGrpSpPr>
          <p:nvPr/>
        </p:nvGrpSpPr>
        <p:grpSpPr bwMode="auto">
          <a:xfrm>
            <a:off x="1193800" y="3802063"/>
            <a:ext cx="3582988" cy="1312862"/>
            <a:chOff x="752" y="2395"/>
            <a:chExt cx="2257" cy="827"/>
          </a:xfrm>
        </p:grpSpPr>
        <p:graphicFrame>
          <p:nvGraphicFramePr>
            <p:cNvPr id="25603" name="Object 3"/>
            <p:cNvGraphicFramePr>
              <a:graphicFrameLocks noChangeAspect="1"/>
            </p:cNvGraphicFramePr>
            <p:nvPr/>
          </p:nvGraphicFramePr>
          <p:xfrm>
            <a:off x="752" y="2713"/>
            <a:ext cx="2257" cy="509"/>
          </p:xfrm>
          <a:graphic>
            <a:graphicData uri="http://schemas.openxmlformats.org/presentationml/2006/ole">
              <mc:AlternateContent xmlns:mc="http://schemas.openxmlformats.org/markup-compatibility/2006">
                <mc:Choice xmlns:v="urn:schemas-microsoft-com:vml" Requires="v">
                  <p:oleObj spid="_x0000_s25777" r:id="rId4" imgW="3251880" imgH="734040" progId="">
                    <p:embed/>
                  </p:oleObj>
                </mc:Choice>
                <mc:Fallback>
                  <p:oleObj r:id="rId4" imgW="3251880" imgH="7340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 y="2713"/>
                          <a:ext cx="2257" cy="509"/>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4" name="Text Box 4"/>
            <p:cNvSpPr txBox="1">
              <a:spLocks noChangeArrowheads="1"/>
            </p:cNvSpPr>
            <p:nvPr/>
          </p:nvSpPr>
          <p:spPr bwMode="auto">
            <a:xfrm>
              <a:off x="752" y="2395"/>
              <a:ext cx="102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Kunde</a:t>
              </a:r>
              <a:endParaRPr lang="de-AT" altLang="de-DE" dirty="0"/>
            </a:p>
          </p:txBody>
        </p:sp>
      </p:grpSp>
      <p:grpSp>
        <p:nvGrpSpPr>
          <p:cNvPr id="25605" name="Group 5"/>
          <p:cNvGrpSpPr>
            <a:grpSpLocks/>
          </p:cNvGrpSpPr>
          <p:nvPr/>
        </p:nvGrpSpPr>
        <p:grpSpPr bwMode="auto">
          <a:xfrm>
            <a:off x="6154738" y="3625850"/>
            <a:ext cx="3368675" cy="1685925"/>
            <a:chOff x="3877" y="2284"/>
            <a:chExt cx="2122" cy="1062"/>
          </a:xfrm>
        </p:grpSpPr>
        <p:graphicFrame>
          <p:nvGraphicFramePr>
            <p:cNvPr id="25606" name="Object 6"/>
            <p:cNvGraphicFramePr>
              <a:graphicFrameLocks noChangeAspect="1"/>
            </p:cNvGraphicFramePr>
            <p:nvPr/>
          </p:nvGraphicFramePr>
          <p:xfrm>
            <a:off x="3878" y="2510"/>
            <a:ext cx="2121" cy="837"/>
          </p:xfrm>
          <a:graphic>
            <a:graphicData uri="http://schemas.openxmlformats.org/presentationml/2006/ole">
              <mc:AlternateContent xmlns:mc="http://schemas.openxmlformats.org/markup-compatibility/2006">
                <mc:Choice xmlns:v="urn:schemas-microsoft-com:vml" Requires="v">
                  <p:oleObj spid="_x0000_s25778" r:id="rId6" imgW="3251880" imgH="1284480" progId="">
                    <p:embed/>
                  </p:oleObj>
                </mc:Choice>
                <mc:Fallback>
                  <p:oleObj r:id="rId6" imgW="3251880" imgH="128448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2510"/>
                          <a:ext cx="2121" cy="8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7" name="Text Box 7"/>
            <p:cNvSpPr txBox="1">
              <a:spLocks noChangeArrowheads="1"/>
            </p:cNvSpPr>
            <p:nvPr/>
          </p:nvSpPr>
          <p:spPr bwMode="auto">
            <a:xfrm>
              <a:off x="3877" y="2284"/>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Bestellung</a:t>
              </a:r>
              <a:endParaRPr lang="de-AT" altLang="de-DE" dirty="0"/>
            </a:p>
          </p:txBody>
        </p:sp>
      </p:grpSp>
      <p:sp>
        <p:nvSpPr>
          <p:cNvPr id="25608" name="Text Box 8"/>
          <p:cNvSpPr txBox="1">
            <a:spLocks noChangeArrowheads="1"/>
          </p:cNvSpPr>
          <p:nvPr/>
        </p:nvSpPr>
        <p:spPr bwMode="auto">
          <a:xfrm>
            <a:off x="4964113" y="3497263"/>
            <a:ext cx="49847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p>
            <a:r>
              <a:rPr lang="de-AT" altLang="de-DE">
                <a:solidFill>
                  <a:srgbClr val="000000"/>
                </a:solidFill>
              </a:rPr>
              <a:t>1:n</a:t>
            </a:r>
          </a:p>
        </p:txBody>
      </p:sp>
      <p:sp>
        <p:nvSpPr>
          <p:cNvPr id="25609" name="Rectangle 9"/>
          <p:cNvSpPr>
            <a:spLocks noGrp="1" noChangeArrowheads="1"/>
          </p:cNvSpPr>
          <p:nvPr>
            <p:ph type="body" idx="4294967295"/>
          </p:nvPr>
        </p:nvSpPr>
        <p:spPr>
          <a:xfrm>
            <a:off x="431800" y="1546869"/>
            <a:ext cx="9283700" cy="1512888"/>
          </a:xfrm>
          <a:ln/>
        </p:spPr>
        <p:txBody>
          <a:bodyPr tIns="29484"/>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de-DE" sz="2200" dirty="0"/>
              <a:t>When defining foreign key relationships, it must always be considered on which side of the two </a:t>
            </a:r>
            <a:r>
              <a:rPr lang="en-US" altLang="de-DE" sz="2200" dirty="0" smtClean="0"/>
              <a:t>tables </a:t>
            </a:r>
            <a:r>
              <a:rPr lang="en-US" altLang="de-DE" sz="2200" dirty="0"/>
              <a:t>the foreign key is located (see next slide</a:t>
            </a:r>
            <a:r>
              <a:rPr lang="en-US" altLang="de-DE" sz="2200" dirty="0" smtClean="0"/>
              <a:t>):</a:t>
            </a:r>
            <a:endParaRPr lang="en-GB" altLang="de-DE"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4294967295"/>
          </p:nvPr>
        </p:nvSpPr>
        <p:spPr>
          <a:xfrm>
            <a:off x="360363" y="1531938"/>
            <a:ext cx="9359900" cy="5487987"/>
          </a:xfrm>
          <a:ln/>
        </p:spPr>
        <p:txBody>
          <a:bodyPr tIns="36036"/>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The most important annotations for the </a:t>
            </a:r>
            <a:r>
              <a:rPr lang="en-US" altLang="de-DE" sz="2200" dirty="0" smtClean="0"/>
              <a:t>definition of </a:t>
            </a:r>
            <a:r>
              <a:rPr lang="en-US" altLang="de-DE" sz="2200" dirty="0"/>
              <a:t>foreign key relationships are: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t>
            </a:r>
            <a:r>
              <a:rPr lang="en-US" altLang="de-DE" sz="2200" dirty="0" err="1"/>
              <a:t>JoinColumn</a:t>
            </a:r>
            <a:r>
              <a:rPr lang="en-US" altLang="de-DE" sz="2200" dirty="0"/>
              <a:t> ... defines an attribute as </a:t>
            </a:r>
            <a:r>
              <a:rPr lang="en-US" altLang="de-DE" sz="2200" dirty="0" smtClean="0"/>
              <a:t>foreign </a:t>
            </a:r>
            <a:r>
              <a:rPr lang="en-US" altLang="de-DE" sz="2200" dirty="0"/>
              <a:t>key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t>
            </a:r>
            <a:r>
              <a:rPr lang="en-US" altLang="de-DE" sz="2200" dirty="0" err="1"/>
              <a:t>OneToOne</a:t>
            </a:r>
            <a:r>
              <a:rPr lang="en-US" altLang="de-DE" sz="2200" dirty="0"/>
              <a:t> ... defines </a:t>
            </a:r>
            <a:r>
              <a:rPr lang="en-US" altLang="de-DE" sz="2200" dirty="0" smtClean="0"/>
              <a:t>1:1 </a:t>
            </a:r>
            <a:r>
              <a:rPr lang="en-US" altLang="de-DE" sz="2200" dirty="0"/>
              <a:t>relationship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t>
            </a:r>
            <a:r>
              <a:rPr lang="en-US" altLang="de-DE" sz="2200" dirty="0" err="1"/>
              <a:t>OneToMany</a:t>
            </a:r>
            <a:r>
              <a:rPr lang="en-US" altLang="de-DE" sz="2200" dirty="0"/>
              <a:t> or @</a:t>
            </a:r>
            <a:r>
              <a:rPr lang="en-US" altLang="de-DE" sz="2200" dirty="0" err="1"/>
              <a:t>ManyToOne</a:t>
            </a:r>
            <a:r>
              <a:rPr lang="en-US" altLang="de-DE" sz="2200" dirty="0"/>
              <a:t> ... defines </a:t>
            </a:r>
            <a:r>
              <a:rPr lang="en-US" altLang="de-DE" sz="2200" dirty="0" smtClean="0"/>
              <a:t>1:n </a:t>
            </a:r>
            <a:r>
              <a:rPr lang="en-US" altLang="de-DE" sz="2200" dirty="0"/>
              <a:t>relationship </a:t>
            </a:r>
          </a:p>
          <a:p>
            <a:pPr>
              <a:buFont typeface="Arial" panose="020B0604020202020204"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t>
            </a:r>
            <a:r>
              <a:rPr lang="en-US" altLang="de-DE" sz="2200" dirty="0" err="1"/>
              <a:t>ManyToMany</a:t>
            </a:r>
            <a:r>
              <a:rPr lang="en-US" altLang="de-DE" sz="2200" dirty="0"/>
              <a:t> ... </a:t>
            </a:r>
            <a:r>
              <a:rPr lang="en-US" altLang="de-DE" sz="2200" dirty="0" smtClean="0"/>
              <a:t>defines m:n </a:t>
            </a:r>
            <a:r>
              <a:rPr lang="en-US" altLang="de-DE" sz="2200" dirty="0"/>
              <a:t>relationship </a:t>
            </a:r>
            <a:endParaRPr lang="en-GB" altLang="de-DE" sz="2200" dirty="0"/>
          </a:p>
        </p:txBody>
      </p:sp>
      <p:sp>
        <p:nvSpPr>
          <p:cNvPr id="4" name="Rectangle 1"/>
          <p:cNvSpPr>
            <a:spLocks noGrp="1" noChangeArrowheads="1"/>
          </p:cNvSpPr>
          <p:nvPr>
            <p:ph type="title" idx="4294967295"/>
          </p:nvPr>
        </p:nvSpPr>
        <p:spPr>
          <a:xfrm>
            <a:off x="-1" y="10575"/>
            <a:ext cx="10080625" cy="1248982"/>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1190625" y="1536700"/>
          <a:ext cx="3584575" cy="809625"/>
        </p:xfrm>
        <a:graphic>
          <a:graphicData uri="http://schemas.openxmlformats.org/presentationml/2006/ole">
            <mc:AlternateContent xmlns:mc="http://schemas.openxmlformats.org/markup-compatibility/2006">
              <mc:Choice xmlns:v="urn:schemas-microsoft-com:vml" Requires="v">
                <p:oleObj spid="_x0000_s27829" r:id="rId4" imgW="3251880" imgH="734040" progId="">
                  <p:embed/>
                </p:oleObj>
              </mc:Choice>
              <mc:Fallback>
                <p:oleObj r:id="rId4" imgW="3251880" imgH="73404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625" y="1536700"/>
                        <a:ext cx="3584575" cy="8096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1" name="Text Box 3"/>
          <p:cNvSpPr txBox="1">
            <a:spLocks noChangeArrowheads="1"/>
          </p:cNvSpPr>
          <p:nvPr/>
        </p:nvSpPr>
        <p:spPr bwMode="auto">
          <a:xfrm>
            <a:off x="1190625" y="1190625"/>
            <a:ext cx="16256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Kunde</a:t>
            </a:r>
          </a:p>
        </p:txBody>
      </p:sp>
      <p:grpSp>
        <p:nvGrpSpPr>
          <p:cNvPr id="27652" name="Group 4"/>
          <p:cNvGrpSpPr>
            <a:grpSpLocks/>
          </p:cNvGrpSpPr>
          <p:nvPr/>
        </p:nvGrpSpPr>
        <p:grpSpPr bwMode="auto">
          <a:xfrm>
            <a:off x="5992813" y="1190625"/>
            <a:ext cx="3582987" cy="1158875"/>
            <a:chOff x="3775" y="750"/>
            <a:chExt cx="2257" cy="730"/>
          </a:xfrm>
        </p:grpSpPr>
        <p:graphicFrame>
          <p:nvGraphicFramePr>
            <p:cNvPr id="27653" name="Object 5"/>
            <p:cNvGraphicFramePr>
              <a:graphicFrameLocks noChangeAspect="1"/>
            </p:cNvGraphicFramePr>
            <p:nvPr/>
          </p:nvGraphicFramePr>
          <p:xfrm>
            <a:off x="3775" y="971"/>
            <a:ext cx="2257" cy="508"/>
          </p:xfrm>
          <a:graphic>
            <a:graphicData uri="http://schemas.openxmlformats.org/presentationml/2006/ole">
              <mc:AlternateContent xmlns:mc="http://schemas.openxmlformats.org/markup-compatibility/2006">
                <mc:Choice xmlns:v="urn:schemas-microsoft-com:vml" Requires="v">
                  <p:oleObj spid="_x0000_s27830" r:id="rId6" imgW="3251880" imgH="734040" progId="">
                    <p:embed/>
                  </p:oleObj>
                </mc:Choice>
                <mc:Fallback>
                  <p:oleObj r:id="rId6" imgW="3251880" imgH="734040" progId="">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5" y="971"/>
                          <a:ext cx="2257" cy="50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Text Box 6"/>
            <p:cNvSpPr txBox="1">
              <a:spLocks noChangeArrowheads="1"/>
            </p:cNvSpPr>
            <p:nvPr/>
          </p:nvSpPr>
          <p:spPr bwMode="auto">
            <a:xfrm>
              <a:off x="3775" y="750"/>
              <a:ext cx="133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Kreditkarte</a:t>
              </a:r>
            </a:p>
          </p:txBody>
        </p:sp>
      </p:grpSp>
      <p:sp>
        <p:nvSpPr>
          <p:cNvPr id="27655" name="Text Box 7"/>
          <p:cNvSpPr txBox="1">
            <a:spLocks noChangeArrowheads="1"/>
          </p:cNvSpPr>
          <p:nvPr/>
        </p:nvSpPr>
        <p:spPr bwMode="auto">
          <a:xfrm>
            <a:off x="5019675" y="992188"/>
            <a:ext cx="49847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p>
            <a:r>
              <a:rPr lang="de-AT" altLang="de-DE">
                <a:solidFill>
                  <a:srgbClr val="000000"/>
                </a:solidFill>
              </a:rPr>
              <a:t>1:1</a:t>
            </a:r>
          </a:p>
        </p:txBody>
      </p:sp>
      <p:sp>
        <p:nvSpPr>
          <p:cNvPr id="27656" name="Text Box 8"/>
          <p:cNvSpPr txBox="1">
            <a:spLocks noChangeArrowheads="1"/>
          </p:cNvSpPr>
          <p:nvPr/>
        </p:nvSpPr>
        <p:spPr bwMode="auto">
          <a:xfrm>
            <a:off x="762000" y="2778125"/>
            <a:ext cx="824071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a:buSzPct val="45000"/>
              <a:buFont typeface="Wingdings" charset="2"/>
              <a:buChar char=""/>
            </a:pPr>
            <a:r>
              <a:rPr lang="en-US" altLang="de-DE" dirty="0" smtClean="0"/>
              <a:t> 1:1 </a:t>
            </a:r>
            <a:r>
              <a:rPr lang="en-US" altLang="de-DE" dirty="0"/>
              <a:t>relationships are usually not split into 2 </a:t>
            </a:r>
            <a:r>
              <a:rPr lang="en-US" altLang="de-DE" dirty="0" smtClean="0"/>
              <a:t>tables</a:t>
            </a:r>
            <a:endParaRPr lang="en-US" altLang="de-DE" dirty="0"/>
          </a:p>
          <a:p>
            <a:pPr>
              <a:buSzPct val="45000"/>
              <a:buFont typeface="Wingdings" charset="2"/>
              <a:buChar char=""/>
            </a:pPr>
            <a:r>
              <a:rPr lang="en-US" altLang="de-DE" dirty="0" smtClean="0"/>
              <a:t> A </a:t>
            </a:r>
            <a:r>
              <a:rPr lang="en-US" altLang="de-DE" dirty="0"/>
              <a:t>table is sufficient </a:t>
            </a:r>
            <a:endParaRPr lang="de-AT" altLang="de-DE" dirty="0"/>
          </a:p>
        </p:txBody>
      </p:sp>
      <p:sp>
        <p:nvSpPr>
          <p:cNvPr id="27657" name="AutoShape 9"/>
          <p:cNvSpPr>
            <a:spLocks noChangeArrowheads="1"/>
          </p:cNvSpPr>
          <p:nvPr/>
        </p:nvSpPr>
        <p:spPr bwMode="auto">
          <a:xfrm>
            <a:off x="575120" y="4067869"/>
            <a:ext cx="3571875" cy="2381250"/>
          </a:xfrm>
          <a:prstGeom prst="roundRect">
            <a:avLst>
              <a:gd name="adj" fmla="val 65"/>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 pos="2171700" algn="l"/>
                <a:tab pos="2895600" algn="l"/>
              </a:tabLst>
              <a:defRPr>
                <a:solidFill>
                  <a:srgbClr val="000000"/>
                </a:solidFill>
                <a:latin typeface="Arial" charset="0"/>
                <a:ea typeface="SimSun" charset="-122"/>
              </a:defRPr>
            </a:lvl1pPr>
            <a:lvl2pPr>
              <a:tabLst>
                <a:tab pos="723900" algn="l"/>
                <a:tab pos="1447800" algn="l"/>
                <a:tab pos="2171700" algn="l"/>
                <a:tab pos="2895600" algn="l"/>
              </a:tabLst>
              <a:defRPr>
                <a:solidFill>
                  <a:srgbClr val="000000"/>
                </a:solidFill>
                <a:latin typeface="Arial" charset="0"/>
                <a:ea typeface="SimSun" charset="-122"/>
              </a:defRPr>
            </a:lvl2pPr>
            <a:lvl3pPr>
              <a:tabLst>
                <a:tab pos="723900" algn="l"/>
                <a:tab pos="1447800" algn="l"/>
                <a:tab pos="2171700" algn="l"/>
                <a:tab pos="2895600" algn="l"/>
              </a:tabLst>
              <a:defRPr>
                <a:solidFill>
                  <a:srgbClr val="000000"/>
                </a:solidFill>
                <a:latin typeface="Arial" charset="0"/>
                <a:ea typeface="SimSun" charset="-122"/>
              </a:defRPr>
            </a:lvl3pPr>
            <a:lvl4pPr>
              <a:tabLst>
                <a:tab pos="723900" algn="l"/>
                <a:tab pos="1447800" algn="l"/>
                <a:tab pos="2171700" algn="l"/>
                <a:tab pos="2895600" algn="l"/>
              </a:tabLst>
              <a:defRPr>
                <a:solidFill>
                  <a:srgbClr val="000000"/>
                </a:solidFill>
                <a:latin typeface="Arial" charset="0"/>
                <a:ea typeface="SimSun" charset="-122"/>
              </a:defRPr>
            </a:lvl4pPr>
            <a:lvl5pPr>
              <a:tabLst>
                <a:tab pos="723900" algn="l"/>
                <a:tab pos="1447800" algn="l"/>
                <a:tab pos="2171700" algn="l"/>
                <a:tab pos="28956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9pPr>
          </a:lstStyle>
          <a:p>
            <a:r>
              <a:rPr lang="de-AT" altLang="de-DE" sz="2000" dirty="0"/>
              <a:t>Kunde</a:t>
            </a:r>
          </a:p>
          <a:p>
            <a:endParaRPr lang="de-AT" altLang="de-DE" sz="2000" dirty="0"/>
          </a:p>
          <a:p>
            <a:pPr>
              <a:lnSpc>
                <a:spcPct val="89000"/>
              </a:lnSpc>
            </a:pPr>
            <a:r>
              <a:rPr lang="de-AT" altLang="de-DE" sz="1400" dirty="0">
                <a:latin typeface="Courier New" pitchFamily="49" charset="0"/>
              </a:rPr>
              <a:t>@</a:t>
            </a:r>
            <a:r>
              <a:rPr lang="de-AT" altLang="de-DE" sz="1400" dirty="0" err="1" smtClean="0">
                <a:latin typeface="Courier New" pitchFamily="49" charset="0"/>
              </a:rPr>
              <a:t>Id</a:t>
            </a:r>
            <a:r>
              <a:rPr lang="de-AT" altLang="de-DE" sz="1400" dirty="0" smtClean="0">
                <a:latin typeface="Courier New" pitchFamily="49" charset="0"/>
              </a:rPr>
              <a:t> </a:t>
            </a:r>
            <a:r>
              <a:rPr lang="de-AT" altLang="de-DE" sz="1400" dirty="0" err="1" smtClean="0">
                <a:latin typeface="Courier New" pitchFamily="49" charset="0"/>
              </a:rPr>
              <a:t>int</a:t>
            </a:r>
            <a:r>
              <a:rPr lang="de-AT" altLang="de-DE" sz="1400" dirty="0" smtClean="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smtClean="0">
                <a:latin typeface="Courier New" pitchFamily="49" charset="0"/>
              </a:rPr>
              <a:t>String </a:t>
            </a:r>
            <a:r>
              <a:rPr lang="de-AT" altLang="de-DE" sz="1400" dirty="0">
                <a:latin typeface="Courier New" pitchFamily="49" charset="0"/>
              </a:rPr>
              <a:t>Vorname;</a:t>
            </a:r>
          </a:p>
          <a:p>
            <a:pPr>
              <a:lnSpc>
                <a:spcPct val="89000"/>
              </a:lnSpc>
            </a:pPr>
            <a:r>
              <a:rPr lang="de-AT" altLang="de-DE" sz="1400" dirty="0" smtClean="0">
                <a:latin typeface="Courier New" pitchFamily="49" charset="0"/>
              </a:rPr>
              <a:t>String </a:t>
            </a:r>
            <a:r>
              <a:rPr lang="de-AT" altLang="de-DE" sz="1400" dirty="0">
                <a:latin typeface="Courier New" pitchFamily="49" charset="0"/>
              </a:rPr>
              <a:t>Name;</a:t>
            </a:r>
          </a:p>
          <a:p>
            <a:pPr>
              <a:lnSpc>
                <a:spcPct val="89000"/>
              </a:lnSpc>
            </a:pPr>
            <a:endParaRPr lang="de-AT" altLang="de-DE" sz="1400" dirty="0">
              <a:latin typeface="Courier New" pitchFamily="49" charset="0"/>
            </a:endParaRPr>
          </a:p>
          <a:p>
            <a:pPr>
              <a:lnSpc>
                <a:spcPct val="89000"/>
              </a:lnSpc>
            </a:pPr>
            <a:r>
              <a:rPr lang="de-AT" altLang="de-DE" sz="1400" b="1" dirty="0" smtClean="0">
                <a:latin typeface="Courier New" pitchFamily="49" charset="0"/>
              </a:rPr>
              <a:t>@</a:t>
            </a:r>
            <a:r>
              <a:rPr lang="de-AT" altLang="de-DE" sz="1400" b="1" dirty="0" err="1" smtClean="0">
                <a:latin typeface="Courier New" pitchFamily="49" charset="0"/>
              </a:rPr>
              <a:t>OneToOne</a:t>
            </a:r>
            <a:endParaRPr lang="de-AT" altLang="de-DE" sz="1400" b="1" dirty="0" smtClean="0">
              <a:latin typeface="Courier New" pitchFamily="49" charset="0"/>
            </a:endParaRPr>
          </a:p>
          <a:p>
            <a:pPr>
              <a:lnSpc>
                <a:spcPct val="89000"/>
              </a:lnSpc>
            </a:pPr>
            <a:r>
              <a:rPr lang="de-AT" altLang="de-DE" sz="1400" b="1" dirty="0">
                <a:latin typeface="Courier New" pitchFamily="49" charset="0"/>
              </a:rPr>
              <a:t>@</a:t>
            </a:r>
            <a:r>
              <a:rPr lang="de-AT" altLang="de-DE" sz="1400" b="1" dirty="0" err="1">
                <a:latin typeface="Courier New" pitchFamily="49" charset="0"/>
              </a:rPr>
              <a:t>JoinColumn</a:t>
            </a:r>
            <a:r>
              <a:rPr lang="de-AT" altLang="de-DE" sz="1400" b="1" dirty="0">
                <a:latin typeface="Courier New" pitchFamily="49" charset="0"/>
              </a:rPr>
              <a:t>(</a:t>
            </a:r>
            <a:r>
              <a:rPr lang="de-AT" altLang="de-DE" sz="1400" b="1" dirty="0" err="1">
                <a:latin typeface="Courier New" pitchFamily="49" charset="0"/>
              </a:rPr>
              <a:t>name</a:t>
            </a:r>
            <a:r>
              <a:rPr lang="de-AT" altLang="de-DE" sz="1400" b="1" dirty="0">
                <a:latin typeface="Courier New" pitchFamily="49" charset="0"/>
              </a:rPr>
              <a:t> = </a:t>
            </a:r>
            <a:r>
              <a:rPr lang="de-AT" altLang="de-DE" sz="1400" b="1" dirty="0" smtClean="0">
                <a:latin typeface="Courier New" pitchFamily="49" charset="0"/>
              </a:rPr>
              <a:t>"ID_KARTE")</a:t>
            </a:r>
            <a:endParaRPr lang="de-AT" altLang="de-DE" sz="1400" b="1" dirty="0">
              <a:latin typeface="Courier New" pitchFamily="49" charset="0"/>
            </a:endParaRPr>
          </a:p>
          <a:p>
            <a:pPr>
              <a:lnSpc>
                <a:spcPct val="89000"/>
              </a:lnSpc>
            </a:pPr>
            <a:r>
              <a:rPr lang="de-AT" altLang="de-DE" sz="1400" dirty="0">
                <a:latin typeface="Courier New" pitchFamily="49" charset="0"/>
              </a:rPr>
              <a:t>Kreditkarte karte;</a:t>
            </a:r>
          </a:p>
        </p:txBody>
      </p:sp>
      <p:sp>
        <p:nvSpPr>
          <p:cNvPr id="27658" name="AutoShape 10"/>
          <p:cNvSpPr>
            <a:spLocks noChangeArrowheads="1"/>
          </p:cNvSpPr>
          <p:nvPr/>
        </p:nvSpPr>
        <p:spPr bwMode="auto">
          <a:xfrm>
            <a:off x="5932933" y="4266306"/>
            <a:ext cx="3571875" cy="1984375"/>
          </a:xfrm>
          <a:prstGeom prst="roundRect">
            <a:avLst>
              <a:gd name="adj" fmla="val 79"/>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 pos="2171700" algn="l"/>
                <a:tab pos="2895600" algn="l"/>
              </a:tabLst>
              <a:defRPr>
                <a:solidFill>
                  <a:srgbClr val="000000"/>
                </a:solidFill>
                <a:latin typeface="Arial" charset="0"/>
                <a:ea typeface="SimSun" charset="-122"/>
              </a:defRPr>
            </a:lvl1pPr>
            <a:lvl2pPr>
              <a:tabLst>
                <a:tab pos="723900" algn="l"/>
                <a:tab pos="1447800" algn="l"/>
                <a:tab pos="2171700" algn="l"/>
                <a:tab pos="2895600" algn="l"/>
              </a:tabLst>
              <a:defRPr>
                <a:solidFill>
                  <a:srgbClr val="000000"/>
                </a:solidFill>
                <a:latin typeface="Arial" charset="0"/>
                <a:ea typeface="SimSun" charset="-122"/>
              </a:defRPr>
            </a:lvl2pPr>
            <a:lvl3pPr>
              <a:tabLst>
                <a:tab pos="723900" algn="l"/>
                <a:tab pos="1447800" algn="l"/>
                <a:tab pos="2171700" algn="l"/>
                <a:tab pos="2895600" algn="l"/>
              </a:tabLst>
              <a:defRPr>
                <a:solidFill>
                  <a:srgbClr val="000000"/>
                </a:solidFill>
                <a:latin typeface="Arial" charset="0"/>
                <a:ea typeface="SimSun" charset="-122"/>
              </a:defRPr>
            </a:lvl3pPr>
            <a:lvl4pPr>
              <a:tabLst>
                <a:tab pos="723900" algn="l"/>
                <a:tab pos="1447800" algn="l"/>
                <a:tab pos="2171700" algn="l"/>
                <a:tab pos="2895600" algn="l"/>
              </a:tabLst>
              <a:defRPr>
                <a:solidFill>
                  <a:srgbClr val="000000"/>
                </a:solidFill>
                <a:latin typeface="Arial" charset="0"/>
                <a:ea typeface="SimSun" charset="-122"/>
              </a:defRPr>
            </a:lvl4pPr>
            <a:lvl5pPr>
              <a:tabLst>
                <a:tab pos="723900" algn="l"/>
                <a:tab pos="1447800" algn="l"/>
                <a:tab pos="2171700" algn="l"/>
                <a:tab pos="28956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9pPr>
          </a:lstStyle>
          <a:p>
            <a:r>
              <a:rPr lang="de-AT" altLang="de-DE" sz="2000" dirty="0"/>
              <a:t>Kreditkarte</a:t>
            </a:r>
          </a:p>
          <a:p>
            <a:pPr>
              <a:lnSpc>
                <a:spcPct val="89000"/>
              </a:lnSpc>
            </a:pPr>
            <a:endParaRPr lang="de-AT" altLang="de-DE" sz="1400" dirty="0">
              <a:latin typeface="Courier New" pitchFamily="49" charset="0"/>
            </a:endParaRPr>
          </a:p>
          <a:p>
            <a:pPr>
              <a:lnSpc>
                <a:spcPct val="89000"/>
              </a:lnSpc>
            </a:pPr>
            <a:r>
              <a:rPr lang="de-AT" altLang="de-DE" sz="1400" dirty="0">
                <a:latin typeface="Courier New" pitchFamily="49" charset="0"/>
              </a:rPr>
              <a:t>@</a:t>
            </a:r>
            <a:r>
              <a:rPr lang="de-AT" altLang="de-DE" sz="1400" dirty="0" err="1">
                <a:latin typeface="Courier New" pitchFamily="49" charset="0"/>
              </a:rPr>
              <a:t>Id</a:t>
            </a:r>
            <a:r>
              <a:rPr lang="de-AT" altLang="de-DE" sz="1400" dirty="0">
                <a:latin typeface="Courier New" pitchFamily="49" charset="0"/>
              </a:rPr>
              <a:t> </a:t>
            </a: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smtClean="0">
                <a:latin typeface="Courier New" pitchFamily="49" charset="0"/>
              </a:rPr>
              <a:t>Long </a:t>
            </a:r>
            <a:r>
              <a:rPr lang="de-AT" altLang="de-DE" sz="1400" dirty="0" err="1">
                <a:latin typeface="Courier New" pitchFamily="49" charset="0"/>
              </a:rPr>
              <a:t>nummer</a:t>
            </a:r>
            <a:r>
              <a:rPr lang="de-AT" altLang="de-DE" sz="1400" dirty="0">
                <a:latin typeface="Courier New" pitchFamily="49" charset="0"/>
              </a:rPr>
              <a:t>;</a:t>
            </a:r>
          </a:p>
          <a:p>
            <a:pPr>
              <a:lnSpc>
                <a:spcPct val="89000"/>
              </a:lnSpc>
            </a:pPr>
            <a:endParaRPr lang="de-AT" altLang="de-DE" sz="1400" b="1" dirty="0">
              <a:latin typeface="Courier New" pitchFamily="49" charset="0"/>
            </a:endParaRPr>
          </a:p>
          <a:p>
            <a:pPr>
              <a:lnSpc>
                <a:spcPct val="89000"/>
              </a:lnSpc>
            </a:pPr>
            <a:r>
              <a:rPr lang="de-AT" altLang="de-DE" sz="1400" b="1" dirty="0">
                <a:latin typeface="Courier New" pitchFamily="49" charset="0"/>
              </a:rPr>
              <a:t>@</a:t>
            </a:r>
            <a:r>
              <a:rPr lang="de-AT" altLang="de-DE" sz="1400" b="1" dirty="0" err="1">
                <a:latin typeface="Courier New" pitchFamily="49" charset="0"/>
              </a:rPr>
              <a:t>OneToOne</a:t>
            </a:r>
            <a:r>
              <a:rPr lang="de-AT" altLang="de-DE" sz="1400" b="1" dirty="0">
                <a:latin typeface="Courier New" pitchFamily="49" charset="0"/>
              </a:rPr>
              <a:t>(</a:t>
            </a:r>
            <a:r>
              <a:rPr lang="de-AT" altLang="de-DE" sz="1400" b="1" dirty="0" err="1">
                <a:latin typeface="Courier New" pitchFamily="49" charset="0"/>
              </a:rPr>
              <a:t>mappedBy</a:t>
            </a:r>
            <a:r>
              <a:rPr lang="de-AT" altLang="de-DE" sz="1400" b="1" dirty="0" smtClean="0">
                <a:latin typeface="Courier New" pitchFamily="49" charset="0"/>
              </a:rPr>
              <a:t>="karte")</a:t>
            </a:r>
            <a:endParaRPr lang="de-AT" altLang="de-DE" sz="1400" b="1" dirty="0">
              <a:latin typeface="Courier New" pitchFamily="49" charset="0"/>
            </a:endParaRPr>
          </a:p>
          <a:p>
            <a:pPr>
              <a:lnSpc>
                <a:spcPct val="89000"/>
              </a:lnSpc>
            </a:pPr>
            <a:r>
              <a:rPr lang="de-AT" altLang="de-DE" sz="1400" dirty="0">
                <a:latin typeface="Courier New" pitchFamily="49" charset="0"/>
              </a:rPr>
              <a:t>Kunde </a:t>
            </a:r>
            <a:r>
              <a:rPr lang="de-AT" altLang="de-DE" sz="1400" dirty="0" err="1">
                <a:latin typeface="Courier New" pitchFamily="49" charset="0"/>
              </a:rPr>
              <a:t>kunde</a:t>
            </a:r>
            <a:r>
              <a:rPr lang="de-AT" altLang="de-DE" sz="1400" dirty="0">
                <a:latin typeface="Courier New" pitchFamily="49" charset="0"/>
              </a:rPr>
              <a:t>;</a:t>
            </a:r>
          </a:p>
        </p:txBody>
      </p:sp>
      <p:cxnSp>
        <p:nvCxnSpPr>
          <p:cNvPr id="27659" name="AutoShape 11"/>
          <p:cNvCxnSpPr>
            <a:cxnSpLocks noChangeShapeType="1"/>
            <a:stCxn id="27657" idx="3"/>
            <a:endCxn id="27658" idx="1"/>
          </p:cNvCxnSpPr>
          <p:nvPr/>
        </p:nvCxnSpPr>
        <p:spPr bwMode="auto">
          <a:xfrm>
            <a:off x="4146995" y="5256906"/>
            <a:ext cx="1785938" cy="1588"/>
          </a:xfrm>
          <a:prstGeom prst="bentConnector2">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7660" name="Text Box 12"/>
          <p:cNvSpPr txBox="1">
            <a:spLocks noChangeArrowheads="1"/>
          </p:cNvSpPr>
          <p:nvPr/>
        </p:nvSpPr>
        <p:spPr bwMode="auto">
          <a:xfrm>
            <a:off x="5615433" y="4463156"/>
            <a:ext cx="198437"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a:solidFill>
                  <a:srgbClr val="000000"/>
                </a:solidFill>
              </a:rPr>
              <a:t>1</a:t>
            </a:r>
          </a:p>
        </p:txBody>
      </p:sp>
      <p:sp>
        <p:nvSpPr>
          <p:cNvPr id="27661" name="Text Box 13"/>
          <p:cNvSpPr txBox="1">
            <a:spLocks noChangeArrowheads="1"/>
          </p:cNvSpPr>
          <p:nvPr/>
        </p:nvSpPr>
        <p:spPr bwMode="auto">
          <a:xfrm>
            <a:off x="4226370" y="4463156"/>
            <a:ext cx="19843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a:solidFill>
                  <a:srgbClr val="000000"/>
                </a:solidFill>
              </a:rPr>
              <a:t>1</a:t>
            </a:r>
          </a:p>
        </p:txBody>
      </p:sp>
      <p:sp>
        <p:nvSpPr>
          <p:cNvPr id="15" name="Rectangle 1"/>
          <p:cNvSpPr>
            <a:spLocks noGrp="1" noChangeArrowheads="1"/>
          </p:cNvSpPr>
          <p:nvPr>
            <p:ph type="title" idx="4294967295"/>
          </p:nvPr>
        </p:nvSpPr>
        <p:spPr>
          <a:xfrm>
            <a:off x="-1" y="10575"/>
            <a:ext cx="10080625" cy="1248982"/>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smtClean="0"/>
              <a:t>Foreign Key Relationships</a:t>
            </a:r>
            <a:endParaRPr lang="en-GB"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1190625" y="1662113"/>
            <a:ext cx="3582988" cy="1311275"/>
            <a:chOff x="750" y="1047"/>
            <a:chExt cx="2257" cy="826"/>
          </a:xfrm>
        </p:grpSpPr>
        <p:graphicFrame>
          <p:nvGraphicFramePr>
            <p:cNvPr id="28675" name="Object 3"/>
            <p:cNvGraphicFramePr>
              <a:graphicFrameLocks noChangeAspect="1"/>
            </p:cNvGraphicFramePr>
            <p:nvPr/>
          </p:nvGraphicFramePr>
          <p:xfrm>
            <a:off x="750" y="1365"/>
            <a:ext cx="2257" cy="507"/>
          </p:xfrm>
          <a:graphic>
            <a:graphicData uri="http://schemas.openxmlformats.org/presentationml/2006/ole">
              <mc:AlternateContent xmlns:mc="http://schemas.openxmlformats.org/markup-compatibility/2006">
                <mc:Choice xmlns:v="urn:schemas-microsoft-com:vml" Requires="v">
                  <p:oleObj spid="_x0000_s28853" r:id="rId4" imgW="3251880" imgH="734040" progId="">
                    <p:embed/>
                  </p:oleObj>
                </mc:Choice>
                <mc:Fallback>
                  <p:oleObj r:id="rId4" imgW="3251880" imgH="7340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 y="1365"/>
                          <a:ext cx="2257" cy="50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4"/>
            <p:cNvSpPr txBox="1">
              <a:spLocks noChangeArrowheads="1"/>
            </p:cNvSpPr>
            <p:nvPr/>
          </p:nvSpPr>
          <p:spPr bwMode="auto">
            <a:xfrm>
              <a:off x="750" y="1047"/>
              <a:ext cx="102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Kunde</a:t>
              </a:r>
            </a:p>
          </p:txBody>
        </p:sp>
      </p:grpSp>
      <p:grpSp>
        <p:nvGrpSpPr>
          <p:cNvPr id="28677" name="Group 5"/>
          <p:cNvGrpSpPr>
            <a:grpSpLocks/>
          </p:cNvGrpSpPr>
          <p:nvPr/>
        </p:nvGrpSpPr>
        <p:grpSpPr bwMode="auto">
          <a:xfrm>
            <a:off x="6151563" y="1487488"/>
            <a:ext cx="3368675" cy="1685925"/>
            <a:chOff x="3875" y="937"/>
            <a:chExt cx="2122" cy="1062"/>
          </a:xfrm>
        </p:grpSpPr>
        <p:graphicFrame>
          <p:nvGraphicFramePr>
            <p:cNvPr id="28678" name="Object 6"/>
            <p:cNvGraphicFramePr>
              <a:graphicFrameLocks noChangeAspect="1"/>
            </p:cNvGraphicFramePr>
            <p:nvPr/>
          </p:nvGraphicFramePr>
          <p:xfrm>
            <a:off x="3876" y="1162"/>
            <a:ext cx="2121" cy="837"/>
          </p:xfrm>
          <a:graphic>
            <a:graphicData uri="http://schemas.openxmlformats.org/presentationml/2006/ole">
              <mc:AlternateContent xmlns:mc="http://schemas.openxmlformats.org/markup-compatibility/2006">
                <mc:Choice xmlns:v="urn:schemas-microsoft-com:vml" Requires="v">
                  <p:oleObj spid="_x0000_s28854" r:id="rId6" imgW="3251880" imgH="1284480" progId="">
                    <p:embed/>
                  </p:oleObj>
                </mc:Choice>
                <mc:Fallback>
                  <p:oleObj r:id="rId6" imgW="3251880" imgH="128448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 y="1162"/>
                          <a:ext cx="2121" cy="8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9" name="Text Box 7"/>
            <p:cNvSpPr txBox="1">
              <a:spLocks noChangeArrowheads="1"/>
            </p:cNvSpPr>
            <p:nvPr/>
          </p:nvSpPr>
          <p:spPr bwMode="auto">
            <a:xfrm>
              <a:off x="3875" y="937"/>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Bestellung</a:t>
              </a:r>
            </a:p>
          </p:txBody>
        </p:sp>
      </p:grpSp>
      <p:sp>
        <p:nvSpPr>
          <p:cNvPr id="28680" name="Text Box 8"/>
          <p:cNvSpPr txBox="1">
            <a:spLocks noChangeArrowheads="1"/>
          </p:cNvSpPr>
          <p:nvPr/>
        </p:nvSpPr>
        <p:spPr bwMode="auto">
          <a:xfrm>
            <a:off x="4960938" y="1357313"/>
            <a:ext cx="498475"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p>
            <a:r>
              <a:rPr lang="de-AT" altLang="de-DE">
                <a:solidFill>
                  <a:srgbClr val="000000"/>
                </a:solidFill>
              </a:rPr>
              <a:t>1:n</a:t>
            </a:r>
          </a:p>
        </p:txBody>
      </p:sp>
      <p:sp>
        <p:nvSpPr>
          <p:cNvPr id="28681" name="AutoShape 9"/>
          <p:cNvSpPr>
            <a:spLocks noChangeArrowheads="1"/>
          </p:cNvSpPr>
          <p:nvPr/>
        </p:nvSpPr>
        <p:spPr bwMode="auto">
          <a:xfrm>
            <a:off x="396875" y="4067869"/>
            <a:ext cx="4564063" cy="2024063"/>
          </a:xfrm>
          <a:prstGeom prst="roundRect">
            <a:avLst>
              <a:gd name="adj" fmla="val 74"/>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 pos="2171700" algn="l"/>
                <a:tab pos="2895600" algn="l"/>
                <a:tab pos="3619500" algn="l"/>
                <a:tab pos="43434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Lst>
              <a:defRPr>
                <a:solidFill>
                  <a:srgbClr val="000000"/>
                </a:solidFill>
                <a:latin typeface="Arial" charset="0"/>
                <a:ea typeface="SimSun" charset="-122"/>
              </a:defRPr>
            </a:lvl9pPr>
          </a:lstStyle>
          <a:p>
            <a:r>
              <a:rPr lang="de-AT" altLang="de-DE" dirty="0"/>
              <a:t>Kunde</a:t>
            </a:r>
          </a:p>
          <a:p>
            <a:pPr>
              <a:lnSpc>
                <a:spcPct val="89000"/>
              </a:lnSpc>
            </a:pPr>
            <a:r>
              <a:rPr lang="de-AT" altLang="de-DE" sz="1400" dirty="0">
                <a:latin typeface="Courier New" pitchFamily="49" charset="0"/>
              </a:rPr>
              <a:t>@</a:t>
            </a:r>
            <a:r>
              <a:rPr lang="de-AT" altLang="de-DE" sz="1400" dirty="0" err="1">
                <a:latin typeface="Courier New" pitchFamily="49" charset="0"/>
              </a:rPr>
              <a:t>Id</a:t>
            </a:r>
            <a:r>
              <a:rPr lang="de-AT" altLang="de-DE" sz="1400" dirty="0">
                <a:latin typeface="Courier New" pitchFamily="49" charset="0"/>
              </a:rPr>
              <a:t> </a:t>
            </a: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smtClean="0">
                <a:latin typeface="Courier New" pitchFamily="49" charset="0"/>
              </a:rPr>
              <a:t>String </a:t>
            </a:r>
            <a:r>
              <a:rPr lang="de-AT" altLang="de-DE" sz="1400" dirty="0">
                <a:latin typeface="Courier New" pitchFamily="49" charset="0"/>
              </a:rPr>
              <a:t>Vorname;</a:t>
            </a:r>
          </a:p>
          <a:p>
            <a:pPr>
              <a:lnSpc>
                <a:spcPct val="89000"/>
              </a:lnSpc>
            </a:pPr>
            <a:r>
              <a:rPr lang="de-AT" altLang="de-DE" sz="1400" dirty="0" smtClean="0">
                <a:latin typeface="Courier New" pitchFamily="49" charset="0"/>
              </a:rPr>
              <a:t>String </a:t>
            </a:r>
            <a:r>
              <a:rPr lang="de-AT" altLang="de-DE" sz="1400" dirty="0">
                <a:latin typeface="Courier New" pitchFamily="49" charset="0"/>
              </a:rPr>
              <a:t>Name;</a:t>
            </a:r>
          </a:p>
          <a:p>
            <a:pPr>
              <a:lnSpc>
                <a:spcPct val="89000"/>
              </a:lnSpc>
            </a:pPr>
            <a:r>
              <a:rPr lang="de-AT" altLang="de-DE" sz="1400" b="1" dirty="0">
                <a:latin typeface="Courier New" pitchFamily="49" charset="0"/>
              </a:rPr>
              <a:t>@</a:t>
            </a:r>
            <a:r>
              <a:rPr lang="de-AT" altLang="de-DE" sz="1400" b="1" dirty="0" err="1">
                <a:latin typeface="Courier New" pitchFamily="49" charset="0"/>
              </a:rPr>
              <a:t>OneToMany</a:t>
            </a:r>
            <a:r>
              <a:rPr lang="de-AT" altLang="de-DE" sz="1400" b="1" dirty="0">
                <a:latin typeface="Courier New" pitchFamily="49" charset="0"/>
              </a:rPr>
              <a:t>(</a:t>
            </a:r>
            <a:r>
              <a:rPr lang="de-AT" altLang="de-DE" sz="1400" b="1" dirty="0" err="1">
                <a:latin typeface="Courier New" pitchFamily="49" charset="0"/>
              </a:rPr>
              <a:t>mappedBy</a:t>
            </a:r>
            <a:r>
              <a:rPr lang="de-AT" altLang="de-DE" sz="1400" b="1" dirty="0" smtClean="0">
                <a:latin typeface="Courier New" pitchFamily="49" charset="0"/>
              </a:rPr>
              <a:t>="</a:t>
            </a:r>
            <a:r>
              <a:rPr lang="de-AT" altLang="de-DE" sz="1400" b="1" dirty="0" err="1" smtClean="0">
                <a:latin typeface="Courier New" pitchFamily="49" charset="0"/>
              </a:rPr>
              <a:t>kunde</a:t>
            </a:r>
            <a:r>
              <a:rPr lang="de-AT" altLang="de-DE" sz="1400" b="1" dirty="0" smtClean="0">
                <a:latin typeface="Courier New" pitchFamily="49" charset="0"/>
              </a:rPr>
              <a:t>")</a:t>
            </a:r>
            <a:endParaRPr lang="de-AT" altLang="de-DE" sz="1400" b="1" dirty="0">
              <a:latin typeface="Courier New" pitchFamily="49" charset="0"/>
            </a:endParaRPr>
          </a:p>
          <a:p>
            <a:pPr>
              <a:lnSpc>
                <a:spcPct val="89000"/>
              </a:lnSpc>
            </a:pPr>
            <a:r>
              <a:rPr lang="de-AT" altLang="de-DE" sz="1400" dirty="0">
                <a:latin typeface="Courier New" pitchFamily="49" charset="0"/>
              </a:rPr>
              <a:t>Collection&lt;Bestellung&gt; </a:t>
            </a:r>
            <a:r>
              <a:rPr lang="de-AT" altLang="de-DE" sz="1400" dirty="0" err="1">
                <a:latin typeface="Courier New" pitchFamily="49" charset="0"/>
              </a:rPr>
              <a:t>bestellungen</a:t>
            </a:r>
            <a:r>
              <a:rPr lang="de-AT" altLang="de-DE" sz="1400" dirty="0">
                <a:latin typeface="Courier New" pitchFamily="49" charset="0"/>
              </a:rPr>
              <a:t>;</a:t>
            </a:r>
          </a:p>
        </p:txBody>
      </p:sp>
      <p:sp>
        <p:nvSpPr>
          <p:cNvPr id="28682" name="AutoShape 10"/>
          <p:cNvSpPr>
            <a:spLocks noChangeArrowheads="1"/>
          </p:cNvSpPr>
          <p:nvPr/>
        </p:nvSpPr>
        <p:spPr bwMode="auto">
          <a:xfrm>
            <a:off x="5953125" y="4267894"/>
            <a:ext cx="3770313" cy="1627188"/>
          </a:xfrm>
          <a:prstGeom prst="roundRect">
            <a:avLst>
              <a:gd name="adj" fmla="val 97"/>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 pos="2171700" algn="l"/>
                <a:tab pos="2895600" algn="l"/>
                <a:tab pos="3619500" algn="l"/>
              </a:tabLst>
              <a:defRPr>
                <a:solidFill>
                  <a:srgbClr val="000000"/>
                </a:solidFill>
                <a:latin typeface="Arial" charset="0"/>
                <a:ea typeface="SimSun" charset="-122"/>
              </a:defRPr>
            </a:lvl1pPr>
            <a:lvl2pPr>
              <a:tabLst>
                <a:tab pos="723900" algn="l"/>
                <a:tab pos="1447800" algn="l"/>
                <a:tab pos="2171700" algn="l"/>
                <a:tab pos="2895600" algn="l"/>
                <a:tab pos="3619500" algn="l"/>
              </a:tabLst>
              <a:defRPr>
                <a:solidFill>
                  <a:srgbClr val="000000"/>
                </a:solidFill>
                <a:latin typeface="Arial" charset="0"/>
                <a:ea typeface="SimSun" charset="-122"/>
              </a:defRPr>
            </a:lvl2pPr>
            <a:lvl3pPr>
              <a:tabLst>
                <a:tab pos="723900" algn="l"/>
                <a:tab pos="1447800" algn="l"/>
                <a:tab pos="2171700" algn="l"/>
                <a:tab pos="2895600" algn="l"/>
                <a:tab pos="3619500" algn="l"/>
              </a:tabLst>
              <a:defRPr>
                <a:solidFill>
                  <a:srgbClr val="000000"/>
                </a:solidFill>
                <a:latin typeface="Arial" charset="0"/>
                <a:ea typeface="SimSun" charset="-122"/>
              </a:defRPr>
            </a:lvl3pPr>
            <a:lvl4pPr>
              <a:tabLst>
                <a:tab pos="723900" algn="l"/>
                <a:tab pos="1447800" algn="l"/>
                <a:tab pos="2171700" algn="l"/>
                <a:tab pos="2895600" algn="l"/>
                <a:tab pos="3619500" algn="l"/>
              </a:tabLst>
              <a:defRPr>
                <a:solidFill>
                  <a:srgbClr val="000000"/>
                </a:solidFill>
                <a:latin typeface="Arial" charset="0"/>
                <a:ea typeface="SimSun" charset="-122"/>
              </a:defRPr>
            </a:lvl4pPr>
            <a:lvl5pPr>
              <a:tabLst>
                <a:tab pos="723900" algn="l"/>
                <a:tab pos="1447800" algn="l"/>
                <a:tab pos="2171700" algn="l"/>
                <a:tab pos="2895600" algn="l"/>
                <a:tab pos="36195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Lst>
              <a:defRPr>
                <a:solidFill>
                  <a:srgbClr val="000000"/>
                </a:solidFill>
                <a:latin typeface="Arial" charset="0"/>
                <a:ea typeface="SimSun" charset="-122"/>
              </a:defRPr>
            </a:lvl9pPr>
          </a:lstStyle>
          <a:p>
            <a:r>
              <a:rPr lang="de-AT" altLang="de-DE" dirty="0"/>
              <a:t>Bestellung</a:t>
            </a:r>
          </a:p>
          <a:p>
            <a:pPr>
              <a:lnSpc>
                <a:spcPct val="89000"/>
              </a:lnSpc>
            </a:pPr>
            <a:r>
              <a:rPr lang="de-AT" altLang="de-DE" sz="1400" dirty="0">
                <a:latin typeface="Courier New" pitchFamily="49" charset="0"/>
              </a:rPr>
              <a:t>@</a:t>
            </a:r>
            <a:r>
              <a:rPr lang="de-AT" altLang="de-DE" sz="1400" dirty="0" err="1">
                <a:latin typeface="Courier New" pitchFamily="49" charset="0"/>
              </a:rPr>
              <a:t>Id</a:t>
            </a:r>
            <a:r>
              <a:rPr lang="de-AT" altLang="de-DE" sz="1400" dirty="0">
                <a:latin typeface="Courier New" pitchFamily="49" charset="0"/>
              </a:rPr>
              <a:t> </a:t>
            </a: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b="1" dirty="0">
                <a:latin typeface="Courier New" pitchFamily="49" charset="0"/>
              </a:rPr>
              <a:t>@</a:t>
            </a:r>
            <a:r>
              <a:rPr lang="de-AT" altLang="de-DE" sz="1400" b="1" dirty="0" err="1">
                <a:latin typeface="Courier New" pitchFamily="49" charset="0"/>
              </a:rPr>
              <a:t>ManyToOne</a:t>
            </a:r>
            <a:endParaRPr lang="de-AT" altLang="de-DE" sz="1400" b="1" dirty="0">
              <a:latin typeface="Courier New" pitchFamily="49" charset="0"/>
            </a:endParaRPr>
          </a:p>
          <a:p>
            <a:pPr>
              <a:lnSpc>
                <a:spcPct val="89000"/>
              </a:lnSpc>
            </a:pPr>
            <a:r>
              <a:rPr lang="de-AT" altLang="de-DE" sz="1400" b="1" dirty="0">
                <a:latin typeface="Courier New" pitchFamily="49" charset="0"/>
              </a:rPr>
              <a:t>@</a:t>
            </a:r>
            <a:r>
              <a:rPr lang="de-AT" altLang="de-DE" sz="1400" b="1" dirty="0" err="1">
                <a:latin typeface="Courier New" pitchFamily="49" charset="0"/>
              </a:rPr>
              <a:t>JoinColumn</a:t>
            </a:r>
            <a:r>
              <a:rPr lang="de-AT" altLang="de-DE" sz="1400" b="1" dirty="0">
                <a:latin typeface="Courier New" pitchFamily="49" charset="0"/>
              </a:rPr>
              <a:t>(</a:t>
            </a:r>
            <a:r>
              <a:rPr lang="de-AT" altLang="de-DE" sz="1400" b="1" dirty="0" err="1">
                <a:latin typeface="Courier New" pitchFamily="49" charset="0"/>
              </a:rPr>
              <a:t>name</a:t>
            </a:r>
            <a:r>
              <a:rPr lang="de-AT" altLang="de-DE" sz="1400" b="1" dirty="0" smtClean="0">
                <a:latin typeface="Courier New" pitchFamily="49" charset="0"/>
              </a:rPr>
              <a:t>="ID_KUNDE")</a:t>
            </a:r>
            <a:endParaRPr lang="de-AT" altLang="de-DE" sz="1400" b="1" dirty="0">
              <a:latin typeface="Courier New" pitchFamily="49" charset="0"/>
            </a:endParaRPr>
          </a:p>
          <a:p>
            <a:pPr>
              <a:lnSpc>
                <a:spcPct val="89000"/>
              </a:lnSpc>
            </a:pPr>
            <a:r>
              <a:rPr lang="de-AT" altLang="de-DE" sz="1400" dirty="0">
                <a:latin typeface="Courier New" pitchFamily="49" charset="0"/>
              </a:rPr>
              <a:t>Kunde </a:t>
            </a:r>
            <a:r>
              <a:rPr lang="de-AT" altLang="de-DE" sz="1400" dirty="0" err="1">
                <a:latin typeface="Courier New" pitchFamily="49" charset="0"/>
              </a:rPr>
              <a:t>kunde</a:t>
            </a:r>
            <a:r>
              <a:rPr lang="de-AT" altLang="de-DE" sz="1400" dirty="0">
                <a:latin typeface="Courier New" pitchFamily="49" charset="0"/>
              </a:rPr>
              <a:t>;</a:t>
            </a:r>
          </a:p>
        </p:txBody>
      </p:sp>
      <p:cxnSp>
        <p:nvCxnSpPr>
          <p:cNvPr id="28683" name="AutoShape 11"/>
          <p:cNvCxnSpPr>
            <a:cxnSpLocks noChangeShapeType="1"/>
            <a:stCxn id="28681" idx="3"/>
            <a:endCxn id="28682" idx="1"/>
          </p:cNvCxnSpPr>
          <p:nvPr/>
        </p:nvCxnSpPr>
        <p:spPr bwMode="auto">
          <a:xfrm>
            <a:off x="4960938" y="5080694"/>
            <a:ext cx="992187" cy="1588"/>
          </a:xfrm>
          <a:prstGeom prst="bentConnector3">
            <a:avLst>
              <a:gd name="adj1" fmla="val 50000"/>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4" name="Text Box 12"/>
          <p:cNvSpPr txBox="1">
            <a:spLocks noChangeArrowheads="1"/>
          </p:cNvSpPr>
          <p:nvPr/>
        </p:nvSpPr>
        <p:spPr bwMode="auto">
          <a:xfrm>
            <a:off x="5715000" y="4664769"/>
            <a:ext cx="1984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a:solidFill>
                  <a:srgbClr val="000000"/>
                </a:solidFill>
              </a:rPr>
              <a:t>n</a:t>
            </a:r>
          </a:p>
        </p:txBody>
      </p:sp>
      <p:sp>
        <p:nvSpPr>
          <p:cNvPr id="28685" name="Text Box 13"/>
          <p:cNvSpPr txBox="1">
            <a:spLocks noChangeArrowheads="1"/>
          </p:cNvSpPr>
          <p:nvPr/>
        </p:nvSpPr>
        <p:spPr bwMode="auto">
          <a:xfrm>
            <a:off x="5080000" y="4664769"/>
            <a:ext cx="1984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a:solidFill>
                  <a:srgbClr val="000000"/>
                </a:solidFill>
              </a:rPr>
              <a:t>1</a:t>
            </a:r>
          </a:p>
        </p:txBody>
      </p:sp>
      <p:sp>
        <p:nvSpPr>
          <p:cNvPr id="15" name="Rectangle 1"/>
          <p:cNvSpPr>
            <a:spLocks noGrp="1" noChangeArrowheads="1"/>
          </p:cNvSpPr>
          <p:nvPr>
            <p:ph type="title" idx="4294967295"/>
          </p:nvPr>
        </p:nvSpPr>
        <p:spPr>
          <a:xfrm>
            <a:off x="-1" y="10575"/>
            <a:ext cx="10080625" cy="1248982"/>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28261" y="1560734"/>
            <a:ext cx="3423301" cy="194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9698" name="Group 2"/>
          <p:cNvGrpSpPr>
            <a:grpSpLocks/>
          </p:cNvGrpSpPr>
          <p:nvPr/>
        </p:nvGrpSpPr>
        <p:grpSpPr bwMode="auto">
          <a:xfrm>
            <a:off x="198438" y="1500188"/>
            <a:ext cx="3249612" cy="1871662"/>
            <a:chOff x="125" y="945"/>
            <a:chExt cx="2047" cy="1179"/>
          </a:xfrm>
        </p:grpSpPr>
        <p:graphicFrame>
          <p:nvGraphicFramePr>
            <p:cNvPr id="29699" name="Object 3"/>
            <p:cNvGraphicFramePr>
              <a:graphicFrameLocks noChangeAspect="1"/>
            </p:cNvGraphicFramePr>
            <p:nvPr/>
          </p:nvGraphicFramePr>
          <p:xfrm>
            <a:off x="125" y="1169"/>
            <a:ext cx="2047" cy="954"/>
          </p:xfrm>
          <a:graphic>
            <a:graphicData uri="http://schemas.openxmlformats.org/presentationml/2006/ole">
              <mc:AlternateContent xmlns:mc="http://schemas.openxmlformats.org/markup-compatibility/2006">
                <mc:Choice xmlns:v="urn:schemas-microsoft-com:vml" Requires="v">
                  <p:oleObj spid="_x0000_s29886" r:id="rId5" imgW="3251880" imgH="1467720" progId="">
                    <p:embed/>
                  </p:oleObj>
                </mc:Choice>
                <mc:Fallback>
                  <p:oleObj r:id="rId5" imgW="3251880" imgH="146772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 y="1169"/>
                          <a:ext cx="2047" cy="95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0" name="Text Box 4"/>
            <p:cNvSpPr txBox="1">
              <a:spLocks noChangeArrowheads="1"/>
            </p:cNvSpPr>
            <p:nvPr/>
          </p:nvSpPr>
          <p:spPr bwMode="auto">
            <a:xfrm>
              <a:off x="125" y="945"/>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Bestellung</a:t>
              </a:r>
            </a:p>
          </p:txBody>
        </p:sp>
      </p:grpSp>
      <p:grpSp>
        <p:nvGrpSpPr>
          <p:cNvPr id="29701" name="Group 5"/>
          <p:cNvGrpSpPr>
            <a:grpSpLocks/>
          </p:cNvGrpSpPr>
          <p:nvPr/>
        </p:nvGrpSpPr>
        <p:grpSpPr bwMode="auto">
          <a:xfrm>
            <a:off x="6448425" y="1557338"/>
            <a:ext cx="3630613" cy="1814512"/>
            <a:chOff x="4062" y="981"/>
            <a:chExt cx="2287" cy="1143"/>
          </a:xfrm>
        </p:grpSpPr>
        <p:graphicFrame>
          <p:nvGraphicFramePr>
            <p:cNvPr id="29702" name="Object 6"/>
            <p:cNvGraphicFramePr>
              <a:graphicFrameLocks noChangeAspect="1"/>
            </p:cNvGraphicFramePr>
            <p:nvPr/>
          </p:nvGraphicFramePr>
          <p:xfrm>
            <a:off x="4062" y="1206"/>
            <a:ext cx="2287" cy="917"/>
          </p:xfrm>
          <a:graphic>
            <a:graphicData uri="http://schemas.openxmlformats.org/presentationml/2006/ole">
              <mc:AlternateContent xmlns:mc="http://schemas.openxmlformats.org/markup-compatibility/2006">
                <mc:Choice xmlns:v="urn:schemas-microsoft-com:vml" Requires="v">
                  <p:oleObj spid="_x0000_s29887" r:id="rId7" imgW="4230720" imgH="1407240" progId="">
                    <p:embed/>
                  </p:oleObj>
                </mc:Choice>
                <mc:Fallback>
                  <p:oleObj r:id="rId7" imgW="4230720" imgH="140724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2" y="1206"/>
                          <a:ext cx="2287" cy="91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7"/>
            <p:cNvSpPr txBox="1">
              <a:spLocks noChangeArrowheads="1"/>
            </p:cNvSpPr>
            <p:nvPr/>
          </p:nvSpPr>
          <p:spPr bwMode="auto">
            <a:xfrm>
              <a:off x="4428" y="981"/>
              <a:ext cx="100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t>
              </a:r>
              <a:r>
                <a:rPr lang="de-AT" altLang="de-DE" dirty="0"/>
                <a:t>Artikel</a:t>
              </a:r>
            </a:p>
          </p:txBody>
        </p:sp>
      </p:grpSp>
      <p:sp>
        <p:nvSpPr>
          <p:cNvPr id="29707" name="Text Box 11"/>
          <p:cNvSpPr txBox="1">
            <a:spLocks noChangeArrowheads="1"/>
          </p:cNvSpPr>
          <p:nvPr/>
        </p:nvSpPr>
        <p:spPr bwMode="auto">
          <a:xfrm>
            <a:off x="5135563" y="1274763"/>
            <a:ext cx="5619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p>
            <a:r>
              <a:rPr lang="de-AT" altLang="de-DE">
                <a:solidFill>
                  <a:srgbClr val="000000"/>
                </a:solidFill>
              </a:rPr>
              <a:t>m:n</a:t>
            </a:r>
          </a:p>
        </p:txBody>
      </p:sp>
      <p:sp>
        <p:nvSpPr>
          <p:cNvPr id="29708" name="AutoShape 12"/>
          <p:cNvSpPr>
            <a:spLocks noChangeArrowheads="1"/>
          </p:cNvSpPr>
          <p:nvPr/>
        </p:nvSpPr>
        <p:spPr bwMode="auto">
          <a:xfrm>
            <a:off x="198439" y="3635821"/>
            <a:ext cx="6282034" cy="1631702"/>
          </a:xfrm>
          <a:prstGeom prst="roundRect">
            <a:avLst>
              <a:gd name="adj" fmla="val 74"/>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9pPr>
          </a:lstStyle>
          <a:p>
            <a:r>
              <a:rPr lang="de-AT" altLang="de-DE" dirty="0"/>
              <a:t>Bestellung</a:t>
            </a:r>
          </a:p>
          <a:p>
            <a:pPr>
              <a:lnSpc>
                <a:spcPct val="89000"/>
              </a:lnSpc>
            </a:pPr>
            <a:r>
              <a:rPr lang="de-AT" altLang="de-DE" sz="1400" dirty="0">
                <a:latin typeface="Courier New" pitchFamily="49" charset="0"/>
              </a:rPr>
              <a:t>@</a:t>
            </a:r>
            <a:r>
              <a:rPr lang="de-AT" altLang="de-DE" sz="1400" dirty="0" err="1">
                <a:latin typeface="Courier New" pitchFamily="49" charset="0"/>
              </a:rPr>
              <a:t>Id</a:t>
            </a:r>
            <a:r>
              <a:rPr lang="de-AT" altLang="de-DE" sz="1400" dirty="0">
                <a:latin typeface="Courier New" pitchFamily="49" charset="0"/>
              </a:rPr>
              <a:t> </a:t>
            </a: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b="1" dirty="0">
                <a:latin typeface="Courier New" pitchFamily="49" charset="0"/>
              </a:rPr>
              <a:t>@</a:t>
            </a:r>
            <a:r>
              <a:rPr lang="de-AT" altLang="de-DE" sz="1400" b="1" dirty="0" err="1" smtClean="0">
                <a:latin typeface="Courier New" pitchFamily="49" charset="0"/>
              </a:rPr>
              <a:t>ManyToMany</a:t>
            </a:r>
            <a:endParaRPr lang="de-AT" altLang="de-DE" sz="1400" b="1" dirty="0">
              <a:latin typeface="Courier New" pitchFamily="49" charset="0"/>
            </a:endParaRPr>
          </a:p>
          <a:p>
            <a:pPr>
              <a:lnSpc>
                <a:spcPct val="89000"/>
              </a:lnSpc>
            </a:pPr>
            <a:r>
              <a:rPr lang="de-AT" altLang="de-DE" sz="1400" b="1" dirty="0">
                <a:latin typeface="Courier New" pitchFamily="49" charset="0"/>
              </a:rPr>
              <a:t>@</a:t>
            </a:r>
            <a:r>
              <a:rPr lang="de-AT" altLang="de-DE" sz="1400" b="1" dirty="0" err="1">
                <a:latin typeface="Courier New" pitchFamily="49" charset="0"/>
              </a:rPr>
              <a:t>JoinTable</a:t>
            </a:r>
            <a:r>
              <a:rPr lang="de-AT" altLang="de-DE" sz="1400" b="1" dirty="0">
                <a:latin typeface="Courier New" pitchFamily="49" charset="0"/>
              </a:rPr>
              <a:t>(</a:t>
            </a:r>
            <a:r>
              <a:rPr lang="de-AT" altLang="de-DE" sz="1400" b="1" dirty="0" err="1">
                <a:latin typeface="Courier New" pitchFamily="49" charset="0"/>
              </a:rPr>
              <a:t>name</a:t>
            </a:r>
            <a:r>
              <a:rPr lang="de-AT" altLang="de-DE" sz="1400" b="1" dirty="0" smtClean="0">
                <a:latin typeface="Courier New" pitchFamily="49" charset="0"/>
              </a:rPr>
              <a:t>="ARTIKEL_ZU_BESTELLUNG", </a:t>
            </a:r>
            <a:endParaRPr lang="de-AT" altLang="de-DE" sz="1400" b="1" dirty="0">
              <a:latin typeface="Courier New" pitchFamily="49" charset="0"/>
            </a:endParaRPr>
          </a:p>
          <a:p>
            <a:pPr>
              <a:lnSpc>
                <a:spcPct val="89000"/>
              </a:lnSpc>
            </a:pPr>
            <a:r>
              <a:rPr lang="de-AT" altLang="de-DE" sz="1400" b="1" dirty="0">
                <a:latin typeface="Courier New" pitchFamily="49" charset="0"/>
              </a:rPr>
              <a:t> </a:t>
            </a:r>
            <a:r>
              <a:rPr lang="de-AT" altLang="de-DE" sz="1400" b="1" dirty="0" err="1">
                <a:latin typeface="Courier New" pitchFamily="49" charset="0"/>
              </a:rPr>
              <a:t>joinColumns</a:t>
            </a:r>
            <a:r>
              <a:rPr lang="de-AT" altLang="de-DE" sz="1400" b="1" dirty="0">
                <a:latin typeface="Courier New" pitchFamily="49" charset="0"/>
              </a:rPr>
              <a:t>={@</a:t>
            </a:r>
            <a:r>
              <a:rPr lang="de-AT" altLang="de-DE" sz="1400" b="1" dirty="0" err="1">
                <a:latin typeface="Courier New" pitchFamily="49" charset="0"/>
              </a:rPr>
              <a:t>JoinColumn</a:t>
            </a:r>
            <a:r>
              <a:rPr lang="de-AT" altLang="de-DE" sz="1400" b="1" dirty="0">
                <a:latin typeface="Courier New" pitchFamily="49" charset="0"/>
              </a:rPr>
              <a:t>(</a:t>
            </a:r>
            <a:r>
              <a:rPr lang="de-AT" altLang="de-DE" sz="1400" b="1" dirty="0" err="1">
                <a:latin typeface="Courier New" pitchFamily="49" charset="0"/>
              </a:rPr>
              <a:t>name</a:t>
            </a:r>
            <a:r>
              <a:rPr lang="de-AT" altLang="de-DE" sz="1400" b="1" dirty="0" smtClean="0">
                <a:latin typeface="Courier New" pitchFamily="49" charset="0"/>
              </a:rPr>
              <a:t>="ID_BESTELLUNG")},</a:t>
            </a:r>
            <a:endParaRPr lang="de-AT" altLang="de-DE" sz="1400" b="1" dirty="0">
              <a:latin typeface="Courier New" pitchFamily="49" charset="0"/>
            </a:endParaRPr>
          </a:p>
          <a:p>
            <a:pPr>
              <a:lnSpc>
                <a:spcPct val="89000"/>
              </a:lnSpc>
            </a:pPr>
            <a:r>
              <a:rPr lang="de-AT" altLang="de-DE" sz="1400" b="1" dirty="0">
                <a:latin typeface="Courier New" pitchFamily="49" charset="0"/>
              </a:rPr>
              <a:t> </a:t>
            </a:r>
            <a:r>
              <a:rPr lang="de-AT" altLang="de-DE" sz="1400" b="1" dirty="0" err="1">
                <a:latin typeface="Courier New" pitchFamily="49" charset="0"/>
              </a:rPr>
              <a:t>inverseJoinColumns</a:t>
            </a:r>
            <a:r>
              <a:rPr lang="de-AT" altLang="de-DE" sz="1400" b="1" dirty="0">
                <a:latin typeface="Courier New" pitchFamily="49" charset="0"/>
              </a:rPr>
              <a:t>={@</a:t>
            </a:r>
            <a:r>
              <a:rPr lang="de-AT" altLang="de-DE" sz="1400" b="1" dirty="0" err="1">
                <a:latin typeface="Courier New" pitchFamily="49" charset="0"/>
              </a:rPr>
              <a:t>JoinColumn</a:t>
            </a:r>
            <a:r>
              <a:rPr lang="de-AT" altLang="de-DE" sz="1400" b="1" dirty="0">
                <a:latin typeface="Courier New" pitchFamily="49" charset="0"/>
              </a:rPr>
              <a:t>(</a:t>
            </a:r>
            <a:r>
              <a:rPr lang="de-AT" altLang="de-DE" sz="1400" b="1" dirty="0" err="1">
                <a:latin typeface="Courier New" pitchFamily="49" charset="0"/>
              </a:rPr>
              <a:t>name</a:t>
            </a:r>
            <a:r>
              <a:rPr lang="de-AT" altLang="de-DE" sz="1400" b="1" dirty="0" smtClean="0">
                <a:latin typeface="Courier New" pitchFamily="49" charset="0"/>
              </a:rPr>
              <a:t>="ID_ARTIKEL")})</a:t>
            </a:r>
            <a:endParaRPr lang="de-AT" altLang="de-DE" sz="1400" b="1" dirty="0">
              <a:latin typeface="Courier New" pitchFamily="49" charset="0"/>
            </a:endParaRPr>
          </a:p>
          <a:p>
            <a:pPr>
              <a:lnSpc>
                <a:spcPct val="89000"/>
              </a:lnSpc>
            </a:pPr>
            <a:r>
              <a:rPr lang="de-AT" altLang="de-DE" sz="1400" dirty="0">
                <a:latin typeface="Courier New" pitchFamily="49" charset="0"/>
              </a:rPr>
              <a:t>Collection&lt;Artikel&gt; </a:t>
            </a:r>
            <a:r>
              <a:rPr lang="de-AT" altLang="de-DE" sz="1400" dirty="0" err="1" smtClean="0">
                <a:latin typeface="Courier New" pitchFamily="49" charset="0"/>
              </a:rPr>
              <a:t>artikel</a:t>
            </a:r>
            <a:r>
              <a:rPr lang="de-AT" altLang="de-DE" sz="1400" dirty="0" smtClean="0">
                <a:latin typeface="Courier New" pitchFamily="49" charset="0"/>
              </a:rPr>
              <a:t>;</a:t>
            </a:r>
            <a:endParaRPr lang="de-AT" altLang="de-DE" sz="1400" dirty="0">
              <a:latin typeface="Courier New" pitchFamily="49" charset="0"/>
            </a:endParaRPr>
          </a:p>
        </p:txBody>
      </p:sp>
      <p:sp>
        <p:nvSpPr>
          <p:cNvPr id="29709" name="AutoShape 13"/>
          <p:cNvSpPr>
            <a:spLocks noChangeArrowheads="1"/>
          </p:cNvSpPr>
          <p:nvPr/>
        </p:nvSpPr>
        <p:spPr bwMode="auto">
          <a:xfrm>
            <a:off x="4536257" y="5508029"/>
            <a:ext cx="5040560" cy="1463947"/>
          </a:xfrm>
          <a:prstGeom prst="roundRect">
            <a:avLst>
              <a:gd name="adj" fmla="val 79"/>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Lst>
              <a:defRPr>
                <a:solidFill>
                  <a:srgbClr val="000000"/>
                </a:solidFill>
                <a:latin typeface="Arial" charset="0"/>
                <a:ea typeface="SimSun" charset="-122"/>
              </a:defRPr>
            </a:lvl9pPr>
          </a:lstStyle>
          <a:p>
            <a:r>
              <a:rPr lang="de-AT" altLang="de-DE" dirty="0"/>
              <a:t>Artikel</a:t>
            </a:r>
          </a:p>
          <a:p>
            <a:pPr>
              <a:lnSpc>
                <a:spcPct val="89000"/>
              </a:lnSpc>
            </a:pPr>
            <a:r>
              <a:rPr lang="de-AT" altLang="de-DE" sz="1400" dirty="0">
                <a:latin typeface="Courier New" pitchFamily="49" charset="0"/>
              </a:rPr>
              <a:t>@</a:t>
            </a: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smtClean="0">
                <a:latin typeface="Courier New" pitchFamily="49" charset="0"/>
              </a:rPr>
              <a:t>String </a:t>
            </a:r>
            <a:r>
              <a:rPr lang="de-AT" altLang="de-DE" sz="1400" dirty="0">
                <a:latin typeface="Courier New" pitchFamily="49" charset="0"/>
              </a:rPr>
              <a:t>Bezeichnung;</a:t>
            </a:r>
          </a:p>
          <a:p>
            <a:pPr>
              <a:lnSpc>
                <a:spcPct val="89000"/>
              </a:lnSpc>
            </a:pPr>
            <a:r>
              <a:rPr lang="de-AT" altLang="de-DE" sz="1400" dirty="0" smtClean="0">
                <a:latin typeface="Courier New" pitchFamily="49" charset="0"/>
              </a:rPr>
              <a:t>String </a:t>
            </a:r>
            <a:r>
              <a:rPr lang="de-AT" altLang="de-DE" sz="1400" dirty="0">
                <a:latin typeface="Courier New" pitchFamily="49" charset="0"/>
              </a:rPr>
              <a:t>Modellbezeichnung;</a:t>
            </a:r>
          </a:p>
          <a:p>
            <a:pPr>
              <a:lnSpc>
                <a:spcPct val="89000"/>
              </a:lnSpc>
            </a:pPr>
            <a:r>
              <a:rPr lang="de-AT" altLang="de-DE" sz="1400" b="1" dirty="0" smtClean="0">
                <a:latin typeface="Courier New" pitchFamily="49" charset="0"/>
              </a:rPr>
              <a:t>@</a:t>
            </a:r>
            <a:r>
              <a:rPr lang="de-AT" altLang="de-DE" sz="1400" b="1" dirty="0" err="1" smtClean="0">
                <a:latin typeface="Courier New" pitchFamily="49" charset="0"/>
              </a:rPr>
              <a:t>ManyToMany</a:t>
            </a:r>
            <a:r>
              <a:rPr lang="de-AT" altLang="de-DE" sz="1400" b="1" dirty="0" smtClean="0">
                <a:latin typeface="Courier New" pitchFamily="49" charset="0"/>
              </a:rPr>
              <a:t>(</a:t>
            </a:r>
            <a:r>
              <a:rPr lang="de-AT" altLang="de-DE" sz="1400" b="1" dirty="0" err="1" smtClean="0">
                <a:latin typeface="Courier New" pitchFamily="49" charset="0"/>
              </a:rPr>
              <a:t>mappedBy</a:t>
            </a:r>
            <a:r>
              <a:rPr lang="de-AT" altLang="de-DE" sz="1400" b="1" dirty="0" smtClean="0">
                <a:latin typeface="Courier New" pitchFamily="49" charset="0"/>
              </a:rPr>
              <a:t>="</a:t>
            </a:r>
            <a:r>
              <a:rPr lang="de-AT" altLang="de-DE" sz="1400" b="1" dirty="0" err="1" smtClean="0">
                <a:latin typeface="Courier New" pitchFamily="49" charset="0"/>
              </a:rPr>
              <a:t>artikel</a:t>
            </a:r>
            <a:r>
              <a:rPr lang="de-AT" altLang="de-DE" sz="1400" b="1" dirty="0" smtClean="0">
                <a:latin typeface="Courier New" pitchFamily="49" charset="0"/>
              </a:rPr>
              <a:t>")</a:t>
            </a:r>
            <a:endParaRPr lang="de-AT" altLang="de-DE" sz="1400" b="1" dirty="0">
              <a:latin typeface="Courier New" pitchFamily="49" charset="0"/>
            </a:endParaRPr>
          </a:p>
          <a:p>
            <a:pPr>
              <a:lnSpc>
                <a:spcPct val="89000"/>
              </a:lnSpc>
            </a:pPr>
            <a:r>
              <a:rPr lang="de-AT" altLang="de-DE" sz="1400" dirty="0">
                <a:latin typeface="Courier New" pitchFamily="49" charset="0"/>
              </a:rPr>
              <a:t>Collection &lt;Bestellung&gt; </a:t>
            </a:r>
            <a:r>
              <a:rPr lang="de-AT" altLang="de-DE" sz="1400" dirty="0" err="1">
                <a:latin typeface="Courier New" pitchFamily="49" charset="0"/>
              </a:rPr>
              <a:t>bestellungen</a:t>
            </a:r>
            <a:r>
              <a:rPr lang="de-AT" altLang="de-DE" sz="1400" dirty="0">
                <a:latin typeface="Courier New" pitchFamily="49" charset="0"/>
              </a:rPr>
              <a:t>;</a:t>
            </a:r>
          </a:p>
        </p:txBody>
      </p:sp>
      <p:cxnSp>
        <p:nvCxnSpPr>
          <p:cNvPr id="29710" name="AutoShape 14"/>
          <p:cNvCxnSpPr>
            <a:cxnSpLocks noChangeShapeType="1"/>
            <a:stCxn id="29708" idx="3"/>
            <a:endCxn id="29709" idx="0"/>
          </p:cNvCxnSpPr>
          <p:nvPr/>
        </p:nvCxnSpPr>
        <p:spPr bwMode="auto">
          <a:xfrm>
            <a:off x="6480473" y="4451672"/>
            <a:ext cx="576064" cy="1056357"/>
          </a:xfrm>
          <a:prstGeom prst="bentConnector2">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9711" name="Text Box 15"/>
          <p:cNvSpPr txBox="1">
            <a:spLocks noChangeArrowheads="1"/>
          </p:cNvSpPr>
          <p:nvPr/>
        </p:nvSpPr>
        <p:spPr bwMode="auto">
          <a:xfrm>
            <a:off x="7056536" y="5075981"/>
            <a:ext cx="19843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dirty="0">
                <a:solidFill>
                  <a:srgbClr val="000000"/>
                </a:solidFill>
              </a:rPr>
              <a:t>m</a:t>
            </a:r>
          </a:p>
        </p:txBody>
      </p:sp>
      <p:sp>
        <p:nvSpPr>
          <p:cNvPr id="29712" name="Text Box 16"/>
          <p:cNvSpPr txBox="1">
            <a:spLocks noChangeArrowheads="1"/>
          </p:cNvSpPr>
          <p:nvPr/>
        </p:nvSpPr>
        <p:spPr bwMode="auto">
          <a:xfrm>
            <a:off x="6624488" y="4009826"/>
            <a:ext cx="19843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dirty="0">
                <a:solidFill>
                  <a:srgbClr val="000000"/>
                </a:solidFill>
              </a:rPr>
              <a:t>n</a:t>
            </a:r>
          </a:p>
        </p:txBody>
      </p:sp>
      <p:sp>
        <p:nvSpPr>
          <p:cNvPr id="16" name="Rectangle 1"/>
          <p:cNvSpPr>
            <a:spLocks noGrp="1" noChangeArrowheads="1"/>
          </p:cNvSpPr>
          <p:nvPr>
            <p:ph type="title" idx="4294967295"/>
          </p:nvPr>
        </p:nvSpPr>
        <p:spPr>
          <a:xfrm>
            <a:off x="-1" y="10575"/>
            <a:ext cx="10080625" cy="1248982"/>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body" idx="4294967295"/>
          </p:nvPr>
        </p:nvSpPr>
        <p:spPr>
          <a:xfrm>
            <a:off x="323625" y="1331565"/>
            <a:ext cx="9577388" cy="4762500"/>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US" altLang="de-DE" sz="1600" dirty="0">
                <a:latin typeface="Verdana" pitchFamily="32" charset="0"/>
              </a:rPr>
              <a:t>Definition of queries takes place in the entity </a:t>
            </a:r>
            <a:r>
              <a:rPr lang="en-US" altLang="de-DE" sz="1600" dirty="0" smtClean="0">
                <a:latin typeface="Verdana" pitchFamily="32" charset="0"/>
              </a:rPr>
              <a:t>class:</a:t>
            </a:r>
            <a:endParaRPr lang="en-GB" altLang="de-DE" sz="1600" dirty="0">
              <a:latin typeface="Verdana" pitchFamily="32" charset="0"/>
            </a:endParaRP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dirty="0">
              <a:latin typeface="Courier New" pitchFamily="49" charset="0"/>
            </a:endParaRP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dirty="0">
              <a:latin typeface="Courier New" pitchFamily="49" charset="0"/>
            </a:endParaRPr>
          </a:p>
        </p:txBody>
      </p:sp>
      <p:sp>
        <p:nvSpPr>
          <p:cNvPr id="30722"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3414" y="1939435"/>
            <a:ext cx="9637811" cy="41671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body" idx="4294967295"/>
          </p:nvPr>
        </p:nvSpPr>
        <p:spPr>
          <a:xfrm>
            <a:off x="431800" y="1259557"/>
            <a:ext cx="8929564" cy="4762500"/>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dirty="0" smtClean="0">
                <a:latin typeface="Verdana" pitchFamily="32" charset="0"/>
              </a:rPr>
              <a:t>Executing queries:</a:t>
            </a:r>
            <a:endParaRPr lang="en-GB" altLang="de-DE" sz="1600" dirty="0">
              <a:latin typeface="Verdana" pitchFamily="32" charset="0"/>
            </a:endParaRP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dirty="0">
              <a:latin typeface="Courier New" pitchFamily="49" charset="0"/>
            </a:endParaRP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dirty="0">
              <a:latin typeface="Courier New" pitchFamily="49" charset="0"/>
            </a:endParaRPr>
          </a:p>
        </p:txBody>
      </p:sp>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60" y="1728037"/>
            <a:ext cx="8784976" cy="468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idx="4294967295"/>
          </p:nvPr>
        </p:nvSpPr>
        <p:spPr>
          <a:xfrm>
            <a:off x="0" y="-49213"/>
            <a:ext cx="10080625" cy="12207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a:t>Object Relational Mapping</a:t>
            </a:r>
          </a:p>
        </p:txBody>
      </p:sp>
      <p:sp>
        <p:nvSpPr>
          <p:cNvPr id="7170" name="Rectangle 2"/>
          <p:cNvSpPr>
            <a:spLocks noGrp="1" noChangeArrowheads="1"/>
          </p:cNvSpPr>
          <p:nvPr>
            <p:ph type="body" idx="4294967295"/>
          </p:nvPr>
        </p:nvSpPr>
        <p:spPr>
          <a:xfrm>
            <a:off x="503808" y="1160463"/>
            <a:ext cx="9073580" cy="5794375"/>
          </a:xfrm>
          <a:ln/>
        </p:spPr>
        <p:txBody>
          <a:bodyPr tIns="36036"/>
          <a:lstStyle/>
          <a:p>
            <a:pPr marL="365125" indent="-365125">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The simplest case is to map an object </a:t>
            </a:r>
            <a:r>
              <a:rPr lang="en-US" altLang="de-DE" sz="2200" dirty="0" smtClean="0"/>
              <a:t>to a </a:t>
            </a:r>
            <a:r>
              <a:rPr lang="en-US" altLang="de-DE" sz="2200" dirty="0"/>
              <a:t>table. </a:t>
            </a:r>
          </a:p>
          <a:p>
            <a:pPr marL="365125" indent="-365125">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Foreign key relationships on the database side are converted </a:t>
            </a:r>
            <a:r>
              <a:rPr lang="en-US" altLang="de-DE" sz="2200" dirty="0"/>
              <a:t>to associations on </a:t>
            </a:r>
            <a:r>
              <a:rPr lang="en-US" altLang="de-DE" sz="2200" dirty="0"/>
              <a:t>the class </a:t>
            </a:r>
            <a:r>
              <a:rPr lang="en-US" altLang="de-DE" sz="2200" dirty="0" smtClean="0"/>
              <a:t>side.</a:t>
            </a:r>
            <a:endParaRPr lang="en-US" altLang="de-DE" sz="2200" dirty="0"/>
          </a:p>
          <a:p>
            <a:pPr marL="365125" indent="-365125">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There are 3 </a:t>
            </a:r>
            <a:r>
              <a:rPr lang="en-US" altLang="de-DE" sz="2200" dirty="0" smtClean="0"/>
              <a:t>types of </a:t>
            </a:r>
            <a:r>
              <a:rPr lang="en-US" altLang="de-DE" sz="2200" dirty="0"/>
              <a:t>foreign key relationships: </a:t>
            </a:r>
          </a:p>
          <a:p>
            <a:pPr marL="741363" lvl="1" indent="-284163">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1:1  </a:t>
            </a:r>
            <a:r>
              <a:rPr lang="en-US" altLang="de-DE" sz="2200" dirty="0" smtClean="0"/>
              <a:t>(f. e. 1 </a:t>
            </a:r>
            <a:r>
              <a:rPr lang="en-US" altLang="de-DE" sz="2200" dirty="0"/>
              <a:t>customer, 1 credit card) </a:t>
            </a:r>
          </a:p>
          <a:p>
            <a:pPr marL="741363" lvl="1" indent="-284163">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1:n  </a:t>
            </a:r>
            <a:r>
              <a:rPr lang="en-US" altLang="de-DE" sz="2200" dirty="0" smtClean="0"/>
              <a:t>(</a:t>
            </a:r>
            <a:r>
              <a:rPr lang="en-US" altLang="de-DE" sz="2200" dirty="0"/>
              <a:t>f. e. </a:t>
            </a:r>
            <a:r>
              <a:rPr lang="en-US" altLang="de-DE" sz="2200" dirty="0" smtClean="0"/>
              <a:t>1 </a:t>
            </a:r>
            <a:r>
              <a:rPr lang="en-US" altLang="de-DE" sz="2200" dirty="0"/>
              <a:t>customer, n orders) </a:t>
            </a:r>
          </a:p>
          <a:p>
            <a:pPr marL="741363" lvl="1" indent="-284163">
              <a:buFont typeface="Verdana" pitchFamily="32" charset="0"/>
              <a:buChar char="–"/>
              <a:tabLst>
                <a:tab pos="723900" algn="l"/>
                <a:tab pos="1447800" algn="l"/>
                <a:tab pos="2171700" algn="l"/>
                <a:tab pos="2895600" algn="l"/>
                <a:tab pos="3619500" algn="l"/>
                <a:tab pos="4343400" algn="l"/>
                <a:tab pos="5067300" algn="l"/>
                <a:tab pos="5791200" algn="l"/>
                <a:tab pos="6515100" algn="l"/>
                <a:tab pos="7239000" algn="l"/>
              </a:tabLst>
            </a:pPr>
            <a:r>
              <a:rPr lang="en-US" altLang="de-DE" sz="2200" dirty="0"/>
              <a:t>n:m </a:t>
            </a:r>
            <a:r>
              <a:rPr lang="en-US" altLang="de-DE" sz="2200" dirty="0" smtClean="0"/>
              <a:t>(</a:t>
            </a:r>
            <a:r>
              <a:rPr lang="en-US" altLang="de-DE" sz="2200" dirty="0"/>
              <a:t>f. e. </a:t>
            </a:r>
            <a:r>
              <a:rPr lang="en-US" altLang="de-DE" sz="2200" dirty="0" smtClean="0"/>
              <a:t>n </a:t>
            </a:r>
            <a:r>
              <a:rPr lang="en-US" altLang="de-DE" sz="2200" dirty="0"/>
              <a:t>orders, m products</a:t>
            </a:r>
            <a:r>
              <a:rPr lang="en-US" altLang="de-DE" sz="2200" dirty="0"/>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body" idx="4294967295"/>
          </p:nvPr>
        </p:nvSpPr>
        <p:spPr>
          <a:xfrm>
            <a:off x="431800" y="1187549"/>
            <a:ext cx="8353500" cy="5794375"/>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a:t>
            </a:r>
            <a:r>
              <a:rPr lang="en-GB" altLang="de-DE" sz="1600" b="1" dirty="0" smtClean="0">
                <a:solidFill>
                  <a:srgbClr val="B84700"/>
                </a:solidFill>
                <a:latin typeface="Verdana" pitchFamily="32" charset="0"/>
              </a:rPr>
              <a:t>s </a:t>
            </a:r>
            <a:r>
              <a:rPr lang="en-GB" altLang="de-DE" sz="1600" b="1" dirty="0">
                <a:solidFill>
                  <a:srgbClr val="B84700"/>
                </a:solidFill>
                <a:latin typeface="Verdana" pitchFamily="32" charset="0"/>
              </a:rPr>
              <a:t>FROM Student AS </a:t>
            </a:r>
            <a:r>
              <a:rPr lang="en-GB" altLang="de-DE" sz="1600" b="1" dirty="0" smtClean="0">
                <a:solidFill>
                  <a:srgbClr val="B84700"/>
                </a:solidFill>
                <a:latin typeface="Verdana" pitchFamily="32" charset="0"/>
              </a:rPr>
              <a:t>s</a:t>
            </a: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latin typeface="Verdana" pitchFamily="32" charset="0"/>
              </a:rPr>
              <a:t>is the same as</a:t>
            </a:r>
            <a:endParaRPr lang="en-GB" altLang="de-DE" sz="1600" b="1" dirty="0" smtClean="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SELECT s FROM Student s</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 fetches all entries of table</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Executing a named query:</a:t>
            </a: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List&lt;Student&gt; </a:t>
            </a:r>
            <a:r>
              <a:rPr lang="en-GB" altLang="de-DE" sz="1600" b="1" dirty="0" err="1">
                <a:solidFill>
                  <a:srgbClr val="B84700"/>
                </a:solidFill>
                <a:latin typeface="Verdana" pitchFamily="32" charset="0"/>
              </a:rPr>
              <a:t>studenten</a:t>
            </a:r>
            <a:r>
              <a:rPr lang="en-GB" altLang="de-DE" sz="1600" b="1" dirty="0">
                <a:solidFill>
                  <a:srgbClr val="B84700"/>
                </a:solidFill>
                <a:latin typeface="Verdana" pitchFamily="32" charset="0"/>
              </a:rPr>
              <a:t>= </a:t>
            </a:r>
            <a:r>
              <a:rPr lang="en-GB" altLang="de-DE" sz="1600" b="1" dirty="0" err="1" smtClean="0">
                <a:solidFill>
                  <a:srgbClr val="B84700"/>
                </a:solidFill>
                <a:latin typeface="Verdana" pitchFamily="32" charset="0"/>
              </a:rPr>
              <a:t>em</a:t>
            </a:r>
            <a:r>
              <a:rPr lang="en-GB" altLang="de-DE" sz="1600" b="1" dirty="0" smtClean="0">
                <a:solidFill>
                  <a:srgbClr val="B84700"/>
                </a:solidFill>
                <a:latin typeface="Verdana" pitchFamily="32" charset="0"/>
              </a:rPr>
              <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createNamedQuery</a:t>
            </a:r>
            <a:r>
              <a:rPr lang="en-GB" altLang="de-DE" sz="1600" b="1" dirty="0" smtClean="0">
                <a:solidFill>
                  <a:srgbClr val="B84700"/>
                </a:solidFill>
                <a:latin typeface="Verdana" pitchFamily="32" charset="0"/>
              </a:rPr>
              <a:t>("</a:t>
            </a:r>
            <a:r>
              <a:rPr lang="en-GB" altLang="de-DE" sz="1600" b="1" dirty="0" err="1" smtClean="0">
                <a:solidFill>
                  <a:srgbClr val="B84700"/>
                </a:solidFill>
                <a:latin typeface="Verdana" pitchFamily="32" charset="0"/>
              </a:rPr>
              <a:t>findAllStudenten</a:t>
            </a:r>
            <a:r>
              <a:rPr lang="en-GB" altLang="de-DE" sz="1600" b="1" dirty="0" smtClean="0">
                <a:solidFill>
                  <a:srgbClr val="B84700"/>
                </a:solidFill>
                <a:latin typeface="Verdana" pitchFamily="32" charset="0"/>
              </a:rPr>
              <a:t>", </a:t>
            </a:r>
            <a:r>
              <a:rPr lang="en-GB" altLang="de-DE" sz="1600" b="1" dirty="0" err="1" smtClean="0">
                <a:solidFill>
                  <a:srgbClr val="B84700"/>
                </a:solidFill>
                <a:latin typeface="Verdana" pitchFamily="32" charset="0"/>
              </a:rPr>
              <a:t>Student.class</a:t>
            </a:r>
            <a:r>
              <a:rPr lang="en-GB" altLang="de-DE" sz="1600" b="1" dirty="0" smtClean="0">
                <a:solidFill>
                  <a:srgbClr val="B84700"/>
                </a:solidFill>
                <a:latin typeface="Verdana" pitchFamily="32" charset="0"/>
              </a:rPr>
              <a:t>)</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smtClean="0">
                <a:solidFill>
                  <a:srgbClr val="B84700"/>
                </a:solidFill>
                <a:latin typeface="Verdana" pitchFamily="32" charset="0"/>
              </a:rPr>
              <a:t>getResultList</a:t>
            </a:r>
            <a:r>
              <a:rPr lang="en-GB" altLang="de-DE" sz="1600" b="1" dirty="0">
                <a:solidFill>
                  <a:srgbClr val="B84700"/>
                </a:solidFill>
                <a:latin typeface="Verdana" pitchFamily="32" charset="0"/>
              </a:rPr>
              <a:t>();</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Executing a dynamic query:</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List&lt;Student</a:t>
            </a:r>
            <a:r>
              <a:rPr lang="en-GB" altLang="de-DE" sz="1600" b="1" dirty="0">
                <a:solidFill>
                  <a:srgbClr val="B84700"/>
                </a:solidFill>
                <a:latin typeface="Verdana" pitchFamily="32" charset="0"/>
              </a:rPr>
              <a:t>&gt; </a:t>
            </a:r>
            <a:r>
              <a:rPr lang="en-GB" altLang="de-DE" sz="1600" b="1" dirty="0" err="1">
                <a:solidFill>
                  <a:srgbClr val="B84700"/>
                </a:solidFill>
                <a:latin typeface="Verdana" pitchFamily="32" charset="0"/>
              </a:rPr>
              <a:t>studenten</a:t>
            </a:r>
            <a:r>
              <a:rPr lang="en-GB" altLang="de-DE" sz="1600" b="1" dirty="0">
                <a:solidFill>
                  <a:srgbClr val="B84700"/>
                </a:solidFill>
                <a:latin typeface="Verdana" pitchFamily="32" charset="0"/>
              </a:rPr>
              <a:t>= </a:t>
            </a:r>
            <a:r>
              <a:rPr lang="en-GB" altLang="de-DE" sz="1600" b="1" dirty="0" err="1" smtClean="0">
                <a:solidFill>
                  <a:srgbClr val="B84700"/>
                </a:solidFill>
                <a:latin typeface="Verdana" pitchFamily="32" charset="0"/>
              </a:rPr>
              <a:t>em</a:t>
            </a:r>
            <a:r>
              <a:rPr lang="en-GB" altLang="de-DE" sz="1600" b="1" dirty="0" smtClean="0">
                <a:solidFill>
                  <a:srgbClr val="B84700"/>
                </a:solidFill>
                <a:latin typeface="Verdana" pitchFamily="32" charset="0"/>
              </a:rPr>
              <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createQuery</a:t>
            </a:r>
            <a:r>
              <a:rPr lang="en-GB" altLang="de-DE" sz="1600" b="1" dirty="0" smtClean="0">
                <a:solidFill>
                  <a:srgbClr val="B84700"/>
                </a:solidFill>
                <a:latin typeface="Verdana" pitchFamily="32" charset="0"/>
              </a:rPr>
              <a:t>("SELECT s </a:t>
            </a:r>
            <a:r>
              <a:rPr lang="en-GB" altLang="de-DE" sz="1600" b="1" dirty="0">
                <a:solidFill>
                  <a:srgbClr val="B84700"/>
                </a:solidFill>
                <a:latin typeface="Verdana" pitchFamily="32" charset="0"/>
              </a:rPr>
              <a:t>FROM Student </a:t>
            </a:r>
            <a:r>
              <a:rPr lang="en-GB" altLang="de-DE" sz="1600" b="1" dirty="0" smtClean="0">
                <a:solidFill>
                  <a:srgbClr val="B84700"/>
                </a:solidFill>
                <a:latin typeface="Verdana" pitchFamily="32" charset="0"/>
              </a:rPr>
              <a:t>s", </a:t>
            </a:r>
            <a:r>
              <a:rPr lang="en-GB" altLang="de-DE" sz="1600" b="1" dirty="0" err="1" smtClean="0">
                <a:solidFill>
                  <a:srgbClr val="B84700"/>
                </a:solidFill>
                <a:latin typeface="Verdana" pitchFamily="32" charset="0"/>
              </a:rPr>
              <a:t>Student.class</a:t>
            </a:r>
            <a:r>
              <a:rPr lang="en-GB" altLang="de-DE" sz="1600" b="1" dirty="0" smtClean="0">
                <a:solidFill>
                  <a:srgbClr val="B84700"/>
                </a:solidFill>
                <a:latin typeface="Verdana" pitchFamily="32" charset="0"/>
              </a:rPr>
              <a:t>)</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getResultList</a:t>
            </a:r>
            <a:r>
              <a:rPr lang="en-GB" altLang="de-DE" sz="1600" b="1" dirty="0">
                <a:solidFill>
                  <a:srgbClr val="B84700"/>
                </a:solidFill>
                <a:latin typeface="Verdana" pitchFamily="32" charset="0"/>
              </a:rPr>
              <a:t>();</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US" altLang="de-DE" sz="1600" b="1" dirty="0">
                <a:latin typeface="Verdana" pitchFamily="32" charset="0"/>
              </a:rPr>
              <a:t>If you </a:t>
            </a:r>
            <a:r>
              <a:rPr lang="en-US" altLang="de-DE" sz="1600" b="1" dirty="0" smtClean="0">
                <a:latin typeface="Verdana" pitchFamily="32" charset="0"/>
              </a:rPr>
              <a:t>want </a:t>
            </a:r>
            <a:r>
              <a:rPr lang="en-US" altLang="de-DE" sz="1600" b="1" dirty="0">
                <a:latin typeface="Verdana" pitchFamily="32" charset="0"/>
              </a:rPr>
              <a:t>to read </a:t>
            </a:r>
            <a:r>
              <a:rPr lang="en-US" altLang="de-DE" sz="1600" b="1" dirty="0" smtClean="0">
                <a:latin typeface="Verdana" pitchFamily="32" charset="0"/>
              </a:rPr>
              <a:t>only one </a:t>
            </a:r>
            <a:r>
              <a:rPr lang="en-US" altLang="de-DE" sz="1600" b="1" dirty="0">
                <a:latin typeface="Verdana" pitchFamily="32" charset="0"/>
              </a:rPr>
              <a:t>value</a:t>
            </a:r>
            <a:r>
              <a:rPr lang="en-GB" altLang="de-DE" sz="1600" b="1" dirty="0" smtClean="0">
                <a:latin typeface="Verdana" pitchFamily="32" charset="0"/>
              </a:rPr>
              <a:t>:</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a:t>
            </a:r>
            <a:r>
              <a:rPr lang="en-GB" altLang="de-DE" sz="1600" b="1" dirty="0" err="1" smtClean="0">
                <a:solidFill>
                  <a:srgbClr val="B84700"/>
                </a:solidFill>
                <a:latin typeface="Verdana" pitchFamily="32" charset="0"/>
              </a:rPr>
              <a:t>getSingleResult</a:t>
            </a:r>
            <a:r>
              <a:rPr lang="en-GB" altLang="de-DE" sz="1600" b="1" dirty="0">
                <a:solidFill>
                  <a:srgbClr val="B84700"/>
                </a:solidFill>
                <a:latin typeface="Verdana" pitchFamily="32" charset="0"/>
              </a:rPr>
              <a:t>();</a:t>
            </a: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b="1" dirty="0">
              <a:solidFill>
                <a:srgbClr val="B84700"/>
              </a:solidFill>
              <a:latin typeface="Courier New" pitchFamily="49" charset="0"/>
            </a:endParaRPr>
          </a:p>
        </p:txBody>
      </p:sp>
      <p:sp>
        <p:nvSpPr>
          <p:cNvPr id="4"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body" idx="4294967295"/>
          </p:nvPr>
        </p:nvSpPr>
        <p:spPr>
          <a:xfrm>
            <a:off x="359792" y="1187549"/>
            <a:ext cx="9433048" cy="5794375"/>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Setting parameters:</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List&lt;Student&gt; </a:t>
            </a:r>
            <a:r>
              <a:rPr lang="en-GB" altLang="de-DE" sz="1600" b="1" dirty="0" err="1" smtClean="0">
                <a:solidFill>
                  <a:srgbClr val="B84700"/>
                </a:solidFill>
                <a:latin typeface="Verdana" pitchFamily="32" charset="0"/>
              </a:rPr>
              <a:t>studenten</a:t>
            </a:r>
            <a:r>
              <a:rPr lang="en-GB" altLang="de-DE" sz="1600" b="1" dirty="0" smtClean="0">
                <a:solidFill>
                  <a:srgbClr val="B84700"/>
                </a:solidFill>
                <a:latin typeface="Verdana" pitchFamily="32" charset="0"/>
              </a:rPr>
              <a:t> </a:t>
            </a:r>
            <a:r>
              <a:rPr lang="en-GB" altLang="de-DE" sz="1600" b="1" dirty="0">
                <a:solidFill>
                  <a:srgbClr val="B84700"/>
                </a:solidFill>
                <a:latin typeface="Verdana" pitchFamily="32" charset="0"/>
              </a:rPr>
              <a:t>= </a:t>
            </a:r>
            <a:r>
              <a:rPr lang="en-GB" altLang="de-DE" sz="1600" b="1" dirty="0" err="1" smtClean="0">
                <a:solidFill>
                  <a:srgbClr val="B84700"/>
                </a:solidFill>
                <a:latin typeface="Verdana" pitchFamily="32" charset="0"/>
              </a:rPr>
              <a:t>em</a:t>
            </a:r>
            <a:endParaRPr lang="en-GB" altLang="de-DE" sz="1600" b="1" dirty="0" smtClean="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 </a:t>
            </a: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createQuery</a:t>
            </a:r>
            <a:r>
              <a:rPr lang="en-GB" altLang="de-DE" sz="1600" b="1" dirty="0" smtClean="0">
                <a:solidFill>
                  <a:srgbClr val="B84700"/>
                </a:solidFill>
                <a:latin typeface="Verdana" pitchFamily="32" charset="0"/>
              </a:rPr>
              <a:t>("SELECT s </a:t>
            </a:r>
            <a:r>
              <a:rPr lang="en-GB" altLang="de-DE" sz="1600" b="1" dirty="0">
                <a:solidFill>
                  <a:srgbClr val="B84700"/>
                </a:solidFill>
                <a:latin typeface="Verdana" pitchFamily="32" charset="0"/>
              </a:rPr>
              <a:t>FROM Student </a:t>
            </a:r>
            <a:r>
              <a:rPr lang="en-GB" altLang="de-DE" sz="1600" b="1" dirty="0" smtClean="0">
                <a:solidFill>
                  <a:srgbClr val="B84700"/>
                </a:solidFill>
                <a:latin typeface="Verdana" pitchFamily="32" charset="0"/>
              </a:rPr>
              <a:t>s " +</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                         "WHERE </a:t>
            </a:r>
            <a:r>
              <a:rPr lang="en-GB" altLang="de-DE" sz="1600" b="1" dirty="0" err="1" smtClean="0">
                <a:solidFill>
                  <a:srgbClr val="B84700"/>
                </a:solidFill>
                <a:latin typeface="Verdana" pitchFamily="32" charset="0"/>
              </a:rPr>
              <a:t>s.alter</a:t>
            </a:r>
            <a:r>
              <a:rPr lang="en-GB" altLang="de-DE" sz="1600" b="1" dirty="0" smtClean="0">
                <a:solidFill>
                  <a:srgbClr val="B84700"/>
                </a:solidFill>
                <a:latin typeface="Verdana" pitchFamily="32" charset="0"/>
              </a:rPr>
              <a:t> </a:t>
            </a:r>
            <a:r>
              <a:rPr lang="en-GB" altLang="de-DE" sz="1600" b="1" dirty="0">
                <a:solidFill>
                  <a:srgbClr val="B84700"/>
                </a:solidFill>
                <a:latin typeface="Verdana" pitchFamily="32" charset="0"/>
              </a:rPr>
              <a:t>&gt;= :</a:t>
            </a:r>
            <a:r>
              <a:rPr lang="en-GB" altLang="de-DE" sz="1600" b="1" dirty="0" err="1" smtClean="0">
                <a:solidFill>
                  <a:srgbClr val="B84700"/>
                </a:solidFill>
                <a:latin typeface="Verdana" pitchFamily="32" charset="0"/>
              </a:rPr>
              <a:t>minalter</a:t>
            </a:r>
            <a:r>
              <a:rPr lang="en-GB" altLang="de-DE" sz="1600" b="1" dirty="0" smtClean="0">
                <a:solidFill>
                  <a:srgbClr val="B84700"/>
                </a:solidFill>
                <a:latin typeface="Verdana" pitchFamily="32" charset="0"/>
              </a:rPr>
              <a:t> </a:t>
            </a:r>
            <a:r>
              <a:rPr lang="en-GB" altLang="de-DE" sz="1600" b="1" dirty="0">
                <a:solidFill>
                  <a:srgbClr val="B84700"/>
                </a:solidFill>
                <a:latin typeface="Verdana" pitchFamily="32" charset="0"/>
              </a:rPr>
              <a:t>AND </a:t>
            </a:r>
            <a:r>
              <a:rPr lang="en-GB" altLang="de-DE" sz="1600" b="1" dirty="0" err="1" smtClean="0">
                <a:solidFill>
                  <a:srgbClr val="B84700"/>
                </a:solidFill>
                <a:latin typeface="Verdana" pitchFamily="32" charset="0"/>
              </a:rPr>
              <a:t>s.alter</a:t>
            </a:r>
            <a:r>
              <a:rPr lang="en-GB" altLang="de-DE" sz="1600" b="1" dirty="0" smtClean="0">
                <a:solidFill>
                  <a:srgbClr val="B84700"/>
                </a:solidFill>
                <a:latin typeface="Verdana" pitchFamily="32" charset="0"/>
              </a:rPr>
              <a:t> </a:t>
            </a:r>
            <a:r>
              <a:rPr lang="en-GB" altLang="de-DE" sz="1600" b="1" dirty="0">
                <a:solidFill>
                  <a:srgbClr val="B84700"/>
                </a:solidFill>
                <a:latin typeface="Verdana" pitchFamily="32" charset="0"/>
              </a:rPr>
              <a:t>&lt;= :</a:t>
            </a:r>
            <a:r>
              <a:rPr lang="en-GB" altLang="de-DE" sz="1600" b="1" dirty="0" err="1" smtClean="0">
                <a:solidFill>
                  <a:srgbClr val="B84700"/>
                </a:solidFill>
                <a:latin typeface="Verdana" pitchFamily="32" charset="0"/>
              </a:rPr>
              <a:t>maxalter</a:t>
            </a:r>
            <a:r>
              <a:rPr lang="en-GB" altLang="de-DE" sz="1600" b="1" dirty="0" smtClean="0">
                <a:solidFill>
                  <a:srgbClr val="B84700"/>
                </a:solidFill>
                <a:latin typeface="Verdana" pitchFamily="32" charset="0"/>
              </a:rPr>
              <a:t>",   </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 </a:t>
            </a:r>
            <a:r>
              <a:rPr lang="en-GB" altLang="de-DE" sz="1600" b="1" dirty="0" smtClean="0">
                <a:solidFill>
                  <a:srgbClr val="B84700"/>
                </a:solidFill>
                <a:latin typeface="Verdana" pitchFamily="32" charset="0"/>
              </a:rPr>
              <a:t>                        </a:t>
            </a:r>
            <a:r>
              <a:rPr lang="en-GB" altLang="de-DE" sz="1600" b="1" dirty="0" err="1" smtClean="0">
                <a:solidFill>
                  <a:srgbClr val="B84700"/>
                </a:solidFill>
                <a:latin typeface="Verdana" pitchFamily="32" charset="0"/>
              </a:rPr>
              <a:t>Student.class</a:t>
            </a:r>
            <a:r>
              <a:rPr lang="en-GB" altLang="de-DE" sz="1600" b="1" dirty="0" smtClean="0">
                <a:solidFill>
                  <a:srgbClr val="B84700"/>
                </a:solidFill>
                <a:latin typeface="Verdana" pitchFamily="32" charset="0"/>
              </a:rPr>
              <a:t>)</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setParameter</a:t>
            </a:r>
            <a:r>
              <a:rPr lang="en-GB" altLang="de-DE" sz="1600" b="1" dirty="0" smtClean="0">
                <a:solidFill>
                  <a:srgbClr val="B84700"/>
                </a:solidFill>
                <a:latin typeface="Verdana" pitchFamily="32" charset="0"/>
              </a:rPr>
              <a:t>("</a:t>
            </a:r>
            <a:r>
              <a:rPr lang="en-GB" altLang="de-DE" sz="1600" b="1" dirty="0" err="1" smtClean="0">
                <a:solidFill>
                  <a:srgbClr val="B84700"/>
                </a:solidFill>
                <a:latin typeface="Verdana" pitchFamily="32" charset="0"/>
              </a:rPr>
              <a:t>minalter</a:t>
            </a:r>
            <a:r>
              <a:rPr lang="en-GB" altLang="de-DE" sz="1600" b="1" dirty="0" smtClean="0">
                <a:solidFill>
                  <a:srgbClr val="B84700"/>
                </a:solidFill>
                <a:latin typeface="Verdana" pitchFamily="32" charset="0"/>
              </a:rPr>
              <a:t>", 17)</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smtClean="0">
                <a:solidFill>
                  <a:srgbClr val="B84700"/>
                </a:solidFill>
                <a:latin typeface="Verdana" pitchFamily="32" charset="0"/>
              </a:rPr>
              <a:t>setParameter</a:t>
            </a:r>
            <a:r>
              <a:rPr lang="en-GB" altLang="de-DE" sz="1600" b="1" dirty="0" smtClean="0">
                <a:solidFill>
                  <a:srgbClr val="B84700"/>
                </a:solidFill>
                <a:latin typeface="Verdana" pitchFamily="32" charset="0"/>
              </a:rPr>
              <a:t>("maxalter",</a:t>
            </a:r>
            <a:r>
              <a:rPr lang="en-GB" altLang="de-DE" sz="1600" b="1" dirty="0">
                <a:solidFill>
                  <a:srgbClr val="B84700"/>
                </a:solidFill>
                <a:latin typeface="Verdana" pitchFamily="32" charset="0"/>
              </a:rPr>
              <a:t>46</a:t>
            </a:r>
            <a:r>
              <a:rPr lang="en-GB" altLang="de-DE" sz="1600" b="1" dirty="0" smtClean="0">
                <a:solidFill>
                  <a:srgbClr val="B84700"/>
                </a:solidFill>
                <a:latin typeface="Verdana" pitchFamily="32" charset="0"/>
              </a:rPr>
              <a:t>)</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getResultList</a:t>
            </a:r>
            <a:r>
              <a:rPr lang="en-GB" altLang="de-DE" sz="1600" b="1" dirty="0">
                <a:solidFill>
                  <a:srgbClr val="B84700"/>
                </a:solidFill>
                <a:latin typeface="Verdana" pitchFamily="32" charset="0"/>
              </a:rPr>
              <a:t>();</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Reading out individual columns:</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List&lt;Object[]&gt; result </a:t>
            </a:r>
            <a:r>
              <a:rPr lang="en-GB" altLang="de-DE" sz="1600" b="1" dirty="0">
                <a:solidFill>
                  <a:srgbClr val="B84700"/>
                </a:solidFill>
                <a:latin typeface="Verdana" pitchFamily="32" charset="0"/>
              </a:rPr>
              <a:t>= </a:t>
            </a:r>
            <a:r>
              <a:rPr lang="en-GB" altLang="de-DE" sz="1600" b="1" dirty="0" err="1" smtClean="0">
                <a:solidFill>
                  <a:srgbClr val="B84700"/>
                </a:solidFill>
                <a:latin typeface="Verdana" pitchFamily="32" charset="0"/>
              </a:rPr>
              <a:t>em</a:t>
            </a:r>
            <a:r>
              <a:rPr lang="en-GB" altLang="de-DE" sz="1600" b="1" dirty="0" smtClean="0">
                <a:solidFill>
                  <a:srgbClr val="B84700"/>
                </a:solidFill>
                <a:latin typeface="Verdana" pitchFamily="32" charset="0"/>
              </a:rPr>
              <a:t/>
            </a:r>
            <a:br>
              <a:rPr lang="en-GB" altLang="de-DE" sz="1600" b="1" dirty="0" smtClean="0">
                <a:solidFill>
                  <a:srgbClr val="B84700"/>
                </a:solidFill>
                <a:latin typeface="Verdana" pitchFamily="32" charset="0"/>
              </a:rPr>
            </a:b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createQuery</a:t>
            </a:r>
            <a:r>
              <a:rPr lang="en-GB" altLang="de-DE" sz="1600" b="1" dirty="0" smtClean="0">
                <a:solidFill>
                  <a:srgbClr val="B84700"/>
                </a:solidFill>
                <a:latin typeface="Verdana" pitchFamily="32" charset="0"/>
              </a:rPr>
              <a:t>("SELECT </a:t>
            </a:r>
            <a:r>
              <a:rPr lang="en-GB" altLang="de-DE" sz="1600" b="1" dirty="0" err="1" smtClean="0">
                <a:solidFill>
                  <a:srgbClr val="B84700"/>
                </a:solidFill>
                <a:latin typeface="Verdana" pitchFamily="32" charset="0"/>
              </a:rPr>
              <a:t>s.vorname</a:t>
            </a:r>
            <a:r>
              <a:rPr lang="en-GB" altLang="de-DE" sz="1600" b="1" dirty="0">
                <a:solidFill>
                  <a:srgbClr val="B84700"/>
                </a:solidFill>
                <a:latin typeface="Verdana" pitchFamily="32" charset="0"/>
              </a:rPr>
              <a:t>, </a:t>
            </a:r>
            <a:r>
              <a:rPr lang="en-GB" altLang="de-DE" sz="1600" b="1" dirty="0" err="1" smtClean="0">
                <a:solidFill>
                  <a:srgbClr val="B84700"/>
                </a:solidFill>
                <a:latin typeface="Verdana" pitchFamily="32" charset="0"/>
              </a:rPr>
              <a:t>s.nachname</a:t>
            </a:r>
            <a:r>
              <a:rPr lang="en-GB" altLang="de-DE" sz="1600" b="1" dirty="0" smtClean="0">
                <a:solidFill>
                  <a:srgbClr val="B84700"/>
                </a:solidFill>
                <a:latin typeface="Verdana" pitchFamily="32" charset="0"/>
              </a:rPr>
              <a:t> " + </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 </a:t>
            </a:r>
            <a:r>
              <a:rPr lang="en-GB" altLang="de-DE" sz="1600" b="1" dirty="0" smtClean="0">
                <a:solidFill>
                  <a:srgbClr val="B84700"/>
                </a:solidFill>
                <a:latin typeface="Verdana" pitchFamily="32" charset="0"/>
              </a:rPr>
              <a:t>                        "FROM </a:t>
            </a:r>
            <a:r>
              <a:rPr lang="en-GB" altLang="de-DE" sz="1600" b="1" dirty="0">
                <a:solidFill>
                  <a:srgbClr val="B84700"/>
                </a:solidFill>
                <a:latin typeface="Verdana" pitchFamily="32" charset="0"/>
              </a:rPr>
              <a:t>STUDENT </a:t>
            </a:r>
            <a:r>
              <a:rPr lang="en-GB" altLang="de-DE" sz="1600" b="1" dirty="0" smtClean="0">
                <a:solidFill>
                  <a:srgbClr val="B84700"/>
                </a:solidFill>
                <a:latin typeface="Verdana" pitchFamily="32" charset="0"/>
              </a:rPr>
              <a:t>s")</a:t>
            </a: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solidFill>
                  <a:srgbClr val="B84700"/>
                </a:solidFill>
                <a:latin typeface="Verdana" pitchFamily="32" charset="0"/>
              </a:rPr>
              <a:t>  .</a:t>
            </a:r>
            <a:r>
              <a:rPr lang="en-GB" altLang="de-DE" sz="1600" b="1" dirty="0" err="1">
                <a:solidFill>
                  <a:srgbClr val="B84700"/>
                </a:solidFill>
                <a:latin typeface="Verdana" pitchFamily="32" charset="0"/>
              </a:rPr>
              <a:t>getResultList</a:t>
            </a:r>
            <a:r>
              <a:rPr lang="en-GB" altLang="de-DE" sz="1600" b="1" dirty="0" smtClean="0">
                <a:solidFill>
                  <a:srgbClr val="B84700"/>
                </a:solidFill>
                <a:latin typeface="Verdana" pitchFamily="32" charset="0"/>
              </a:rPr>
              <a:t>();</a:t>
            </a:r>
            <a:br>
              <a:rPr lang="en-GB" altLang="de-DE" sz="1600" b="1" dirty="0" smtClean="0">
                <a:solidFill>
                  <a:srgbClr val="B84700"/>
                </a:solidFill>
                <a:latin typeface="Verdana" pitchFamily="32" charset="0"/>
              </a:rPr>
            </a:b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for (Object[] </a:t>
            </a:r>
            <a:r>
              <a:rPr lang="en-GB" altLang="de-DE" sz="1600" b="1" dirty="0" smtClean="0">
                <a:solidFill>
                  <a:srgbClr val="B84700"/>
                </a:solidFill>
                <a:latin typeface="Verdana" pitchFamily="32" charset="0"/>
              </a:rPr>
              <a:t>row: result){</a:t>
            </a:r>
            <a:endParaRPr lang="en-GB" altLang="de-DE" sz="1600" b="1" dirty="0">
              <a:solidFill>
                <a:srgbClr val="B84700"/>
              </a:solidFill>
              <a:latin typeface="Verdana" pitchFamily="32" charset="0"/>
            </a:endParaRPr>
          </a:p>
          <a:p>
            <a:pPr marL="742950" indent="-284163" hangingPunct="1">
              <a:lnSpc>
                <a:spcPct val="100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altLang="de-DE" sz="1600" b="1" dirty="0">
                <a:solidFill>
                  <a:srgbClr val="B84700"/>
                </a:solidFill>
                <a:latin typeface="Verdana" pitchFamily="32" charset="0"/>
                <a:cs typeface="Arial Unicode MS" charset="0"/>
              </a:rPr>
              <a:t>String </a:t>
            </a:r>
            <a:r>
              <a:rPr lang="de-DE" altLang="de-DE" sz="1600" b="1" dirty="0" err="1">
                <a:solidFill>
                  <a:srgbClr val="B84700"/>
                </a:solidFill>
                <a:latin typeface="Verdana" pitchFamily="32" charset="0"/>
                <a:cs typeface="Arial Unicode MS" charset="0"/>
              </a:rPr>
              <a:t>vorname</a:t>
            </a:r>
            <a:r>
              <a:rPr lang="de-DE" altLang="de-DE" sz="1600" b="1" dirty="0">
                <a:solidFill>
                  <a:srgbClr val="B84700"/>
                </a:solidFill>
                <a:latin typeface="Verdana" pitchFamily="32" charset="0"/>
                <a:cs typeface="Arial Unicode MS" charset="0"/>
              </a:rPr>
              <a:t> = (String</a:t>
            </a:r>
            <a:r>
              <a:rPr lang="de-DE" altLang="de-DE" sz="1600" b="1" dirty="0" smtClean="0">
                <a:solidFill>
                  <a:srgbClr val="B84700"/>
                </a:solidFill>
                <a:latin typeface="Verdana" pitchFamily="32" charset="0"/>
                <a:cs typeface="Arial Unicode MS" charset="0"/>
              </a:rPr>
              <a:t>) </a:t>
            </a:r>
            <a:r>
              <a:rPr lang="de-DE" altLang="de-DE" sz="1600" b="1" dirty="0" err="1" smtClean="0">
                <a:solidFill>
                  <a:srgbClr val="B84700"/>
                </a:solidFill>
                <a:latin typeface="Verdana" pitchFamily="32" charset="0"/>
                <a:cs typeface="Arial Unicode MS" charset="0"/>
              </a:rPr>
              <a:t>row</a:t>
            </a:r>
            <a:r>
              <a:rPr lang="de-DE" altLang="de-DE" sz="1600" b="1" dirty="0" smtClean="0">
                <a:solidFill>
                  <a:srgbClr val="B84700"/>
                </a:solidFill>
                <a:latin typeface="Verdana" pitchFamily="32" charset="0"/>
                <a:cs typeface="Arial Unicode MS" charset="0"/>
              </a:rPr>
              <a:t>[0</a:t>
            </a:r>
            <a:r>
              <a:rPr lang="de-DE" altLang="de-DE" sz="1600" b="1" dirty="0">
                <a:solidFill>
                  <a:srgbClr val="B84700"/>
                </a:solidFill>
                <a:latin typeface="Verdana" pitchFamily="32" charset="0"/>
                <a:cs typeface="Arial Unicode MS" charset="0"/>
              </a:rPr>
              <a:t>];</a:t>
            </a:r>
          </a:p>
          <a:p>
            <a:pPr marL="742950" indent="-284163" hangingPunct="1">
              <a:lnSpc>
                <a:spcPct val="100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Lst>
            </a:pPr>
            <a:r>
              <a:rPr lang="de-DE" altLang="de-DE" sz="1600" b="1" dirty="0">
                <a:solidFill>
                  <a:srgbClr val="B84700"/>
                </a:solidFill>
                <a:latin typeface="Verdana" pitchFamily="32" charset="0"/>
                <a:cs typeface="Arial Unicode MS" charset="0"/>
              </a:rPr>
              <a:t>String </a:t>
            </a:r>
            <a:r>
              <a:rPr lang="de-DE" altLang="de-DE" sz="1600" b="1" dirty="0" err="1">
                <a:solidFill>
                  <a:srgbClr val="B84700"/>
                </a:solidFill>
                <a:latin typeface="Verdana" pitchFamily="32" charset="0"/>
                <a:cs typeface="Arial Unicode MS" charset="0"/>
              </a:rPr>
              <a:t>nachname</a:t>
            </a:r>
            <a:r>
              <a:rPr lang="de-DE" altLang="de-DE" sz="1600" b="1" dirty="0">
                <a:solidFill>
                  <a:srgbClr val="B84700"/>
                </a:solidFill>
                <a:latin typeface="Verdana" pitchFamily="32" charset="0"/>
                <a:cs typeface="Arial Unicode MS" charset="0"/>
              </a:rPr>
              <a:t> = (</a:t>
            </a:r>
            <a:r>
              <a:rPr lang="de-DE" altLang="de-DE" sz="1600" b="1" dirty="0" smtClean="0">
                <a:solidFill>
                  <a:srgbClr val="B84700"/>
                </a:solidFill>
                <a:latin typeface="Verdana" pitchFamily="32" charset="0"/>
                <a:cs typeface="Arial Unicode MS" charset="0"/>
              </a:rPr>
              <a:t>String) </a:t>
            </a:r>
            <a:r>
              <a:rPr lang="de-DE" altLang="de-DE" sz="1600" b="1" dirty="0" err="1" smtClean="0">
                <a:solidFill>
                  <a:srgbClr val="B84700"/>
                </a:solidFill>
                <a:latin typeface="Verdana" pitchFamily="32" charset="0"/>
                <a:cs typeface="Arial Unicode MS" charset="0"/>
              </a:rPr>
              <a:t>row</a:t>
            </a:r>
            <a:r>
              <a:rPr lang="de-DE" altLang="de-DE" sz="1600" b="1" dirty="0" smtClean="0">
                <a:solidFill>
                  <a:srgbClr val="B84700"/>
                </a:solidFill>
                <a:latin typeface="Verdana" pitchFamily="32" charset="0"/>
                <a:cs typeface="Arial Unicode MS" charset="0"/>
              </a:rPr>
              <a:t>[1</a:t>
            </a:r>
            <a:r>
              <a:rPr lang="de-DE" altLang="de-DE" sz="1600" b="1" dirty="0">
                <a:solidFill>
                  <a:srgbClr val="B84700"/>
                </a:solidFill>
                <a:latin typeface="Verdana" pitchFamily="32" charset="0"/>
                <a:cs typeface="Arial Unicode MS" charset="0"/>
              </a:rPr>
              <a:t>];</a:t>
            </a:r>
          </a:p>
          <a:p>
            <a:pPr marL="0" indent="0">
              <a:lnSpc>
                <a:spcPct val="94000"/>
              </a:lnSpc>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a:t>
            </a: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b="1" dirty="0">
              <a:solidFill>
                <a:srgbClr val="B84700"/>
              </a:solidFill>
              <a:latin typeface="Courier New" pitchFamily="49" charset="0"/>
            </a:endParaRPr>
          </a:p>
        </p:txBody>
      </p:sp>
      <p:sp>
        <p:nvSpPr>
          <p:cNvPr id="4"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body" idx="4294967295"/>
          </p:nvPr>
        </p:nvSpPr>
        <p:spPr>
          <a:xfrm>
            <a:off x="359792" y="1187549"/>
            <a:ext cx="8353500" cy="5794375"/>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Navigating through objects:</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a:t>
            </a:r>
            <a:r>
              <a:rPr lang="en-GB" altLang="de-DE" sz="1600" b="1" dirty="0" err="1">
                <a:solidFill>
                  <a:srgbClr val="B84700"/>
                </a:solidFill>
                <a:latin typeface="Verdana" pitchFamily="32" charset="0"/>
              </a:rPr>
              <a:t>s.jahrgang.jahr</a:t>
            </a:r>
            <a:r>
              <a:rPr lang="en-GB" altLang="de-DE" sz="1600" b="1" dirty="0">
                <a:solidFill>
                  <a:srgbClr val="B84700"/>
                </a:solidFill>
                <a:latin typeface="Verdana" pitchFamily="32" charset="0"/>
              </a:rPr>
              <a:t> FROM Student </a:t>
            </a:r>
            <a:r>
              <a:rPr lang="en-GB" altLang="de-DE" sz="1600" b="1" dirty="0" smtClean="0">
                <a:solidFill>
                  <a:srgbClr val="B84700"/>
                </a:solidFill>
                <a:latin typeface="Verdana" pitchFamily="32" charset="0"/>
              </a:rPr>
              <a:t>s</a:t>
            </a:r>
            <a:endParaRPr lang="en-GB" altLang="de-DE" sz="1600" b="1" dirty="0">
              <a:solidFill>
                <a:srgbClr val="B84700"/>
              </a:solidFill>
              <a:latin typeface="Verdana" pitchFamily="32" charset="0"/>
            </a:endParaRPr>
          </a:p>
          <a:p>
            <a:pPr marL="0" indent="0">
              <a:lnSpc>
                <a:spcPct val="83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200" b="1" dirty="0">
              <a:solidFill>
                <a:srgbClr val="B84700"/>
              </a:solidFill>
              <a:latin typeface="Courier New" pitchFamily="49"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DISTINCT:</a:t>
            </a: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DISTINCT </a:t>
            </a:r>
            <a:r>
              <a:rPr lang="en-GB" altLang="de-DE" sz="1600" b="1" dirty="0" err="1">
                <a:solidFill>
                  <a:srgbClr val="B84700"/>
                </a:solidFill>
                <a:latin typeface="Verdana" pitchFamily="32" charset="0"/>
              </a:rPr>
              <a:t>s.vorname</a:t>
            </a:r>
            <a:r>
              <a:rPr lang="en-GB" altLang="de-DE" sz="1600" b="1" dirty="0">
                <a:solidFill>
                  <a:srgbClr val="B84700"/>
                </a:solidFill>
                <a:latin typeface="Verdana" pitchFamily="32" charset="0"/>
              </a:rPr>
              <a:t> FROM Student s</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NULL:</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s FROM Student s WHERE </a:t>
            </a:r>
            <a:r>
              <a:rPr lang="en-GB" altLang="de-DE" sz="1600" b="1" dirty="0" err="1">
                <a:solidFill>
                  <a:srgbClr val="B84700"/>
                </a:solidFill>
                <a:latin typeface="Verdana" pitchFamily="32" charset="0"/>
              </a:rPr>
              <a:t>s.vorname</a:t>
            </a:r>
            <a:r>
              <a:rPr lang="en-GB" altLang="de-DE" sz="1600" b="1" dirty="0">
                <a:solidFill>
                  <a:srgbClr val="B84700"/>
                </a:solidFill>
                <a:latin typeface="Verdana" pitchFamily="32" charset="0"/>
              </a:rPr>
              <a:t> IS NULL</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Joins:</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s.name, l.name FROM Student s LEFT JOIN </a:t>
            </a:r>
            <a:r>
              <a:rPr lang="en-GB" altLang="de-DE" sz="1600" b="1" dirty="0" err="1">
                <a:solidFill>
                  <a:srgbClr val="B84700"/>
                </a:solidFill>
                <a:latin typeface="Verdana" pitchFamily="32" charset="0"/>
              </a:rPr>
              <a:t>s.lehrer</a:t>
            </a:r>
            <a:r>
              <a:rPr lang="en-GB" altLang="de-DE" sz="1600" b="1" dirty="0">
                <a:solidFill>
                  <a:srgbClr val="B84700"/>
                </a:solidFill>
                <a:latin typeface="Verdana" pitchFamily="32" charset="0"/>
              </a:rPr>
              <a:t> l</a:t>
            </a:r>
          </a:p>
        </p:txBody>
      </p:sp>
      <p:sp>
        <p:nvSpPr>
          <p:cNvPr id="4"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body" idx="4294967295"/>
          </p:nvPr>
        </p:nvSpPr>
        <p:spPr>
          <a:xfrm>
            <a:off x="359792" y="1187549"/>
            <a:ext cx="8929564" cy="5794375"/>
          </a:xfrm>
          <a:ln/>
        </p:spPr>
        <p:txBody>
          <a:bodyPr tIns="12096"/>
          <a:lstStyle/>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Joins in </a:t>
            </a:r>
            <a:r>
              <a:rPr lang="en-GB" altLang="de-DE" sz="1600" b="1" dirty="0">
                <a:latin typeface="Verdana" pitchFamily="32" charset="0"/>
              </a:rPr>
              <a:t>SQL:</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FF0000"/>
                </a:solidFill>
                <a:latin typeface="Verdana" pitchFamily="32" charset="0"/>
              </a:rPr>
              <a:t>SELECT </a:t>
            </a:r>
            <a:r>
              <a:rPr lang="en-GB" altLang="de-DE" sz="1600" b="1" dirty="0" err="1">
                <a:solidFill>
                  <a:srgbClr val="FF0000"/>
                </a:solidFill>
                <a:latin typeface="Verdana" pitchFamily="32" charset="0"/>
              </a:rPr>
              <a:t>A.EineSpalte</a:t>
            </a:r>
            <a:r>
              <a:rPr lang="en-GB" altLang="de-DE" sz="1600" b="1" dirty="0">
                <a:solidFill>
                  <a:srgbClr val="FF0000"/>
                </a:solidFill>
                <a:latin typeface="Verdana" pitchFamily="32" charset="0"/>
              </a:rPr>
              <a:t>, </a:t>
            </a:r>
            <a:r>
              <a:rPr lang="en-GB" altLang="de-DE" sz="1600" b="1" dirty="0" err="1">
                <a:solidFill>
                  <a:srgbClr val="FF0000"/>
                </a:solidFill>
                <a:latin typeface="Verdana" pitchFamily="32" charset="0"/>
              </a:rPr>
              <a:t>B.EineAndereSpalte</a:t>
            </a:r>
            <a:r>
              <a:rPr lang="en-GB" altLang="de-DE" sz="1600" b="1" dirty="0">
                <a:solidFill>
                  <a:srgbClr val="FF0000"/>
                </a:solidFill>
                <a:latin typeface="Verdana" pitchFamily="32" charset="0"/>
              </a:rPr>
              <a:t>   </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FF0000"/>
                </a:solidFill>
                <a:latin typeface="Verdana" pitchFamily="32" charset="0"/>
              </a:rPr>
              <a:t>FROM </a:t>
            </a:r>
            <a:r>
              <a:rPr lang="en-GB" altLang="de-DE" sz="1600" b="1" dirty="0" smtClean="0">
                <a:solidFill>
                  <a:srgbClr val="FF0000"/>
                </a:solidFill>
                <a:latin typeface="Verdana" pitchFamily="32" charset="0"/>
              </a:rPr>
              <a:t>Table1 </a:t>
            </a:r>
            <a:r>
              <a:rPr lang="en-GB" altLang="de-DE" sz="1600" b="1" dirty="0">
                <a:solidFill>
                  <a:srgbClr val="FF0000"/>
                </a:solidFill>
                <a:latin typeface="Verdana" pitchFamily="32" charset="0"/>
              </a:rPr>
              <a:t>AS A JOIN </a:t>
            </a:r>
            <a:r>
              <a:rPr lang="en-GB" altLang="de-DE" sz="1600" b="1" dirty="0" smtClean="0">
                <a:solidFill>
                  <a:srgbClr val="FF0000"/>
                </a:solidFill>
                <a:latin typeface="Verdana" pitchFamily="32" charset="0"/>
              </a:rPr>
              <a:t>Table2 </a:t>
            </a:r>
            <a:r>
              <a:rPr lang="en-GB" altLang="de-DE" sz="1600" b="1" dirty="0">
                <a:solidFill>
                  <a:srgbClr val="FF0000"/>
                </a:solidFill>
                <a:latin typeface="Verdana" pitchFamily="32" charset="0"/>
              </a:rPr>
              <a:t>AS B       </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FF0000"/>
                </a:solidFill>
                <a:latin typeface="Verdana" pitchFamily="32" charset="0"/>
              </a:rPr>
              <a:t>ON </a:t>
            </a:r>
            <a:r>
              <a:rPr lang="en-GB" altLang="de-DE" sz="1600" b="1" dirty="0" err="1">
                <a:solidFill>
                  <a:srgbClr val="FF0000"/>
                </a:solidFill>
                <a:latin typeface="Verdana" pitchFamily="32" charset="0"/>
              </a:rPr>
              <a:t>A.EinWert</a:t>
            </a:r>
            <a:r>
              <a:rPr lang="en-GB" altLang="de-DE" sz="1600" b="1" dirty="0">
                <a:solidFill>
                  <a:srgbClr val="FF0000"/>
                </a:solidFill>
                <a:latin typeface="Verdana" pitchFamily="32" charset="0"/>
              </a:rPr>
              <a:t> = </a:t>
            </a:r>
            <a:r>
              <a:rPr lang="en-GB" altLang="de-DE" sz="1600" b="1" dirty="0" err="1" smtClean="0">
                <a:solidFill>
                  <a:srgbClr val="FF0000"/>
                </a:solidFill>
                <a:latin typeface="Verdana" pitchFamily="32" charset="0"/>
              </a:rPr>
              <a:t>B.EinAndererWert</a:t>
            </a:r>
            <a:endParaRPr lang="en-GB" altLang="de-DE" sz="1600" b="1" dirty="0">
              <a:solidFill>
                <a:srgbClr val="FF00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Joins in JPQL:</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s.name, l.name FROM Student s LEFT JOIN </a:t>
            </a:r>
            <a:r>
              <a:rPr lang="en-GB" altLang="de-DE" sz="1600" b="1" dirty="0" err="1">
                <a:solidFill>
                  <a:srgbClr val="B84700"/>
                </a:solidFill>
                <a:latin typeface="Verdana" pitchFamily="32" charset="0"/>
              </a:rPr>
              <a:t>s.lehrer</a:t>
            </a:r>
            <a:r>
              <a:rPr lang="en-GB" altLang="de-DE" sz="1600" b="1" dirty="0">
                <a:solidFill>
                  <a:srgbClr val="B84700"/>
                </a:solidFill>
                <a:latin typeface="Verdana" pitchFamily="32" charset="0"/>
              </a:rPr>
              <a:t> l</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endParaRPr lang="en-GB" altLang="de-DE" sz="1600" b="1" dirty="0">
              <a:solidFill>
                <a:srgbClr val="B84700"/>
              </a:solidFill>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smtClean="0">
                <a:latin typeface="Verdana" pitchFamily="32" charset="0"/>
              </a:rPr>
              <a:t>Sorting:</a:t>
            </a:r>
            <a:endParaRPr lang="en-GB" altLang="de-DE" sz="1600" b="1" dirty="0">
              <a:latin typeface="Verdana" pitchFamily="32" charset="0"/>
            </a:endParaRP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s FROM Student s ORDER BY s.name DESC</a:t>
            </a:r>
          </a:p>
          <a:p>
            <a:pPr marL="0" indent="0">
              <a:lnSpc>
                <a:spcPct val="94000"/>
              </a:lnSpc>
              <a:spcAft>
                <a:spcPts val="288"/>
              </a:spcAft>
              <a:tabLst>
                <a:tab pos="723900" algn="l"/>
                <a:tab pos="1447800" algn="l"/>
                <a:tab pos="2171700" algn="l"/>
                <a:tab pos="2895600" algn="l"/>
                <a:tab pos="3619500" algn="l"/>
                <a:tab pos="4343400" algn="l"/>
                <a:tab pos="5067300" algn="l"/>
                <a:tab pos="5791200" algn="l"/>
                <a:tab pos="6515100" algn="l"/>
                <a:tab pos="7239000" algn="l"/>
              </a:tabLst>
            </a:pPr>
            <a:r>
              <a:rPr lang="en-GB" altLang="de-DE" sz="1600" b="1" dirty="0">
                <a:solidFill>
                  <a:srgbClr val="B84700"/>
                </a:solidFill>
                <a:latin typeface="Verdana" pitchFamily="32" charset="0"/>
              </a:rPr>
              <a:t>SELECT s FROM Student s ORDER BY s.name ASC</a:t>
            </a:r>
          </a:p>
        </p:txBody>
      </p:sp>
      <p:sp>
        <p:nvSpPr>
          <p:cNvPr id="4" name="Rectangle 2"/>
          <p:cNvSpPr>
            <a:spLocks noGrp="1" noChangeArrowheads="1"/>
          </p:cNvSpPr>
          <p:nvPr>
            <p:ph type="title" idx="4294967295"/>
          </p:nvPr>
        </p:nvSpPr>
        <p:spPr>
          <a:xfrm>
            <a:off x="-1" y="-1"/>
            <a:ext cx="10080625" cy="1187549"/>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JP </a:t>
            </a:r>
            <a:r>
              <a:rPr lang="en-GB" altLang="de-DE" dirty="0"/>
              <a:t>Query Language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smtClean="0"/>
              <a:t>Transactions</a:t>
            </a:r>
            <a:endParaRPr lang="en-GB" altLang="de-DE" dirty="0"/>
          </a:p>
        </p:txBody>
      </p:sp>
      <p:sp>
        <p:nvSpPr>
          <p:cNvPr id="36866" name="Rectangle 2"/>
          <p:cNvSpPr>
            <a:spLocks noGrp="1" noChangeArrowheads="1"/>
          </p:cNvSpPr>
          <p:nvPr>
            <p:ph type="body" idx="4294967295"/>
          </p:nvPr>
        </p:nvSpPr>
        <p:spPr>
          <a:xfrm>
            <a:off x="287784" y="1187549"/>
            <a:ext cx="9577064" cy="6929339"/>
          </a:xfrm>
          <a:ln/>
        </p:spPr>
        <p:txBody>
          <a:bodyPr/>
          <a:lstStyle/>
          <a:p>
            <a:pPr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i="1" dirty="0"/>
              <a:t>Optimistic </a:t>
            </a:r>
            <a:r>
              <a:rPr lang="en-GB" altLang="de-DE" sz="2400" i="1" dirty="0" smtClean="0"/>
              <a:t>transactions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Every row in </a:t>
            </a:r>
            <a:r>
              <a:rPr lang="en-US" altLang="de-DE" sz="2000" dirty="0"/>
              <a:t>a database table gets a version number. The logic </a:t>
            </a:r>
            <a:r>
              <a:rPr lang="en-US" altLang="de-DE" sz="2000" dirty="0" smtClean="0"/>
              <a:t>runs </a:t>
            </a:r>
            <a:r>
              <a:rPr lang="en-US" altLang="de-DE" sz="2000" dirty="0"/>
              <a:t>like this: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Client1 </a:t>
            </a:r>
            <a:r>
              <a:rPr lang="en-US" altLang="de-DE" sz="2000" dirty="0"/>
              <a:t>reads a record with the version number &lt;1&gt;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Client2 </a:t>
            </a:r>
            <a:r>
              <a:rPr lang="en-US" altLang="de-DE" sz="2000" dirty="0"/>
              <a:t>reads the same record with the version number &lt;1&gt;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Client2 </a:t>
            </a:r>
            <a:r>
              <a:rPr lang="en-US" altLang="de-DE" sz="2000" dirty="0"/>
              <a:t>wants to write the record. The Entity Manager compares the version of the </a:t>
            </a:r>
            <a:r>
              <a:rPr lang="en-US" altLang="de-DE" sz="2000" dirty="0" smtClean="0"/>
              <a:t>record, </a:t>
            </a:r>
            <a:r>
              <a:rPr lang="en-US" altLang="de-DE" sz="2000" dirty="0" smtClean="0"/>
              <a:t>which Client2 </a:t>
            </a:r>
            <a:r>
              <a:rPr lang="en-US" altLang="de-DE" sz="2000" dirty="0"/>
              <a:t>(&lt;1&gt;) wants to </a:t>
            </a:r>
            <a:r>
              <a:rPr lang="en-US" altLang="de-DE" sz="2000" dirty="0" smtClean="0"/>
              <a:t>write, </a:t>
            </a:r>
            <a:r>
              <a:rPr lang="en-US" altLang="de-DE" sz="2000" dirty="0"/>
              <a:t>with the version in the database (also &lt;1&gt;)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The </a:t>
            </a:r>
            <a:r>
              <a:rPr lang="en-US" altLang="de-DE" sz="2000" dirty="0"/>
              <a:t>version numbers are the same, so the Entity Manager writes the record, </a:t>
            </a:r>
            <a:r>
              <a:rPr lang="en-US" altLang="de-DE" sz="2000" dirty="0" smtClean="0"/>
              <a:t>increasing </a:t>
            </a:r>
            <a:r>
              <a:rPr lang="en-US" altLang="de-DE" sz="2000" dirty="0"/>
              <a:t>the version number of the record to &lt;2&gt;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Client1 </a:t>
            </a:r>
            <a:r>
              <a:rPr lang="en-US" altLang="de-DE" sz="2000" dirty="0"/>
              <a:t>wants to write the record. The Entity </a:t>
            </a:r>
            <a:r>
              <a:rPr lang="en-US" altLang="de-DE" sz="2000" dirty="0" smtClean="0"/>
              <a:t>Manager </a:t>
            </a:r>
            <a:r>
              <a:rPr lang="en-US" altLang="de-DE" sz="2000" dirty="0"/>
              <a:t>compares the version numbers of the </a:t>
            </a:r>
            <a:r>
              <a:rPr lang="en-US" altLang="de-DE" sz="2000" dirty="0" smtClean="0"/>
              <a:t>record, </a:t>
            </a:r>
            <a:r>
              <a:rPr lang="en-US" altLang="de-DE" sz="2000" dirty="0" smtClean="0"/>
              <a:t>which Client1 </a:t>
            </a:r>
            <a:r>
              <a:rPr lang="en-US" altLang="de-DE" sz="2000" dirty="0"/>
              <a:t>(&lt;1&gt;) wants to </a:t>
            </a:r>
            <a:r>
              <a:rPr lang="en-US" altLang="de-DE" sz="2000" dirty="0" smtClean="0"/>
              <a:t>write, </a:t>
            </a:r>
            <a:r>
              <a:rPr lang="en-US" altLang="de-DE" sz="2000" dirty="0"/>
              <a:t>with that in the database (version &lt;2&gt;)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The </a:t>
            </a:r>
            <a:r>
              <a:rPr lang="en-US" altLang="de-DE" sz="2000" dirty="0"/>
              <a:t>Entity Manager throws an exception because it recognizes that </a:t>
            </a:r>
            <a:r>
              <a:rPr lang="en-US" altLang="de-DE" sz="2000" dirty="0" smtClean="0"/>
              <a:t>the </a:t>
            </a:r>
            <a:r>
              <a:rPr lang="en-US" altLang="de-DE" sz="2000" dirty="0"/>
              <a:t>record was changed by another client. </a:t>
            </a:r>
            <a:endParaRPr lang="en-GB" altLang="de-DE" dirty="0" smtClean="0"/>
          </a:p>
          <a:p>
            <a:pPr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body" idx="4294967295"/>
          </p:nvPr>
        </p:nvSpPr>
        <p:spPr>
          <a:xfrm>
            <a:off x="287784" y="1187549"/>
            <a:ext cx="9433048" cy="5426075"/>
          </a:xfrm>
          <a:ln/>
        </p:spPr>
        <p:txBody>
          <a:bodyPr/>
          <a:lstStyle/>
          <a:p>
            <a:pPr indent="-341313">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2400" i="1" dirty="0"/>
              <a:t>Pessimistic </a:t>
            </a:r>
            <a:r>
              <a:rPr lang="en-GB" altLang="de-DE" sz="2400" i="1" dirty="0" smtClean="0"/>
              <a:t>transactions</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As </a:t>
            </a:r>
            <a:r>
              <a:rPr lang="en-US" altLang="de-DE" sz="2000" dirty="0"/>
              <a:t>soon as a client fetches a record for processing, the corresponding record is blocked: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Client1 </a:t>
            </a:r>
            <a:r>
              <a:rPr lang="en-US" altLang="de-DE" sz="2000" dirty="0"/>
              <a:t>reads the record and simultaneously locks it for editing </a:t>
            </a:r>
            <a:r>
              <a:rPr lang="en-US" altLang="de-DE" sz="2000" dirty="0" smtClean="0">
                <a:sym typeface="Wingdings" panose="05000000000000000000" pitchFamily="2" charset="2"/>
              </a:rPr>
              <a:t></a:t>
            </a:r>
            <a:r>
              <a:rPr lang="en-US" altLang="de-DE" sz="2000" dirty="0" smtClean="0"/>
              <a:t> </a:t>
            </a:r>
            <a:r>
              <a:rPr lang="en-US" altLang="de-DE" sz="2000" dirty="0"/>
              <a:t>OK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Client2 </a:t>
            </a:r>
            <a:r>
              <a:rPr lang="en-US" altLang="de-DE" sz="2000" dirty="0"/>
              <a:t>reads the data set </a:t>
            </a:r>
            <a:r>
              <a:rPr lang="en-US" altLang="de-DE" sz="2000" dirty="0" smtClean="0">
                <a:sym typeface="Wingdings" panose="05000000000000000000" pitchFamily="2" charset="2"/>
              </a:rPr>
              <a:t></a:t>
            </a:r>
            <a:r>
              <a:rPr lang="en-US" altLang="de-DE" sz="2000" dirty="0" smtClean="0"/>
              <a:t> </a:t>
            </a:r>
            <a:r>
              <a:rPr lang="en-US" altLang="de-DE" sz="2000" dirty="0"/>
              <a:t>OK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Client2 </a:t>
            </a:r>
            <a:r>
              <a:rPr lang="en-US" altLang="de-DE" sz="2000" dirty="0"/>
              <a:t>tries to read the record again and lock it at the same time. The </a:t>
            </a:r>
            <a:r>
              <a:rPr lang="en-US" altLang="de-DE" sz="2000" dirty="0" smtClean="0"/>
              <a:t>Entity Manager </a:t>
            </a:r>
            <a:r>
              <a:rPr lang="en-US" altLang="de-DE" sz="2000" dirty="0"/>
              <a:t>throws an exception. </a:t>
            </a:r>
          </a:p>
          <a:p>
            <a:pPr marL="368300" indent="-368300">
              <a:buFont typeface="+mj-lt"/>
              <a:buAutoNum type="arabicPeriod"/>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Client1 </a:t>
            </a:r>
            <a:r>
              <a:rPr lang="en-US" altLang="de-DE" sz="2000" dirty="0"/>
              <a:t>writes the record and releases it again. </a:t>
            </a:r>
            <a:endParaRPr lang="en-GB" altLang="de-DE" sz="1400" dirty="0"/>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a:t>Transactions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body" idx="4294967295"/>
          </p:nvPr>
        </p:nvSpPr>
        <p:spPr>
          <a:xfrm>
            <a:off x="287338" y="1187549"/>
            <a:ext cx="9505502" cy="5792788"/>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400" i="1" dirty="0" smtClean="0"/>
              <a:t>Implementing optimistic transaction logic</a:t>
            </a:r>
            <a:endParaRPr lang="en-GB" altLang="de-DE" sz="2400" i="1"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000" dirty="0"/>
              <a:t>The </a:t>
            </a:r>
            <a:r>
              <a:rPr lang="en-US" altLang="de-DE" sz="2000" dirty="0" smtClean="0"/>
              <a:t>entity </a:t>
            </a:r>
            <a:r>
              <a:rPr lang="en-US" altLang="de-DE" sz="2000" dirty="0"/>
              <a:t>class gets an attribute that carries the version number. This attribute is marked with the @Version annotation. </a:t>
            </a:r>
            <a:endParaRPr lang="en-GB" altLang="de-DE" sz="2000" dirty="0"/>
          </a:p>
          <a:p>
            <a:pPr marL="0" indent="0">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000" dirty="0">
                <a:latin typeface="Courier New" pitchFamily="49" charset="0"/>
              </a:rPr>
              <a:t>@Version</a:t>
            </a:r>
            <a:br>
              <a:rPr lang="en-GB" altLang="de-DE" sz="2000" dirty="0">
                <a:latin typeface="Courier New" pitchFamily="49" charset="0"/>
              </a:rPr>
            </a:br>
            <a:r>
              <a:rPr lang="en-GB" altLang="de-DE" sz="2000" dirty="0">
                <a:latin typeface="Courier New" pitchFamily="49" charset="0"/>
              </a:rPr>
              <a:t>private Long version;</a:t>
            </a:r>
          </a:p>
          <a:p>
            <a:pPr marL="0" indent="0">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000" dirty="0">
                <a:latin typeface="Courier New" pitchFamily="49" charset="0"/>
              </a:rPr>
              <a:t>public Long </a:t>
            </a:r>
            <a:r>
              <a:rPr lang="en-GB" altLang="de-DE" sz="2000" dirty="0" err="1">
                <a:latin typeface="Courier New" pitchFamily="49" charset="0"/>
              </a:rPr>
              <a:t>getVersion</a:t>
            </a:r>
            <a:r>
              <a:rPr lang="en-GB" altLang="de-DE" sz="2000" dirty="0">
                <a:latin typeface="Courier New" pitchFamily="49" charset="0"/>
              </a:rPr>
              <a:t>() {return version;}</a:t>
            </a:r>
          </a:p>
          <a:p>
            <a:pPr marL="0" indent="0">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000" dirty="0">
                <a:latin typeface="Courier New" pitchFamily="49" charset="0"/>
              </a:rPr>
              <a:t>public void </a:t>
            </a:r>
            <a:r>
              <a:rPr lang="en-GB" altLang="de-DE" sz="2000" dirty="0" err="1">
                <a:latin typeface="Courier New" pitchFamily="49" charset="0"/>
              </a:rPr>
              <a:t>setVersion</a:t>
            </a:r>
            <a:r>
              <a:rPr lang="en-GB" altLang="de-DE" sz="2000" dirty="0">
                <a:latin typeface="Courier New" pitchFamily="49" charset="0"/>
              </a:rPr>
              <a:t>(Long version) {</a:t>
            </a:r>
            <a:r>
              <a:rPr lang="en-GB" altLang="de-DE" sz="2000" dirty="0" err="1">
                <a:latin typeface="Courier New" pitchFamily="49" charset="0"/>
              </a:rPr>
              <a:t>this.version</a:t>
            </a:r>
            <a:r>
              <a:rPr lang="en-GB" altLang="de-DE" sz="2000" dirty="0">
                <a:latin typeface="Courier New" pitchFamily="49" charset="0"/>
              </a:rPr>
              <a:t> = version;}</a:t>
            </a:r>
          </a:p>
          <a:p>
            <a:pPr marL="0" indent="0">
              <a:lnSpc>
                <a:spcPct val="94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000" dirty="0"/>
              <a:t>The </a:t>
            </a:r>
            <a:r>
              <a:rPr lang="en-US" altLang="de-DE" sz="2000" dirty="0" smtClean="0"/>
              <a:t>Entity Manager </a:t>
            </a:r>
            <a:r>
              <a:rPr lang="en-US" altLang="de-DE" sz="2000" dirty="0" smtClean="0"/>
              <a:t>throws </a:t>
            </a:r>
            <a:r>
              <a:rPr lang="en-US" altLang="de-DE" sz="2000" dirty="0"/>
              <a:t>an </a:t>
            </a:r>
            <a:r>
              <a:rPr lang="en-US" altLang="de-DE" sz="2000" dirty="0" err="1"/>
              <a:t>OptimisticLockException</a:t>
            </a:r>
            <a:r>
              <a:rPr lang="en-US" altLang="de-DE" sz="2000" dirty="0"/>
              <a:t> in case of conflict. </a:t>
            </a:r>
          </a:p>
          <a:p>
            <a:pPr marL="0" indent="0">
              <a:lnSpc>
                <a:spcPct val="94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000" dirty="0"/>
              <a:t>How does the Entity Manager do it? </a:t>
            </a:r>
            <a:endParaRPr lang="en-GB" altLang="de-DE" sz="2000"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000" dirty="0">
                <a:latin typeface="Courier New" panose="02070309020205020404" pitchFamily="49" charset="0"/>
                <a:cs typeface="Courier New" panose="02070309020205020404" pitchFamily="49" charset="0"/>
              </a:rPr>
              <a:t>UPDATE student set </a:t>
            </a:r>
            <a:r>
              <a:rPr lang="en-GB" altLang="de-DE" sz="2000" dirty="0" err="1">
                <a:latin typeface="Courier New" panose="02070309020205020404" pitchFamily="49" charset="0"/>
                <a:cs typeface="Courier New" panose="02070309020205020404" pitchFamily="49" charset="0"/>
              </a:rPr>
              <a:t>vorname</a:t>
            </a:r>
            <a:r>
              <a:rPr lang="en-GB" altLang="de-DE" sz="2000" dirty="0" smtClean="0">
                <a:latin typeface="Courier New" panose="02070309020205020404" pitchFamily="49" charset="0"/>
                <a:cs typeface="Courier New" panose="02070309020205020404" pitchFamily="49" charset="0"/>
              </a:rPr>
              <a:t>="Michael", </a:t>
            </a:r>
            <a:r>
              <a:rPr lang="en-GB" altLang="de-DE" sz="2000" dirty="0">
                <a:latin typeface="Courier New" panose="02070309020205020404" pitchFamily="49" charset="0"/>
                <a:cs typeface="Courier New" panose="02070309020205020404" pitchFamily="49" charset="0"/>
              </a:rPr>
              <a:t>version = version </a:t>
            </a:r>
            <a:r>
              <a:rPr lang="en-GB" altLang="de-DE" sz="2000" dirty="0" smtClean="0">
                <a:latin typeface="Courier New" panose="02070309020205020404" pitchFamily="49" charset="0"/>
                <a:cs typeface="Courier New" panose="02070309020205020404" pitchFamily="49" charset="0"/>
              </a:rPr>
              <a:t>+ 1 </a:t>
            </a:r>
            <a:r>
              <a:rPr lang="en-GB" altLang="de-DE" sz="2000" dirty="0">
                <a:latin typeface="Courier New" panose="02070309020205020404" pitchFamily="49" charset="0"/>
                <a:cs typeface="Courier New" panose="02070309020205020404" pitchFamily="49" charset="0"/>
              </a:rPr>
              <a:t/>
            </a:r>
            <a:br>
              <a:rPr lang="en-GB" altLang="de-DE" sz="2000" dirty="0">
                <a:latin typeface="Courier New" panose="02070309020205020404" pitchFamily="49" charset="0"/>
                <a:cs typeface="Courier New" panose="02070309020205020404" pitchFamily="49" charset="0"/>
              </a:rPr>
            </a:br>
            <a:r>
              <a:rPr lang="en-GB" altLang="de-DE" sz="2000" dirty="0">
                <a:latin typeface="Courier New" panose="02070309020205020404" pitchFamily="49" charset="0"/>
                <a:cs typeface="Courier New" panose="02070309020205020404" pitchFamily="49" charset="0"/>
              </a:rPr>
              <a:t>WHERE id = 12 AND version = 101;</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000" dirty="0"/>
              <a:t>The Entity Manager gets the number of changed rows from the database. If </a:t>
            </a:r>
            <a:r>
              <a:rPr lang="en-US" altLang="de-DE" sz="2000" dirty="0" smtClean="0"/>
              <a:t>its equals </a:t>
            </a:r>
            <a:r>
              <a:rPr lang="en-US" altLang="de-DE" sz="2000" dirty="0"/>
              <a:t>0 then there </a:t>
            </a:r>
            <a:r>
              <a:rPr lang="en-US" altLang="de-DE" sz="2000" dirty="0" smtClean="0"/>
              <a:t>is a </a:t>
            </a:r>
            <a:r>
              <a:rPr lang="en-US" altLang="de-DE" sz="2000" dirty="0"/>
              <a:t>conflict</a:t>
            </a:r>
            <a:r>
              <a:rPr lang="en-US" altLang="de-DE" sz="2000" dirty="0" smtClean="0"/>
              <a:t>.</a:t>
            </a:r>
            <a:endParaRPr lang="en-GB" altLang="de-DE" sz="2000" dirty="0"/>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a:t>Transactions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body" idx="4294967295"/>
          </p:nvPr>
        </p:nvSpPr>
        <p:spPr>
          <a:xfrm>
            <a:off x="215776" y="1187549"/>
            <a:ext cx="9612312" cy="5400675"/>
          </a:xfrm>
          <a:ln/>
        </p:spPr>
        <p:txBody>
          <a:bodyPr/>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400" i="1" dirty="0" smtClean="0"/>
              <a:t>Implementing </a:t>
            </a:r>
            <a:r>
              <a:rPr lang="en-GB" altLang="de-DE" sz="2400" i="1" dirty="0"/>
              <a:t>pessimistic transaction logic</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000" dirty="0" smtClean="0"/>
              <a:t>Calling the lock() method locks </a:t>
            </a:r>
            <a:r>
              <a:rPr lang="en-US" altLang="de-DE" sz="2000" dirty="0"/>
              <a:t>the </a:t>
            </a:r>
            <a:r>
              <a:rPr lang="en-US" altLang="de-DE" sz="2000" dirty="0" smtClean="0"/>
              <a:t>recording </a:t>
            </a:r>
            <a:r>
              <a:rPr lang="en-US" altLang="de-DE" sz="2000" dirty="0"/>
              <a:t>regarding </a:t>
            </a:r>
            <a:r>
              <a:rPr lang="en-US" altLang="de-DE" sz="2000" dirty="0" smtClean="0"/>
              <a:t>concurrent write access. </a:t>
            </a:r>
            <a:r>
              <a:rPr lang="en-US" altLang="de-DE" sz="2000" dirty="0"/>
              <a:t>While a transaction has </a:t>
            </a:r>
            <a:r>
              <a:rPr lang="en-US" altLang="de-DE" sz="2000" dirty="0" smtClean="0"/>
              <a:t>locked a </a:t>
            </a:r>
            <a:r>
              <a:rPr lang="en-US" altLang="de-DE" sz="2000" dirty="0"/>
              <a:t>record, no other transaction can write. </a:t>
            </a:r>
            <a:endParaRPr lang="en-GB" altLang="de-DE" sz="2000" dirty="0"/>
          </a:p>
          <a:p>
            <a:pPr marL="0" indent="0">
              <a:lnSpc>
                <a:spcPct val="83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000" dirty="0" err="1">
                <a:latin typeface="Courier New" pitchFamily="49" charset="0"/>
              </a:rPr>
              <a:t>em.lock</a:t>
            </a:r>
            <a:r>
              <a:rPr lang="en-GB" altLang="de-DE" sz="2000" dirty="0">
                <a:latin typeface="Courier New" pitchFamily="49" charset="0"/>
              </a:rPr>
              <a:t>(student, </a:t>
            </a:r>
            <a:r>
              <a:rPr lang="en-GB" altLang="de-DE" sz="2000" dirty="0" err="1">
                <a:latin typeface="Courier New" pitchFamily="49" charset="0"/>
              </a:rPr>
              <a:t>LockModeType.WRITE</a:t>
            </a:r>
            <a:r>
              <a:rPr lang="en-GB" altLang="de-DE" sz="2000" dirty="0" smtClean="0">
                <a:latin typeface="Courier New" pitchFamily="49" charset="0"/>
              </a:rPr>
              <a:t>);</a:t>
            </a:r>
            <a:endParaRPr lang="en-GB" altLang="de-DE" sz="2000" dirty="0">
              <a:latin typeface="Courier New" pitchFamily="49" charset="0"/>
            </a:endParaRPr>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a:t>Transactions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4294967295"/>
          </p:nvPr>
        </p:nvSpPr>
        <p:spPr>
          <a:xfrm>
            <a:off x="287784" y="1115541"/>
            <a:ext cx="9505056" cy="5253038"/>
          </a:xfrm>
          <a:ln/>
        </p:spPr>
        <p:txBody>
          <a:bodyPr tIns="32760"/>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a:t>Cascading means that a database operation is also performed on the associated objects of an entity object.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Example</a:t>
            </a:r>
            <a:r>
              <a:rPr lang="en-US" altLang="de-DE" sz="2000" dirty="0"/>
              <a:t>: A student </a:t>
            </a:r>
            <a:r>
              <a:rPr lang="en-US" altLang="de-DE" sz="2000" dirty="0" smtClean="0"/>
              <a:t>object is </a:t>
            </a:r>
            <a:r>
              <a:rPr lang="en-US" altLang="de-DE" sz="2000" dirty="0"/>
              <a:t>newly created in the JVM, an address object is newly created in the JVM. The address object is attached to the student. Then </a:t>
            </a:r>
            <a:r>
              <a:rPr lang="en-US" altLang="de-DE" sz="2000" dirty="0" smtClean="0"/>
              <a:t>the method persist() </a:t>
            </a:r>
            <a:r>
              <a:rPr lang="en-US" altLang="de-DE" sz="2000" dirty="0"/>
              <a:t>is called for the </a:t>
            </a:r>
            <a:r>
              <a:rPr lang="en-US" altLang="de-DE" sz="2000" dirty="0" smtClean="0"/>
              <a:t>student </a:t>
            </a:r>
            <a:r>
              <a:rPr lang="en-US" altLang="de-DE" sz="2000" dirty="0"/>
              <a:t>object, whereupon the student as well as the address are created in the database at the same time.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After that, </a:t>
            </a:r>
            <a:r>
              <a:rPr lang="en-US" altLang="de-DE" sz="2000" dirty="0"/>
              <a:t>the student is deleted from the </a:t>
            </a:r>
            <a:r>
              <a:rPr lang="en-US" altLang="de-DE" sz="2000" dirty="0" smtClean="0"/>
              <a:t>database, whereby the address is deleted too</a:t>
            </a:r>
            <a:r>
              <a:rPr lang="en-US" altLang="de-DE" sz="2000" dirty="0" smtClean="0"/>
              <a:t>. </a:t>
            </a:r>
            <a:endParaRPr lang="en-US" altLang="de-DE" sz="2000"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Cascading can </a:t>
            </a:r>
            <a:r>
              <a:rPr lang="en-US" altLang="de-DE" sz="2000" dirty="0"/>
              <a:t>be set </a:t>
            </a:r>
            <a:r>
              <a:rPr lang="en-US" altLang="de-DE" sz="2000" dirty="0" smtClean="0"/>
              <a:t>by using the annotations </a:t>
            </a:r>
            <a:r>
              <a:rPr lang="en-US" altLang="de-DE" sz="2000" b="1" dirty="0" smtClean="0"/>
              <a:t>@</a:t>
            </a:r>
            <a:r>
              <a:rPr lang="en-US" altLang="de-DE" sz="2000" b="1" dirty="0" err="1" smtClean="0"/>
              <a:t>OneToMany</a:t>
            </a:r>
            <a:r>
              <a:rPr lang="en-US" altLang="de-DE" sz="2000" dirty="0" smtClean="0"/>
              <a:t>, </a:t>
            </a:r>
            <a:r>
              <a:rPr lang="en-US" altLang="de-DE" sz="2000" b="1" dirty="0"/>
              <a:t>@</a:t>
            </a:r>
            <a:r>
              <a:rPr lang="en-US" altLang="de-DE" sz="2000" b="1" dirty="0" err="1" smtClean="0"/>
              <a:t>ManyToOne</a:t>
            </a:r>
            <a:r>
              <a:rPr lang="en-US" altLang="de-DE" sz="2000" dirty="0" smtClean="0"/>
              <a:t>, </a:t>
            </a:r>
            <a:r>
              <a:rPr lang="en-US" altLang="de-DE" sz="2000" b="1" dirty="0"/>
              <a:t>@</a:t>
            </a:r>
            <a:r>
              <a:rPr lang="en-US" altLang="de-DE" sz="2000" b="1" dirty="0" err="1" smtClean="0"/>
              <a:t>OneToOne</a:t>
            </a:r>
            <a:r>
              <a:rPr lang="en-US" altLang="de-DE" sz="2000" dirty="0" smtClean="0"/>
              <a:t>,</a:t>
            </a:r>
            <a:r>
              <a:rPr lang="en-US" altLang="de-DE" sz="2000" b="1" dirty="0" smtClean="0"/>
              <a:t> </a:t>
            </a:r>
            <a:r>
              <a:rPr lang="en-US" altLang="de-DE" sz="2000" dirty="0"/>
              <a:t>and </a:t>
            </a:r>
            <a:r>
              <a:rPr lang="en-US" altLang="de-DE" sz="2000" b="1" dirty="0"/>
              <a:t>@</a:t>
            </a:r>
            <a:r>
              <a:rPr lang="en-US" altLang="de-DE" sz="2000" b="1" dirty="0" err="1" smtClean="0"/>
              <a:t>ManyToMany</a:t>
            </a:r>
            <a:r>
              <a:rPr lang="en-US" altLang="de-DE" sz="2000" dirty="0" smtClean="0"/>
              <a:t>. </a:t>
            </a:r>
            <a:endParaRPr lang="en-US" altLang="de-DE" sz="2000"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a:t>
            </a:r>
            <a:r>
              <a:rPr lang="en-US" altLang="de-DE" sz="2000" b="1" dirty="0" err="1" smtClean="0"/>
              <a:t>ManyToMany</a:t>
            </a:r>
            <a:r>
              <a:rPr lang="en-US" altLang="de-DE" sz="2000" b="1" dirty="0" smtClean="0"/>
              <a:t>(cascade </a:t>
            </a:r>
            <a:r>
              <a:rPr lang="en-US" altLang="de-DE" sz="2000" b="1" dirty="0"/>
              <a:t>= </a:t>
            </a:r>
            <a:r>
              <a:rPr lang="en-US" altLang="de-DE" sz="2000" b="1" dirty="0" err="1"/>
              <a:t>CascadeType.ALL</a:t>
            </a:r>
            <a:r>
              <a:rPr lang="en-US" altLang="de-DE" sz="2000" b="1" dirty="0"/>
              <a: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a:t>
            </a:r>
            <a:r>
              <a:rPr lang="en-US" altLang="de-DE" sz="2000" b="1" dirty="0" err="1" smtClean="0"/>
              <a:t>OneToOne</a:t>
            </a:r>
            <a:r>
              <a:rPr lang="en-US" altLang="de-DE" sz="2000" b="1" dirty="0" smtClean="0"/>
              <a:t>(cascade </a:t>
            </a:r>
            <a:r>
              <a:rPr lang="en-US" altLang="de-DE" sz="2000" b="1" dirty="0"/>
              <a:t>= {</a:t>
            </a:r>
            <a:r>
              <a:rPr lang="en-US" altLang="de-DE" sz="2000" b="1" dirty="0" err="1"/>
              <a:t>CascadeType.PERSIST</a:t>
            </a:r>
            <a:r>
              <a:rPr lang="en-US" altLang="de-DE" sz="2000" b="1" dirty="0"/>
              <a:t>, </a:t>
            </a:r>
            <a:r>
              <a:rPr lang="en-US" altLang="de-DE" sz="2000" b="1" dirty="0" err="1"/>
              <a:t>CascadeType.MERGE</a:t>
            </a:r>
            <a:r>
              <a:rPr lang="en-US" altLang="de-DE" sz="2000" b="1" dirty="0"/>
              <a: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b="1" dirty="0"/>
              <a:t>@</a:t>
            </a:r>
            <a:r>
              <a:rPr lang="en-US" altLang="de-DE" sz="2000" b="1" dirty="0" err="1" smtClean="0"/>
              <a:t>OneToMany</a:t>
            </a:r>
            <a:r>
              <a:rPr lang="en-US" altLang="de-DE" sz="2000" b="1" dirty="0" smtClean="0"/>
              <a:t>(cascade </a:t>
            </a:r>
            <a:r>
              <a:rPr lang="en-US" altLang="de-DE" sz="2000" b="1" dirty="0"/>
              <a:t>= </a:t>
            </a:r>
            <a:r>
              <a:rPr lang="en-US" altLang="de-DE" sz="2000" b="1" dirty="0" err="1" smtClean="0"/>
              <a:t>CascadeType.DELETE</a:t>
            </a:r>
            <a:r>
              <a:rPr lang="en-US" altLang="de-DE" sz="2000" b="1" dirty="0"/>
              <a: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000" dirty="0" smtClean="0"/>
              <a:t>The following options exist: </a:t>
            </a:r>
            <a:r>
              <a:rPr lang="en-US" altLang="de-DE" sz="2000" dirty="0"/>
              <a:t>ALL, PERSIST, MERGE, REMOVE, REFRESH </a:t>
            </a:r>
            <a:endParaRPr lang="en-GB" altLang="de-DE" sz="2000" dirty="0"/>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smtClean="0"/>
              <a:t>Cascading</a:t>
            </a:r>
            <a:endParaRPr lang="en-GB"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4294967295"/>
          </p:nvPr>
        </p:nvSpPr>
        <p:spPr>
          <a:xfrm>
            <a:off x="215776" y="1115541"/>
            <a:ext cx="9577064" cy="5759450"/>
          </a:xfrm>
          <a:ln/>
        </p:spPr>
        <p:txBody>
          <a:bodyPr tIns="36036"/>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a:t>Constraints, </a:t>
            </a:r>
            <a:r>
              <a:rPr lang="en-US" altLang="de-DE" sz="2200" dirty="0" err="1" smtClean="0"/>
              <a:t>i</a:t>
            </a:r>
            <a:r>
              <a:rPr lang="en-US" altLang="de-DE" sz="2200" dirty="0" smtClean="0"/>
              <a:t>. e. mandatory conditions</a:t>
            </a:r>
            <a:r>
              <a:rPr lang="en-US" altLang="de-DE" sz="2200" dirty="0"/>
              <a:t>, can be partially solved by cascading.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de-DE" sz="2200" dirty="0" smtClean="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smtClean="0"/>
              <a:t>On </a:t>
            </a:r>
            <a:r>
              <a:rPr lang="en-US" altLang="de-DE" sz="2200" dirty="0"/>
              <a:t>the other hand, constraints can be set on attributes: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a:latin typeface="Courier New" panose="02070309020205020404" pitchFamily="49" charset="0"/>
                <a:cs typeface="Courier New" panose="02070309020205020404" pitchFamily="49" charset="0"/>
              </a:rPr>
              <a:t>@</a:t>
            </a:r>
            <a:r>
              <a:rPr lang="en-US" altLang="de-DE" sz="2200" dirty="0" smtClean="0">
                <a:latin typeface="Courier New" panose="02070309020205020404" pitchFamily="49" charset="0"/>
                <a:cs typeface="Courier New" panose="02070309020205020404" pitchFamily="49" charset="0"/>
              </a:rPr>
              <a:t>Column(</a:t>
            </a:r>
            <a:r>
              <a:rPr lang="en-US" altLang="de-DE" sz="2200" dirty="0" err="1" smtClean="0">
                <a:latin typeface="Courier New" panose="02070309020205020404" pitchFamily="49" charset="0"/>
                <a:cs typeface="Courier New" panose="02070309020205020404" pitchFamily="49" charset="0"/>
              </a:rPr>
              <a:t>nullable</a:t>
            </a:r>
            <a:r>
              <a:rPr lang="en-US" altLang="de-DE" sz="2200" dirty="0" smtClean="0">
                <a:latin typeface="Courier New" panose="02070309020205020404" pitchFamily="49" charset="0"/>
                <a:cs typeface="Courier New" panose="02070309020205020404" pitchFamily="49" charset="0"/>
              </a:rPr>
              <a:t>=false</a:t>
            </a:r>
            <a:r>
              <a:rPr lang="en-US" altLang="de-DE" sz="2200" dirty="0">
                <a:latin typeface="Courier New" panose="02070309020205020404" pitchFamily="49" charset="0"/>
                <a:cs typeface="Courier New" panose="02070309020205020404" pitchFamily="49" charset="0"/>
              </a:rPr>
              <a:t>, </a:t>
            </a:r>
            <a:r>
              <a:rPr lang="en-US" altLang="de-DE" sz="2200" dirty="0" smtClean="0">
                <a:latin typeface="Courier New" panose="02070309020205020404" pitchFamily="49" charset="0"/>
                <a:cs typeface="Courier New" panose="02070309020205020404" pitchFamily="49" charset="0"/>
              </a:rPr>
              <a:t>unique=true</a:t>
            </a:r>
            <a:r>
              <a:rPr lang="en-US" altLang="de-DE" sz="2200" dirty="0">
                <a:latin typeface="Courier New" panose="02070309020205020404" pitchFamily="49" charset="0"/>
                <a:cs typeface="Courier New" panose="02070309020205020404" pitchFamily="49" charset="0"/>
              </a:rPr>
              <a: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de-DE" sz="2200" dirty="0" smtClean="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smtClean="0"/>
              <a:t>It </a:t>
            </a:r>
            <a:r>
              <a:rPr lang="en-US" altLang="de-DE" sz="2200" dirty="0"/>
              <a:t>can be controlled whether attributes can be written: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a:latin typeface="Courier New" panose="02070309020205020404" pitchFamily="49" charset="0"/>
                <a:cs typeface="Courier New" panose="02070309020205020404" pitchFamily="49" charset="0"/>
              </a:rPr>
              <a:t>@</a:t>
            </a:r>
            <a:r>
              <a:rPr lang="en-US" altLang="de-DE" sz="2200" dirty="0" smtClean="0">
                <a:latin typeface="Courier New" panose="02070309020205020404" pitchFamily="49" charset="0"/>
                <a:cs typeface="Courier New" panose="02070309020205020404" pitchFamily="49" charset="0"/>
              </a:rPr>
              <a:t>Column(</a:t>
            </a:r>
            <a:r>
              <a:rPr lang="en-US" altLang="de-DE" sz="2200" dirty="0" err="1" smtClean="0">
                <a:latin typeface="Courier New" panose="02070309020205020404" pitchFamily="49" charset="0"/>
                <a:cs typeface="Courier New" panose="02070309020205020404" pitchFamily="49" charset="0"/>
              </a:rPr>
              <a:t>insertable</a:t>
            </a:r>
            <a:r>
              <a:rPr lang="en-US" altLang="de-DE" sz="2200" dirty="0" smtClean="0">
                <a:latin typeface="Courier New" panose="02070309020205020404" pitchFamily="49" charset="0"/>
                <a:cs typeface="Courier New" panose="02070309020205020404" pitchFamily="49" charset="0"/>
              </a:rPr>
              <a:t>=false</a:t>
            </a:r>
            <a:r>
              <a:rPr lang="en-US" altLang="de-DE" sz="2200" dirty="0">
                <a:latin typeface="Courier New" panose="02070309020205020404" pitchFamily="49" charset="0"/>
                <a:cs typeface="Courier New" panose="02070309020205020404" pitchFamily="49" charset="0"/>
              </a:rPr>
              <a:t>, </a:t>
            </a:r>
            <a:r>
              <a:rPr lang="en-US" altLang="de-DE" sz="2200" dirty="0" smtClean="0">
                <a:latin typeface="Courier New" panose="02070309020205020404" pitchFamily="49" charset="0"/>
                <a:cs typeface="Courier New" panose="02070309020205020404" pitchFamily="49" charset="0"/>
              </a:rPr>
              <a:t>updatable=false</a:t>
            </a:r>
            <a:r>
              <a:rPr lang="en-US" altLang="de-DE" sz="2200" dirty="0">
                <a:latin typeface="Courier New" panose="02070309020205020404" pitchFamily="49" charset="0"/>
                <a:cs typeface="Courier New" panose="02070309020205020404" pitchFamily="49" charset="0"/>
              </a:rPr>
              <a:t>)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de-DE" sz="2200" dirty="0" smtClean="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200" dirty="0" smtClean="0"/>
              <a:t>These </a:t>
            </a:r>
            <a:r>
              <a:rPr lang="en-US" altLang="de-DE" sz="2200" dirty="0"/>
              <a:t>attributes can also be set for </a:t>
            </a:r>
            <a:r>
              <a:rPr lang="en-US" altLang="de-DE" sz="2200" dirty="0">
                <a:latin typeface="Courier New" panose="02070309020205020404" pitchFamily="49" charset="0"/>
                <a:cs typeface="Courier New" panose="02070309020205020404" pitchFamily="49" charset="0"/>
              </a:rPr>
              <a:t>@</a:t>
            </a:r>
            <a:r>
              <a:rPr lang="en-US" altLang="de-DE" sz="2200" dirty="0" err="1">
                <a:latin typeface="Courier New" panose="02070309020205020404" pitchFamily="49" charset="0"/>
                <a:cs typeface="Courier New" panose="02070309020205020404" pitchFamily="49" charset="0"/>
              </a:rPr>
              <a:t>JoinColumn</a:t>
            </a:r>
            <a:r>
              <a:rPr lang="en-US" altLang="de-DE" sz="2200" dirty="0"/>
              <a:t>. </a:t>
            </a:r>
            <a:endParaRPr lang="en-GB" altLang="de-DE" sz="2200" dirty="0"/>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smtClean="0"/>
              <a:t>Constraints</a:t>
            </a:r>
            <a:endParaRPr lang="en-GB"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idx="4294967295"/>
          </p:nvPr>
        </p:nvSpPr>
        <p:spPr>
          <a:xfrm>
            <a:off x="1" y="0"/>
            <a:ext cx="10080624" cy="9921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a:t>
            </a:r>
            <a:r>
              <a:rPr lang="en-GB" altLang="de-DE" dirty="0" smtClean="0"/>
              <a:t>Key Relationships</a:t>
            </a:r>
            <a:endParaRPr lang="en-GB" altLang="de-DE" dirty="0"/>
          </a:p>
        </p:txBody>
      </p:sp>
      <p:graphicFrame>
        <p:nvGraphicFramePr>
          <p:cNvPr id="8194" name="Object 2"/>
          <p:cNvGraphicFramePr>
            <a:graphicFrameLocks noChangeAspect="1"/>
          </p:cNvGraphicFramePr>
          <p:nvPr>
            <p:extLst>
              <p:ext uri="{D42A27DB-BD31-4B8C-83A1-F6EECF244321}">
                <p14:modId xmlns:p14="http://schemas.microsoft.com/office/powerpoint/2010/main" val="424802013"/>
              </p:ext>
            </p:extLst>
          </p:nvPr>
        </p:nvGraphicFramePr>
        <p:xfrm>
          <a:off x="1190625" y="1536700"/>
          <a:ext cx="3584575" cy="809625"/>
        </p:xfrm>
        <a:graphic>
          <a:graphicData uri="http://schemas.openxmlformats.org/presentationml/2006/ole">
            <mc:AlternateContent xmlns:mc="http://schemas.openxmlformats.org/markup-compatibility/2006">
              <mc:Choice xmlns:v="urn:schemas-microsoft-com:vml" Requires="v">
                <p:oleObj spid="_x0000_s8374" name="OpenOffice" r:id="rId4" imgW="3251880" imgH="734040" progId="opendocument.CalcDocument.1">
                  <p:embed/>
                </p:oleObj>
              </mc:Choice>
              <mc:Fallback>
                <p:oleObj name="OpenOffice" r:id="rId4" imgW="3251880" imgH="734040" progId="opendocument.CalcDocument.1">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0625" y="1536700"/>
                        <a:ext cx="3584575" cy="80962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 name="Text Box 3"/>
          <p:cNvSpPr txBox="1">
            <a:spLocks noChangeArrowheads="1"/>
          </p:cNvSpPr>
          <p:nvPr/>
        </p:nvSpPr>
        <p:spPr bwMode="auto">
          <a:xfrm>
            <a:off x="1190625" y="1190625"/>
            <a:ext cx="177958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sz="2000" dirty="0" smtClean="0"/>
              <a:t>Table Kunde</a:t>
            </a:r>
            <a:endParaRPr lang="de-AT" altLang="de-DE" sz="2000" dirty="0"/>
          </a:p>
        </p:txBody>
      </p:sp>
      <p:grpSp>
        <p:nvGrpSpPr>
          <p:cNvPr id="8196" name="Group 4"/>
          <p:cNvGrpSpPr>
            <a:grpSpLocks/>
          </p:cNvGrpSpPr>
          <p:nvPr/>
        </p:nvGrpSpPr>
        <p:grpSpPr bwMode="auto">
          <a:xfrm>
            <a:off x="5992813" y="1190625"/>
            <a:ext cx="3582987" cy="1158875"/>
            <a:chOff x="3775" y="750"/>
            <a:chExt cx="2257" cy="730"/>
          </a:xfrm>
        </p:grpSpPr>
        <p:graphicFrame>
          <p:nvGraphicFramePr>
            <p:cNvPr id="8197" name="Object 5"/>
            <p:cNvGraphicFramePr>
              <a:graphicFrameLocks noChangeAspect="1"/>
            </p:cNvGraphicFramePr>
            <p:nvPr>
              <p:extLst>
                <p:ext uri="{D42A27DB-BD31-4B8C-83A1-F6EECF244321}">
                  <p14:modId xmlns:p14="http://schemas.microsoft.com/office/powerpoint/2010/main" val="4231204553"/>
                </p:ext>
              </p:extLst>
            </p:nvPr>
          </p:nvGraphicFramePr>
          <p:xfrm>
            <a:off x="3775" y="971"/>
            <a:ext cx="2257" cy="508"/>
          </p:xfrm>
          <a:graphic>
            <a:graphicData uri="http://schemas.openxmlformats.org/presentationml/2006/ole">
              <mc:AlternateContent xmlns:mc="http://schemas.openxmlformats.org/markup-compatibility/2006">
                <mc:Choice xmlns:v="urn:schemas-microsoft-com:vml" Requires="v">
                  <p:oleObj spid="_x0000_s8375" name="OpenOffice" r:id="rId6" imgW="3251880" imgH="734040" progId="opendocument.CalcDocument.1">
                    <p:embed/>
                  </p:oleObj>
                </mc:Choice>
                <mc:Fallback>
                  <p:oleObj name="OpenOffice" r:id="rId6" imgW="3251880" imgH="734040" progId="opendocument.CalcDocument.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5" y="971"/>
                          <a:ext cx="2257" cy="50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3775" y="750"/>
              <a:ext cx="1330"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Kreditkarte</a:t>
              </a:r>
              <a:endParaRPr lang="de-AT" altLang="de-DE" dirty="0"/>
            </a:p>
          </p:txBody>
        </p:sp>
      </p:grpSp>
      <p:sp>
        <p:nvSpPr>
          <p:cNvPr id="8199" name="Text Box 7"/>
          <p:cNvSpPr txBox="1">
            <a:spLocks noChangeArrowheads="1"/>
          </p:cNvSpPr>
          <p:nvPr/>
        </p:nvSpPr>
        <p:spPr bwMode="auto">
          <a:xfrm>
            <a:off x="5019675" y="992188"/>
            <a:ext cx="531813"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p>
            <a:r>
              <a:rPr lang="de-AT" altLang="de-DE" sz="2000">
                <a:solidFill>
                  <a:srgbClr val="000000"/>
                </a:solidFill>
              </a:rPr>
              <a:t>1:1</a:t>
            </a:r>
          </a:p>
        </p:txBody>
      </p:sp>
      <p:sp>
        <p:nvSpPr>
          <p:cNvPr id="8200" name="Text Box 8"/>
          <p:cNvSpPr txBox="1">
            <a:spLocks noChangeArrowheads="1"/>
          </p:cNvSpPr>
          <p:nvPr/>
        </p:nvSpPr>
        <p:spPr bwMode="auto">
          <a:xfrm>
            <a:off x="762000" y="2778125"/>
            <a:ext cx="8423275"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lvl1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rgbClr val="000000"/>
                </a:solidFill>
                <a:latin typeface="Arial" charset="0"/>
                <a:ea typeface="SimSun" charset="-122"/>
              </a:defRPr>
            </a:lvl9pPr>
          </a:lstStyle>
          <a:p>
            <a:pPr>
              <a:buSzPct val="45000"/>
              <a:buFont typeface="Wingdings" charset="2"/>
              <a:buChar char=""/>
            </a:pPr>
            <a:r>
              <a:rPr lang="de-AT" altLang="de-DE" sz="2000" dirty="0"/>
              <a:t> </a:t>
            </a:r>
            <a:r>
              <a:rPr lang="de-AT" altLang="de-DE" sz="2000" dirty="0" smtClean="0"/>
              <a:t>1</a:t>
            </a:r>
            <a:r>
              <a:rPr lang="en-US" altLang="de-DE" sz="2000" dirty="0" smtClean="0"/>
              <a:t>:1 </a:t>
            </a:r>
            <a:r>
              <a:rPr lang="en-US" altLang="de-DE" sz="2000" dirty="0"/>
              <a:t>relationships are usually not split into 2 tables </a:t>
            </a:r>
          </a:p>
          <a:p>
            <a:pPr>
              <a:buSzPct val="45000"/>
              <a:buFont typeface="Wingdings" charset="2"/>
              <a:buChar char=""/>
            </a:pPr>
            <a:r>
              <a:rPr lang="en-US" altLang="de-DE" sz="2000" dirty="0" smtClean="0"/>
              <a:t> A </a:t>
            </a:r>
            <a:r>
              <a:rPr lang="en-US" altLang="de-DE" sz="2000" dirty="0"/>
              <a:t>table is sufficient </a:t>
            </a:r>
            <a:endParaRPr lang="de-AT" altLang="de-DE" sz="2000" dirty="0"/>
          </a:p>
        </p:txBody>
      </p:sp>
      <p:grpSp>
        <p:nvGrpSpPr>
          <p:cNvPr id="8201" name="Group 9"/>
          <p:cNvGrpSpPr>
            <a:grpSpLocks/>
          </p:cNvGrpSpPr>
          <p:nvPr/>
        </p:nvGrpSpPr>
        <p:grpSpPr bwMode="auto">
          <a:xfrm>
            <a:off x="1190625" y="4564063"/>
            <a:ext cx="6943725" cy="1585912"/>
            <a:chOff x="750" y="2875"/>
            <a:chExt cx="4374" cy="999"/>
          </a:xfrm>
        </p:grpSpPr>
        <p:sp>
          <p:nvSpPr>
            <p:cNvPr id="8202" name="AutoShape 10"/>
            <p:cNvSpPr>
              <a:spLocks noChangeArrowheads="1"/>
            </p:cNvSpPr>
            <p:nvPr/>
          </p:nvSpPr>
          <p:spPr bwMode="auto">
            <a:xfrm>
              <a:off x="750" y="2875"/>
              <a:ext cx="1624" cy="999"/>
            </a:xfrm>
            <a:prstGeom prst="roundRect">
              <a:avLst>
                <a:gd name="adj" fmla="val 97"/>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 pos="2171700" algn="l"/>
                </a:tabLst>
                <a:defRPr>
                  <a:solidFill>
                    <a:srgbClr val="000000"/>
                  </a:solidFill>
                  <a:latin typeface="Arial" charset="0"/>
                  <a:ea typeface="SimSun" charset="-122"/>
                </a:defRPr>
              </a:lvl1pPr>
              <a:lvl2pPr>
                <a:tabLst>
                  <a:tab pos="723900" algn="l"/>
                  <a:tab pos="1447800" algn="l"/>
                  <a:tab pos="2171700" algn="l"/>
                </a:tabLst>
                <a:defRPr>
                  <a:solidFill>
                    <a:srgbClr val="000000"/>
                  </a:solidFill>
                  <a:latin typeface="Arial" charset="0"/>
                  <a:ea typeface="SimSun" charset="-122"/>
                </a:defRPr>
              </a:lvl2pPr>
              <a:lvl3pPr>
                <a:tabLst>
                  <a:tab pos="723900" algn="l"/>
                  <a:tab pos="1447800" algn="l"/>
                  <a:tab pos="2171700" algn="l"/>
                </a:tabLst>
                <a:defRPr>
                  <a:solidFill>
                    <a:srgbClr val="000000"/>
                  </a:solidFill>
                  <a:latin typeface="Arial" charset="0"/>
                  <a:ea typeface="SimSun" charset="-122"/>
                </a:defRPr>
              </a:lvl3pPr>
              <a:lvl4pPr>
                <a:tabLst>
                  <a:tab pos="723900" algn="l"/>
                  <a:tab pos="1447800" algn="l"/>
                  <a:tab pos="2171700" algn="l"/>
                </a:tabLst>
                <a:defRPr>
                  <a:solidFill>
                    <a:srgbClr val="000000"/>
                  </a:solidFill>
                  <a:latin typeface="Arial" charset="0"/>
                  <a:ea typeface="SimSun" charset="-122"/>
                </a:defRPr>
              </a:lvl4pPr>
              <a:lvl5pPr>
                <a:tabLst>
                  <a:tab pos="723900" algn="l"/>
                  <a:tab pos="1447800" algn="l"/>
                  <a:tab pos="21717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SimSun" charset="-122"/>
                </a:defRPr>
              </a:lvl9pPr>
            </a:lstStyle>
            <a:p>
              <a:r>
                <a:rPr lang="de-AT" altLang="de-DE" dirty="0" smtClean="0"/>
                <a:t>Kunde</a:t>
              </a:r>
              <a:endParaRPr lang="de-AT" altLang="de-DE" dirty="0"/>
            </a:p>
            <a:p>
              <a:pPr>
                <a:lnSpc>
                  <a:spcPct val="89000"/>
                </a:lnSpc>
              </a:pP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a:latin typeface="Courier New" pitchFamily="49" charset="0"/>
                </a:rPr>
                <a:t>String Vorname;</a:t>
              </a:r>
            </a:p>
            <a:p>
              <a:pPr>
                <a:lnSpc>
                  <a:spcPct val="89000"/>
                </a:lnSpc>
              </a:pPr>
              <a:r>
                <a:rPr lang="de-AT" altLang="de-DE" sz="1400" dirty="0">
                  <a:latin typeface="Courier New" pitchFamily="49" charset="0"/>
                </a:rPr>
                <a:t>String Name;</a:t>
              </a:r>
            </a:p>
            <a:p>
              <a:pPr>
                <a:lnSpc>
                  <a:spcPct val="89000"/>
                </a:lnSpc>
              </a:pPr>
              <a:r>
                <a:rPr lang="de-AT" altLang="de-DE" sz="1400" dirty="0">
                  <a:latin typeface="Courier New" pitchFamily="49" charset="0"/>
                </a:rPr>
                <a:t>Kreditkarte karte;</a:t>
              </a:r>
            </a:p>
          </p:txBody>
        </p:sp>
        <p:sp>
          <p:nvSpPr>
            <p:cNvPr id="8203" name="AutoShape 11"/>
            <p:cNvSpPr>
              <a:spLocks noChangeArrowheads="1"/>
            </p:cNvSpPr>
            <p:nvPr/>
          </p:nvSpPr>
          <p:spPr bwMode="auto">
            <a:xfrm>
              <a:off x="3875" y="3000"/>
              <a:ext cx="1249" cy="749"/>
            </a:xfrm>
            <a:prstGeom prst="roundRect">
              <a:avLst>
                <a:gd name="adj" fmla="val 130"/>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nchor="ctr" anchorCtr="1"/>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Kreditkarte</a:t>
              </a:r>
              <a:endParaRPr lang="de-AT" altLang="de-DE" dirty="0"/>
            </a:p>
            <a:p>
              <a:pPr>
                <a:lnSpc>
                  <a:spcPct val="89000"/>
                </a:lnSpc>
              </a:pPr>
              <a:r>
                <a:rPr lang="de-AT" altLang="de-DE" sz="1400" dirty="0" err="1">
                  <a:latin typeface="Courier New" pitchFamily="49" charset="0"/>
                </a:rPr>
                <a:t>int</a:t>
              </a:r>
              <a:r>
                <a:rPr lang="de-AT" altLang="de-DE" sz="1400" dirty="0">
                  <a:latin typeface="Courier New" pitchFamily="49" charset="0"/>
                </a:rPr>
                <a:t> </a:t>
              </a:r>
              <a:r>
                <a:rPr lang="de-AT" altLang="de-DE" sz="1400" dirty="0" err="1">
                  <a:latin typeface="Courier New" pitchFamily="49" charset="0"/>
                </a:rPr>
                <a:t>id</a:t>
              </a:r>
              <a:r>
                <a:rPr lang="de-AT" altLang="de-DE" sz="1400" dirty="0">
                  <a:latin typeface="Courier New" pitchFamily="49" charset="0"/>
                </a:rPr>
                <a:t>;</a:t>
              </a:r>
            </a:p>
            <a:p>
              <a:pPr>
                <a:lnSpc>
                  <a:spcPct val="89000"/>
                </a:lnSpc>
              </a:pPr>
              <a:r>
                <a:rPr lang="de-AT" altLang="de-DE" sz="1400" dirty="0" err="1">
                  <a:latin typeface="Courier New" pitchFamily="49" charset="0"/>
                </a:rPr>
                <a:t>long</a:t>
              </a:r>
              <a:r>
                <a:rPr lang="de-AT" altLang="de-DE" sz="1400" dirty="0">
                  <a:latin typeface="Courier New" pitchFamily="49" charset="0"/>
                </a:rPr>
                <a:t> </a:t>
              </a:r>
              <a:r>
                <a:rPr lang="de-AT" altLang="de-DE" sz="1400" dirty="0" err="1">
                  <a:latin typeface="Courier New" pitchFamily="49" charset="0"/>
                </a:rPr>
                <a:t>nummer</a:t>
              </a:r>
              <a:r>
                <a:rPr lang="de-AT" altLang="de-DE" sz="1400" dirty="0">
                  <a:latin typeface="Courier New" pitchFamily="49" charset="0"/>
                </a:rPr>
                <a:t>;</a:t>
              </a:r>
            </a:p>
            <a:p>
              <a:pPr>
                <a:lnSpc>
                  <a:spcPct val="89000"/>
                </a:lnSpc>
              </a:pPr>
              <a:r>
                <a:rPr lang="de-AT" altLang="de-DE" sz="1400" dirty="0">
                  <a:latin typeface="Courier New" pitchFamily="49" charset="0"/>
                </a:rPr>
                <a:t>Kunde </a:t>
              </a:r>
              <a:r>
                <a:rPr lang="de-AT" altLang="de-DE" sz="1400" dirty="0" err="1">
                  <a:latin typeface="Courier New" pitchFamily="49" charset="0"/>
                </a:rPr>
                <a:t>kunde</a:t>
              </a:r>
              <a:r>
                <a:rPr lang="de-AT" altLang="de-DE" sz="1400" dirty="0">
                  <a:latin typeface="Courier New" pitchFamily="49" charset="0"/>
                </a:rPr>
                <a:t>;</a:t>
              </a:r>
            </a:p>
          </p:txBody>
        </p:sp>
        <p:cxnSp>
          <p:nvCxnSpPr>
            <p:cNvPr id="8204" name="AutoShape 12"/>
            <p:cNvCxnSpPr>
              <a:cxnSpLocks noChangeShapeType="1"/>
              <a:stCxn id="8202" idx="3"/>
              <a:endCxn id="8203" idx="1"/>
            </p:cNvCxnSpPr>
            <p:nvPr/>
          </p:nvCxnSpPr>
          <p:spPr bwMode="auto">
            <a:xfrm>
              <a:off x="2375" y="3374"/>
              <a:ext cx="1499" cy="0"/>
            </a:xfrm>
            <a:prstGeom prst="bentConnector2">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205" name="Text Box 13"/>
            <p:cNvSpPr txBox="1">
              <a:spLocks noChangeArrowheads="1"/>
            </p:cNvSpPr>
            <p:nvPr/>
          </p:nvSpPr>
          <p:spPr bwMode="auto">
            <a:xfrm>
              <a:off x="3700" y="3124"/>
              <a:ext cx="12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a:solidFill>
                    <a:srgbClr val="000000"/>
                  </a:solidFill>
                </a:rPr>
                <a:t>1</a:t>
              </a:r>
            </a:p>
          </p:txBody>
        </p:sp>
        <p:sp>
          <p:nvSpPr>
            <p:cNvPr id="8206" name="Text Box 14"/>
            <p:cNvSpPr txBox="1">
              <a:spLocks noChangeArrowheads="1"/>
            </p:cNvSpPr>
            <p:nvPr/>
          </p:nvSpPr>
          <p:spPr bwMode="auto">
            <a:xfrm>
              <a:off x="2450" y="3124"/>
              <a:ext cx="12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76" rIns="90000" bIns="45000"/>
            <a:lstStyle/>
            <a:p>
              <a:r>
                <a:rPr lang="de-AT" altLang="de-DE">
                  <a:solidFill>
                    <a:srgbClr val="000000"/>
                  </a:solidFill>
                </a:rPr>
                <a:t>1</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4294967295"/>
          </p:nvPr>
        </p:nvSpPr>
        <p:spPr>
          <a:xfrm>
            <a:off x="287338" y="1619250"/>
            <a:ext cx="9612312" cy="5940425"/>
          </a:xfrm>
          <a:ln/>
        </p:spPr>
        <p:txBody>
          <a:bodyPr tIns="39312"/>
          <a:lstStyle/>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400" dirty="0"/>
              <a:t>Lazy Loading can be used to control whether associated objects should be loaded immediately from the database, or only when accessed</a:t>
            </a:r>
            <a:r>
              <a:rPr lang="en-US" altLang="de-DE" sz="2400" dirty="0" smtClean="0"/>
              <a: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US" altLang="de-DE" sz="2400" dirty="0"/>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400" dirty="0">
                <a:latin typeface="Courier New" panose="02070309020205020404" pitchFamily="49" charset="0"/>
                <a:cs typeface="Courier New" panose="02070309020205020404" pitchFamily="49" charset="0"/>
              </a:rPr>
              <a:t>@</a:t>
            </a:r>
            <a:r>
              <a:rPr lang="en-GB" altLang="de-DE" sz="2400" dirty="0" err="1">
                <a:latin typeface="Courier New" panose="02070309020205020404" pitchFamily="49" charset="0"/>
                <a:cs typeface="Courier New" panose="02070309020205020404" pitchFamily="49" charset="0"/>
              </a:rPr>
              <a:t>OneToMany</a:t>
            </a:r>
            <a:r>
              <a:rPr lang="en-GB" altLang="de-DE" sz="2400" dirty="0">
                <a:latin typeface="Courier New" panose="02070309020205020404" pitchFamily="49" charset="0"/>
                <a:cs typeface="Courier New" panose="02070309020205020404" pitchFamily="49" charset="0"/>
              </a:rPr>
              <a:t>(fetch=</a:t>
            </a:r>
            <a:r>
              <a:rPr lang="en-GB" altLang="de-DE" sz="2400" dirty="0" err="1">
                <a:latin typeface="Courier New" panose="02070309020205020404" pitchFamily="49" charset="0"/>
                <a:cs typeface="Courier New" panose="02070309020205020404" pitchFamily="49" charset="0"/>
              </a:rPr>
              <a:t>FetchType.EAGER</a:t>
            </a:r>
            <a:r>
              <a:rPr lang="en-GB" altLang="de-DE" sz="2400" dirty="0">
                <a:latin typeface="Courier New" panose="02070309020205020404" pitchFamily="49" charset="0"/>
                <a:cs typeface="Courier New" panose="02070309020205020404" pitchFamily="49" charset="0"/>
              </a:rPr>
              <a: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400" dirty="0" smtClean="0"/>
              <a:t>... </a:t>
            </a:r>
            <a:r>
              <a:rPr lang="en-US" altLang="de-DE" sz="2400" dirty="0"/>
              <a:t>the associated objects are loaded </a:t>
            </a:r>
            <a:r>
              <a:rPr lang="en-US" altLang="de-DE" sz="2400" dirty="0" smtClean="0"/>
              <a:t>immediately (in worst </a:t>
            </a:r>
            <a:r>
              <a:rPr lang="en-US" altLang="de-DE" sz="2400" dirty="0"/>
              <a:t>case, this can be the whole database!) </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altLang="de-DE" sz="2400" dirty="0" smtClean="0">
              <a:latin typeface="Courier New" panose="02070309020205020404" pitchFamily="49" charset="0"/>
              <a:cs typeface="Courier New" panose="02070309020205020404" pitchFamily="49" charset="0"/>
            </a:endParaRP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sz="2400" dirty="0" smtClean="0">
                <a:latin typeface="Courier New" panose="02070309020205020404" pitchFamily="49" charset="0"/>
                <a:cs typeface="Courier New" panose="02070309020205020404" pitchFamily="49" charset="0"/>
              </a:rPr>
              <a:t>@</a:t>
            </a:r>
            <a:r>
              <a:rPr lang="en-GB" altLang="de-DE" sz="2400" dirty="0" err="1">
                <a:latin typeface="Courier New" panose="02070309020205020404" pitchFamily="49" charset="0"/>
                <a:cs typeface="Courier New" panose="02070309020205020404" pitchFamily="49" charset="0"/>
              </a:rPr>
              <a:t>ManyToMany</a:t>
            </a:r>
            <a:r>
              <a:rPr lang="en-GB" altLang="de-DE" sz="2400" dirty="0">
                <a:latin typeface="Courier New" panose="02070309020205020404" pitchFamily="49" charset="0"/>
                <a:cs typeface="Courier New" panose="02070309020205020404" pitchFamily="49" charset="0"/>
              </a:rPr>
              <a:t>(fetch=</a:t>
            </a:r>
            <a:r>
              <a:rPr lang="en-GB" altLang="de-DE" sz="2400" dirty="0" err="1">
                <a:latin typeface="Courier New" panose="02070309020205020404" pitchFamily="49" charset="0"/>
                <a:cs typeface="Courier New" panose="02070309020205020404" pitchFamily="49" charset="0"/>
              </a:rPr>
              <a:t>FetchType.LAZY</a:t>
            </a:r>
            <a:r>
              <a:rPr lang="en-GB" altLang="de-DE" sz="2400" dirty="0">
                <a:latin typeface="Courier New" panose="02070309020205020404" pitchFamily="49" charset="0"/>
                <a:cs typeface="Courier New" panose="02070309020205020404" pitchFamily="49" charset="0"/>
              </a:rPr>
              <a:t>)</a:t>
            </a:r>
          </a:p>
          <a:p>
            <a:pPr marL="0" inden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US" altLang="de-DE" sz="2400" dirty="0" smtClean="0"/>
              <a:t>... </a:t>
            </a:r>
            <a:r>
              <a:rPr lang="en-US" altLang="de-DE" sz="2400" dirty="0"/>
              <a:t>the Entity Manager is suggested to load the attributes only when they are accessed. </a:t>
            </a:r>
            <a:r>
              <a:rPr lang="en-US" altLang="de-DE" sz="2400" smtClean="0"/>
              <a:t>This results in an </a:t>
            </a:r>
            <a:r>
              <a:rPr lang="en-US" altLang="de-DE" sz="2400" dirty="0"/>
              <a:t>exception if </a:t>
            </a:r>
            <a:r>
              <a:rPr lang="en-US" altLang="de-DE" sz="2400"/>
              <a:t>the </a:t>
            </a:r>
            <a:r>
              <a:rPr lang="en-US" altLang="de-DE" sz="2400" smtClean="0"/>
              <a:t>entity </a:t>
            </a:r>
            <a:r>
              <a:rPr lang="en-US" altLang="de-DE" sz="2400" dirty="0"/>
              <a:t>object is no longer managed</a:t>
            </a:r>
            <a:r>
              <a:rPr lang="en-US" altLang="de-DE" sz="2400" dirty="0" smtClean="0"/>
              <a:t>!</a:t>
            </a:r>
            <a:endParaRPr lang="en-GB" altLang="de-DE" sz="2400" dirty="0" smtClean="0"/>
          </a:p>
        </p:txBody>
      </p:sp>
      <p:sp>
        <p:nvSpPr>
          <p:cNvPr id="4" name="Rectangle 1"/>
          <p:cNvSpPr>
            <a:spLocks noGrp="1" noChangeArrowheads="1"/>
          </p:cNvSpPr>
          <p:nvPr>
            <p:ph type="title" idx="4294967295"/>
          </p:nvPr>
        </p:nvSpPr>
        <p:spPr>
          <a:xfrm>
            <a:off x="0" y="-1"/>
            <a:ext cx="10080625" cy="1259557"/>
          </a:xfrm>
          <a:ln/>
        </p:spPr>
        <p:txBody>
          <a:bodyPr tIns="52416"/>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de-DE" dirty="0" smtClean="0"/>
              <a:t>Lazy Loading</a:t>
            </a:r>
            <a:endParaRPr lang="en-GB" altLang="de-DE"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1187450" y="1662113"/>
            <a:ext cx="2595563" cy="1306512"/>
            <a:chOff x="748" y="1047"/>
            <a:chExt cx="1635" cy="823"/>
          </a:xfrm>
        </p:grpSpPr>
        <p:graphicFrame>
          <p:nvGraphicFramePr>
            <p:cNvPr id="9219" name="Object 3"/>
            <p:cNvGraphicFramePr>
              <a:graphicFrameLocks noChangeAspect="1"/>
            </p:cNvGraphicFramePr>
            <p:nvPr/>
          </p:nvGraphicFramePr>
          <p:xfrm>
            <a:off x="748" y="1366"/>
            <a:ext cx="1635" cy="504"/>
          </p:xfrm>
          <a:graphic>
            <a:graphicData uri="http://schemas.openxmlformats.org/presentationml/2006/ole">
              <mc:AlternateContent xmlns:mc="http://schemas.openxmlformats.org/markup-compatibility/2006">
                <mc:Choice xmlns:v="urn:schemas-microsoft-com:vml" Requires="v">
                  <p:oleObj spid="_x0000_s9393" r:id="rId4" imgW="2439000" imgH="734040" progId="">
                    <p:embed/>
                  </p:oleObj>
                </mc:Choice>
                <mc:Fallback>
                  <p:oleObj r:id="rId4" imgW="2439000" imgH="7340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366"/>
                          <a:ext cx="1635" cy="50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p:cNvSpPr txBox="1">
              <a:spLocks noChangeArrowheads="1"/>
            </p:cNvSpPr>
            <p:nvPr/>
          </p:nvSpPr>
          <p:spPr bwMode="auto">
            <a:xfrm>
              <a:off x="750" y="1047"/>
              <a:ext cx="102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Kunde</a:t>
              </a:r>
              <a:endParaRPr lang="de-AT" altLang="de-DE" dirty="0"/>
            </a:p>
          </p:txBody>
        </p:sp>
      </p:grpSp>
      <p:grpSp>
        <p:nvGrpSpPr>
          <p:cNvPr id="9221" name="Group 5"/>
          <p:cNvGrpSpPr>
            <a:grpSpLocks/>
          </p:cNvGrpSpPr>
          <p:nvPr/>
        </p:nvGrpSpPr>
        <p:grpSpPr bwMode="auto">
          <a:xfrm>
            <a:off x="6151563" y="1487488"/>
            <a:ext cx="3368675" cy="1685925"/>
            <a:chOff x="3875" y="937"/>
            <a:chExt cx="2122" cy="1062"/>
          </a:xfrm>
        </p:grpSpPr>
        <p:graphicFrame>
          <p:nvGraphicFramePr>
            <p:cNvPr id="9222" name="Object 6"/>
            <p:cNvGraphicFramePr>
              <a:graphicFrameLocks noChangeAspect="1"/>
            </p:cNvGraphicFramePr>
            <p:nvPr/>
          </p:nvGraphicFramePr>
          <p:xfrm>
            <a:off x="3876" y="1162"/>
            <a:ext cx="2121" cy="837"/>
          </p:xfrm>
          <a:graphic>
            <a:graphicData uri="http://schemas.openxmlformats.org/presentationml/2006/ole">
              <mc:AlternateContent xmlns:mc="http://schemas.openxmlformats.org/markup-compatibility/2006">
                <mc:Choice xmlns:v="urn:schemas-microsoft-com:vml" Requires="v">
                  <p:oleObj spid="_x0000_s9394" r:id="rId6" imgW="3251880" imgH="1284480" progId="">
                    <p:embed/>
                  </p:oleObj>
                </mc:Choice>
                <mc:Fallback>
                  <p:oleObj r:id="rId6" imgW="3251880" imgH="128448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 y="1162"/>
                          <a:ext cx="2121" cy="8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7"/>
            <p:cNvSpPr txBox="1">
              <a:spLocks noChangeArrowheads="1"/>
            </p:cNvSpPr>
            <p:nvPr/>
          </p:nvSpPr>
          <p:spPr bwMode="auto">
            <a:xfrm>
              <a:off x="3875" y="937"/>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Bestellung</a:t>
              </a:r>
              <a:endParaRPr lang="de-AT" altLang="de-DE" dirty="0"/>
            </a:p>
          </p:txBody>
        </p:sp>
      </p:grpSp>
      <p:sp>
        <p:nvSpPr>
          <p:cNvPr id="9224" name="Text Box 8"/>
          <p:cNvSpPr txBox="1">
            <a:spLocks noChangeArrowheads="1"/>
          </p:cNvSpPr>
          <p:nvPr/>
        </p:nvSpPr>
        <p:spPr bwMode="auto">
          <a:xfrm>
            <a:off x="4960938" y="1357313"/>
            <a:ext cx="53181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p>
            <a:r>
              <a:rPr lang="de-AT" altLang="de-DE" sz="2000">
                <a:solidFill>
                  <a:srgbClr val="000000"/>
                </a:solidFill>
              </a:rPr>
              <a:t>1:n</a:t>
            </a:r>
          </a:p>
        </p:txBody>
      </p:sp>
      <p:sp>
        <p:nvSpPr>
          <p:cNvPr id="9225" name="Text Box 9"/>
          <p:cNvSpPr txBox="1">
            <a:spLocks noChangeArrowheads="1"/>
          </p:cNvSpPr>
          <p:nvPr/>
        </p:nvSpPr>
        <p:spPr bwMode="auto">
          <a:xfrm>
            <a:off x="595313" y="3860800"/>
            <a:ext cx="9326562" cy="300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lvl1pPr marL="195263" indent="-195263">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1pPr>
            <a:lvl2pPr>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2pPr>
            <a:lvl3pPr>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3pPr>
            <a:lvl4pPr>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4pPr>
            <a:lvl5pPr>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1109663" algn="l"/>
                <a:tab pos="2024063" algn="l"/>
                <a:tab pos="2938463" algn="l"/>
                <a:tab pos="3852863" algn="l"/>
                <a:tab pos="4767263" algn="l"/>
                <a:tab pos="5681663" algn="l"/>
                <a:tab pos="6596063" algn="l"/>
                <a:tab pos="7510463" algn="l"/>
                <a:tab pos="8424863" algn="l"/>
                <a:tab pos="9339263" algn="l"/>
                <a:tab pos="10253663" algn="l"/>
              </a:tabLst>
              <a:defRPr>
                <a:solidFill>
                  <a:srgbClr val="000000"/>
                </a:solidFill>
                <a:latin typeface="Arial" charset="0"/>
                <a:ea typeface="SimSun" charset="-122"/>
              </a:defRPr>
            </a:lvl9pPr>
          </a:lstStyle>
          <a:p>
            <a:pPr>
              <a:buFont typeface="Arial" charset="0"/>
              <a:buChar char="•"/>
            </a:pPr>
            <a:r>
              <a:rPr lang="en-US" altLang="de-DE" sz="2000" dirty="0" smtClean="0"/>
              <a:t>1:n </a:t>
            </a:r>
            <a:r>
              <a:rPr lang="en-US" altLang="de-DE" sz="2000" dirty="0"/>
              <a:t>relations are mostly expressed by 2 tables </a:t>
            </a:r>
          </a:p>
          <a:p>
            <a:pPr>
              <a:buFont typeface="Arial" charset="0"/>
              <a:buChar char="•"/>
            </a:pPr>
            <a:r>
              <a:rPr lang="en-US" altLang="de-DE" sz="2000" dirty="0"/>
              <a:t>In most cases, the primary key of </a:t>
            </a:r>
            <a:r>
              <a:rPr lang="en-US" altLang="de-DE" sz="2000" dirty="0" smtClean="0"/>
              <a:t>one table </a:t>
            </a:r>
            <a:r>
              <a:rPr lang="en-US" altLang="de-DE" sz="2000" dirty="0"/>
              <a:t>is kept as a foreign key in </a:t>
            </a:r>
            <a:r>
              <a:rPr lang="en-US" altLang="de-DE" sz="2000" dirty="0" smtClean="0"/>
              <a:t>the other </a:t>
            </a:r>
            <a:r>
              <a:rPr lang="en-US" altLang="de-DE" sz="2000" dirty="0"/>
              <a:t>table </a:t>
            </a:r>
            <a:endParaRPr lang="en-US" altLang="de-DE" sz="2000" dirty="0" smtClean="0"/>
          </a:p>
          <a:p>
            <a:pPr>
              <a:buFont typeface="Arial" charset="0"/>
              <a:buChar char="•"/>
            </a:pPr>
            <a:endParaRPr lang="en-US" altLang="de-DE" sz="2000" dirty="0"/>
          </a:p>
          <a:p>
            <a:pPr marL="0" indent="0"/>
            <a:r>
              <a:rPr lang="en-US" altLang="de-DE" sz="2000" dirty="0"/>
              <a:t>BUT</a:t>
            </a:r>
            <a:r>
              <a:rPr lang="en-US" altLang="de-DE" sz="2000" dirty="0" smtClean="0"/>
              <a:t>:</a:t>
            </a:r>
          </a:p>
          <a:p>
            <a:pPr marL="0" indent="0"/>
            <a:endParaRPr lang="en-US" altLang="de-DE" sz="2000" dirty="0"/>
          </a:p>
          <a:p>
            <a:pPr>
              <a:buFont typeface="Arial" charset="0"/>
              <a:buChar char="•"/>
            </a:pPr>
            <a:r>
              <a:rPr lang="en-US" altLang="de-DE" sz="2000" dirty="0" smtClean="0"/>
              <a:t>1:n </a:t>
            </a:r>
            <a:r>
              <a:rPr lang="en-US" altLang="de-DE" sz="2000" dirty="0"/>
              <a:t>relations can also be defined by a separate intermediate table </a:t>
            </a:r>
          </a:p>
        </p:txBody>
      </p:sp>
      <p:sp>
        <p:nvSpPr>
          <p:cNvPr id="12" name="Rectangle 1"/>
          <p:cNvSpPr>
            <a:spLocks noGrp="1" noChangeArrowheads="1"/>
          </p:cNvSpPr>
          <p:nvPr>
            <p:ph type="title" idx="4294967295"/>
          </p:nvPr>
        </p:nvSpPr>
        <p:spPr>
          <a:xfrm>
            <a:off x="1" y="0"/>
            <a:ext cx="10080624" cy="9921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1187450" y="1662113"/>
            <a:ext cx="2595563" cy="1306512"/>
            <a:chOff x="748" y="1047"/>
            <a:chExt cx="1635" cy="823"/>
          </a:xfrm>
        </p:grpSpPr>
        <p:graphicFrame>
          <p:nvGraphicFramePr>
            <p:cNvPr id="10243" name="Object 3"/>
            <p:cNvGraphicFramePr>
              <a:graphicFrameLocks noChangeAspect="1"/>
            </p:cNvGraphicFramePr>
            <p:nvPr/>
          </p:nvGraphicFramePr>
          <p:xfrm>
            <a:off x="748" y="1366"/>
            <a:ext cx="1635" cy="504"/>
          </p:xfrm>
          <a:graphic>
            <a:graphicData uri="http://schemas.openxmlformats.org/presentationml/2006/ole">
              <mc:AlternateContent xmlns:mc="http://schemas.openxmlformats.org/markup-compatibility/2006">
                <mc:Choice xmlns:v="urn:schemas-microsoft-com:vml" Requires="v">
                  <p:oleObj spid="_x0000_s10421" r:id="rId4" imgW="2439000" imgH="734040" progId="">
                    <p:embed/>
                  </p:oleObj>
                </mc:Choice>
                <mc:Fallback>
                  <p:oleObj r:id="rId4" imgW="2439000" imgH="73404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366"/>
                          <a:ext cx="1635" cy="50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4"/>
            <p:cNvSpPr txBox="1">
              <a:spLocks noChangeArrowheads="1"/>
            </p:cNvSpPr>
            <p:nvPr/>
          </p:nvSpPr>
          <p:spPr bwMode="auto">
            <a:xfrm>
              <a:off x="750" y="1047"/>
              <a:ext cx="1023"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Kunde</a:t>
              </a:r>
              <a:endParaRPr lang="de-AT" altLang="de-DE" dirty="0"/>
            </a:p>
          </p:txBody>
        </p:sp>
      </p:grpSp>
      <p:grpSp>
        <p:nvGrpSpPr>
          <p:cNvPr id="10245" name="Group 5"/>
          <p:cNvGrpSpPr>
            <a:grpSpLocks/>
          </p:cNvGrpSpPr>
          <p:nvPr/>
        </p:nvGrpSpPr>
        <p:grpSpPr bwMode="auto">
          <a:xfrm>
            <a:off x="6151563" y="1487488"/>
            <a:ext cx="3368675" cy="1685925"/>
            <a:chOff x="3875" y="937"/>
            <a:chExt cx="2122" cy="1062"/>
          </a:xfrm>
        </p:grpSpPr>
        <p:graphicFrame>
          <p:nvGraphicFramePr>
            <p:cNvPr id="10246" name="Object 6"/>
            <p:cNvGraphicFramePr>
              <a:graphicFrameLocks noChangeAspect="1"/>
            </p:cNvGraphicFramePr>
            <p:nvPr/>
          </p:nvGraphicFramePr>
          <p:xfrm>
            <a:off x="3876" y="1162"/>
            <a:ext cx="2121" cy="837"/>
          </p:xfrm>
          <a:graphic>
            <a:graphicData uri="http://schemas.openxmlformats.org/presentationml/2006/ole">
              <mc:AlternateContent xmlns:mc="http://schemas.openxmlformats.org/markup-compatibility/2006">
                <mc:Choice xmlns:v="urn:schemas-microsoft-com:vml" Requires="v">
                  <p:oleObj spid="_x0000_s10422" r:id="rId6" imgW="3251880" imgH="1284480" progId="">
                    <p:embed/>
                  </p:oleObj>
                </mc:Choice>
                <mc:Fallback>
                  <p:oleObj r:id="rId6" imgW="3251880" imgH="128448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6" y="1162"/>
                          <a:ext cx="2121" cy="83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7" name="Text Box 7"/>
            <p:cNvSpPr txBox="1">
              <a:spLocks noChangeArrowheads="1"/>
            </p:cNvSpPr>
            <p:nvPr/>
          </p:nvSpPr>
          <p:spPr bwMode="auto">
            <a:xfrm>
              <a:off x="3875" y="937"/>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Bestellung</a:t>
              </a:r>
              <a:endParaRPr lang="de-AT" altLang="de-DE" dirty="0"/>
            </a:p>
          </p:txBody>
        </p:sp>
      </p:grpSp>
      <p:sp>
        <p:nvSpPr>
          <p:cNvPr id="10248" name="Text Box 8"/>
          <p:cNvSpPr txBox="1">
            <a:spLocks noChangeArrowheads="1"/>
          </p:cNvSpPr>
          <p:nvPr/>
        </p:nvSpPr>
        <p:spPr bwMode="auto">
          <a:xfrm>
            <a:off x="4960938" y="1357313"/>
            <a:ext cx="531812"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p>
            <a:r>
              <a:rPr lang="de-AT" altLang="de-DE" sz="2000">
                <a:solidFill>
                  <a:srgbClr val="000000"/>
                </a:solidFill>
              </a:rPr>
              <a:t>1:n</a:t>
            </a:r>
          </a:p>
        </p:txBody>
      </p:sp>
      <p:sp>
        <p:nvSpPr>
          <p:cNvPr id="10249" name="AutoShape 9"/>
          <p:cNvSpPr>
            <a:spLocks noChangeArrowheads="1"/>
          </p:cNvSpPr>
          <p:nvPr/>
        </p:nvSpPr>
        <p:spPr bwMode="auto">
          <a:xfrm>
            <a:off x="793750" y="4524375"/>
            <a:ext cx="3175000" cy="1587500"/>
          </a:xfrm>
          <a:prstGeom prst="roundRect">
            <a:avLst>
              <a:gd name="adj" fmla="val 97"/>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 pos="2171700" algn="l"/>
                <a:tab pos="2895600" algn="l"/>
              </a:tabLst>
              <a:defRPr>
                <a:solidFill>
                  <a:srgbClr val="000000"/>
                </a:solidFill>
                <a:latin typeface="Arial" charset="0"/>
                <a:ea typeface="SimSun" charset="-122"/>
              </a:defRPr>
            </a:lvl1pPr>
            <a:lvl2pPr>
              <a:tabLst>
                <a:tab pos="723900" algn="l"/>
                <a:tab pos="1447800" algn="l"/>
                <a:tab pos="2171700" algn="l"/>
                <a:tab pos="2895600" algn="l"/>
              </a:tabLst>
              <a:defRPr>
                <a:solidFill>
                  <a:srgbClr val="000000"/>
                </a:solidFill>
                <a:latin typeface="Arial" charset="0"/>
                <a:ea typeface="SimSun" charset="-122"/>
              </a:defRPr>
            </a:lvl2pPr>
            <a:lvl3pPr>
              <a:tabLst>
                <a:tab pos="723900" algn="l"/>
                <a:tab pos="1447800" algn="l"/>
                <a:tab pos="2171700" algn="l"/>
                <a:tab pos="2895600" algn="l"/>
              </a:tabLst>
              <a:defRPr>
                <a:solidFill>
                  <a:srgbClr val="000000"/>
                </a:solidFill>
                <a:latin typeface="Arial" charset="0"/>
                <a:ea typeface="SimSun" charset="-122"/>
              </a:defRPr>
            </a:lvl3pPr>
            <a:lvl4pPr>
              <a:tabLst>
                <a:tab pos="723900" algn="l"/>
                <a:tab pos="1447800" algn="l"/>
                <a:tab pos="2171700" algn="l"/>
                <a:tab pos="2895600" algn="l"/>
              </a:tabLst>
              <a:defRPr>
                <a:solidFill>
                  <a:srgbClr val="000000"/>
                </a:solidFill>
                <a:latin typeface="Arial" charset="0"/>
                <a:ea typeface="SimSun" charset="-122"/>
              </a:defRPr>
            </a:lvl4pPr>
            <a:lvl5pPr>
              <a:tabLst>
                <a:tab pos="723900" algn="l"/>
                <a:tab pos="1447800" algn="l"/>
                <a:tab pos="2171700" algn="l"/>
                <a:tab pos="28956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9pPr>
          </a:lstStyle>
          <a:p>
            <a:r>
              <a:rPr lang="de-AT" altLang="de-DE" sz="2000"/>
              <a:t>Kunde</a:t>
            </a:r>
          </a:p>
          <a:p>
            <a:pPr>
              <a:lnSpc>
                <a:spcPct val="89000"/>
              </a:lnSpc>
            </a:pPr>
            <a:r>
              <a:rPr lang="de-AT" altLang="de-DE" sz="1400">
                <a:latin typeface="Courier New" pitchFamily="49" charset="0"/>
              </a:rPr>
              <a:t>int id;</a:t>
            </a:r>
          </a:p>
          <a:p>
            <a:pPr>
              <a:lnSpc>
                <a:spcPct val="89000"/>
              </a:lnSpc>
            </a:pPr>
            <a:r>
              <a:rPr lang="de-AT" altLang="de-DE" sz="1400">
                <a:latin typeface="Courier New" pitchFamily="49" charset="0"/>
              </a:rPr>
              <a:t>String Vorname;</a:t>
            </a:r>
          </a:p>
          <a:p>
            <a:pPr>
              <a:lnSpc>
                <a:spcPct val="89000"/>
              </a:lnSpc>
            </a:pPr>
            <a:r>
              <a:rPr lang="de-AT" altLang="de-DE" sz="1400">
                <a:latin typeface="Courier New" pitchFamily="49" charset="0"/>
              </a:rPr>
              <a:t>String Name;</a:t>
            </a:r>
          </a:p>
          <a:p>
            <a:pPr>
              <a:lnSpc>
                <a:spcPct val="89000"/>
              </a:lnSpc>
            </a:pPr>
            <a:r>
              <a:rPr lang="de-AT" altLang="de-DE" sz="1400">
                <a:latin typeface="Courier New" pitchFamily="49" charset="0"/>
              </a:rPr>
              <a:t>Kreditkarte karte;</a:t>
            </a:r>
          </a:p>
          <a:p>
            <a:pPr>
              <a:lnSpc>
                <a:spcPct val="89000"/>
              </a:lnSpc>
            </a:pPr>
            <a:r>
              <a:rPr lang="de-AT" altLang="de-DE" sz="1400">
                <a:latin typeface="Courier New" pitchFamily="49" charset="0"/>
              </a:rPr>
              <a:t>Bestellung[] bestellungen;</a:t>
            </a:r>
          </a:p>
        </p:txBody>
      </p:sp>
      <p:sp>
        <p:nvSpPr>
          <p:cNvPr id="10250" name="AutoShape 10"/>
          <p:cNvSpPr>
            <a:spLocks noChangeArrowheads="1"/>
          </p:cNvSpPr>
          <p:nvPr/>
        </p:nvSpPr>
        <p:spPr bwMode="auto">
          <a:xfrm>
            <a:off x="6746875" y="4722813"/>
            <a:ext cx="1984375" cy="1190625"/>
          </a:xfrm>
          <a:prstGeom prst="roundRect">
            <a:avLst>
              <a:gd name="adj" fmla="val 130"/>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sz="2000"/>
              <a:t>Bestellung</a:t>
            </a:r>
          </a:p>
          <a:p>
            <a:pPr>
              <a:lnSpc>
                <a:spcPct val="89000"/>
              </a:lnSpc>
            </a:pPr>
            <a:r>
              <a:rPr lang="de-AT" altLang="de-DE" sz="1400">
                <a:latin typeface="Courier New" pitchFamily="49" charset="0"/>
              </a:rPr>
              <a:t>int id;</a:t>
            </a:r>
          </a:p>
          <a:p>
            <a:pPr>
              <a:lnSpc>
                <a:spcPct val="89000"/>
              </a:lnSpc>
            </a:pPr>
            <a:r>
              <a:rPr lang="de-AT" altLang="de-DE" sz="1400">
                <a:latin typeface="Courier New" pitchFamily="49" charset="0"/>
              </a:rPr>
              <a:t>Kunde kunde;</a:t>
            </a:r>
          </a:p>
        </p:txBody>
      </p:sp>
      <p:cxnSp>
        <p:nvCxnSpPr>
          <p:cNvPr id="10251" name="AutoShape 11"/>
          <p:cNvCxnSpPr>
            <a:cxnSpLocks noChangeShapeType="1"/>
            <a:stCxn id="10249" idx="3"/>
            <a:endCxn id="10250" idx="1"/>
          </p:cNvCxnSpPr>
          <p:nvPr/>
        </p:nvCxnSpPr>
        <p:spPr bwMode="auto">
          <a:xfrm>
            <a:off x="3968750" y="5316538"/>
            <a:ext cx="2778125" cy="1587"/>
          </a:xfrm>
          <a:prstGeom prst="bentConnector2">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252" name="Text Box 12"/>
          <p:cNvSpPr txBox="1">
            <a:spLocks noChangeArrowheads="1"/>
          </p:cNvSpPr>
          <p:nvPr/>
        </p:nvSpPr>
        <p:spPr bwMode="auto">
          <a:xfrm>
            <a:off x="6469063" y="4921250"/>
            <a:ext cx="198437"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a:solidFill>
                  <a:srgbClr val="000000"/>
                </a:solidFill>
              </a:rPr>
              <a:t>n</a:t>
            </a:r>
          </a:p>
        </p:txBody>
      </p:sp>
      <p:sp>
        <p:nvSpPr>
          <p:cNvPr id="10253" name="Text Box 13"/>
          <p:cNvSpPr txBox="1">
            <a:spLocks noChangeArrowheads="1"/>
          </p:cNvSpPr>
          <p:nvPr/>
        </p:nvSpPr>
        <p:spPr bwMode="auto">
          <a:xfrm>
            <a:off x="4206875" y="4921250"/>
            <a:ext cx="19843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a:solidFill>
                  <a:srgbClr val="000000"/>
                </a:solidFill>
              </a:rPr>
              <a:t>1</a:t>
            </a:r>
          </a:p>
        </p:txBody>
      </p:sp>
      <p:sp>
        <p:nvSpPr>
          <p:cNvPr id="16" name="Rectangle 1"/>
          <p:cNvSpPr>
            <a:spLocks noGrp="1" noChangeArrowheads="1"/>
          </p:cNvSpPr>
          <p:nvPr>
            <p:ph type="title" idx="4294967295"/>
          </p:nvPr>
        </p:nvSpPr>
        <p:spPr>
          <a:xfrm>
            <a:off x="1" y="0"/>
            <a:ext cx="10080624" cy="9921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431800" y="1500188"/>
            <a:ext cx="3249612" cy="1871662"/>
            <a:chOff x="125" y="945"/>
            <a:chExt cx="2047" cy="1179"/>
          </a:xfrm>
        </p:grpSpPr>
        <p:graphicFrame>
          <p:nvGraphicFramePr>
            <p:cNvPr id="11267" name="Object 3"/>
            <p:cNvGraphicFramePr>
              <a:graphicFrameLocks noChangeAspect="1"/>
            </p:cNvGraphicFramePr>
            <p:nvPr/>
          </p:nvGraphicFramePr>
          <p:xfrm>
            <a:off x="125" y="1169"/>
            <a:ext cx="2047" cy="954"/>
          </p:xfrm>
          <a:graphic>
            <a:graphicData uri="http://schemas.openxmlformats.org/presentationml/2006/ole">
              <mc:AlternateContent xmlns:mc="http://schemas.openxmlformats.org/markup-compatibility/2006">
                <mc:Choice xmlns:v="urn:schemas-microsoft-com:vml" Requires="v">
                  <p:oleObj spid="_x0000_s11454" r:id="rId4" imgW="3251880" imgH="1467720" progId="">
                    <p:embed/>
                  </p:oleObj>
                </mc:Choice>
                <mc:Fallback>
                  <p:oleObj r:id="rId4" imgW="3251880" imgH="146772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 y="1169"/>
                          <a:ext cx="2047" cy="954"/>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8" name="Text Box 4"/>
            <p:cNvSpPr txBox="1">
              <a:spLocks noChangeArrowheads="1"/>
            </p:cNvSpPr>
            <p:nvPr/>
          </p:nvSpPr>
          <p:spPr bwMode="auto">
            <a:xfrm>
              <a:off x="125" y="945"/>
              <a:ext cx="130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Bestellung</a:t>
              </a:r>
              <a:endParaRPr lang="de-AT" altLang="de-DE" dirty="0"/>
            </a:p>
          </p:txBody>
        </p:sp>
      </p:grpSp>
      <p:grpSp>
        <p:nvGrpSpPr>
          <p:cNvPr id="11269" name="Group 5"/>
          <p:cNvGrpSpPr>
            <a:grpSpLocks/>
          </p:cNvGrpSpPr>
          <p:nvPr/>
        </p:nvGrpSpPr>
        <p:grpSpPr bwMode="auto">
          <a:xfrm>
            <a:off x="6488113" y="1557338"/>
            <a:ext cx="3630612" cy="1814512"/>
            <a:chOff x="4087" y="981"/>
            <a:chExt cx="2287" cy="1143"/>
          </a:xfrm>
        </p:grpSpPr>
        <p:graphicFrame>
          <p:nvGraphicFramePr>
            <p:cNvPr id="11270" name="Object 6"/>
            <p:cNvGraphicFramePr>
              <a:graphicFrameLocks noChangeAspect="1"/>
            </p:cNvGraphicFramePr>
            <p:nvPr/>
          </p:nvGraphicFramePr>
          <p:xfrm>
            <a:off x="4087" y="1206"/>
            <a:ext cx="2287" cy="917"/>
          </p:xfrm>
          <a:graphic>
            <a:graphicData uri="http://schemas.openxmlformats.org/presentationml/2006/ole">
              <mc:AlternateContent xmlns:mc="http://schemas.openxmlformats.org/markup-compatibility/2006">
                <mc:Choice xmlns:v="urn:schemas-microsoft-com:vml" Requires="v">
                  <p:oleObj spid="_x0000_s11455" r:id="rId6" imgW="4230720" imgH="1407240" progId="">
                    <p:embed/>
                  </p:oleObj>
                </mc:Choice>
                <mc:Fallback>
                  <p:oleObj r:id="rId6" imgW="4230720" imgH="1407240" progId="">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7" y="1206"/>
                          <a:ext cx="2287" cy="917"/>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Text Box 7"/>
            <p:cNvSpPr txBox="1">
              <a:spLocks noChangeArrowheads="1"/>
            </p:cNvSpPr>
            <p:nvPr/>
          </p:nvSpPr>
          <p:spPr bwMode="auto">
            <a:xfrm>
              <a:off x="4453" y="981"/>
              <a:ext cx="1004"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0876" rIns="90000" bIns="45000"/>
            <a:lstStyle>
              <a:lvl1pPr>
                <a:tabLst>
                  <a:tab pos="723900" algn="l"/>
                  <a:tab pos="1447800" algn="l"/>
                </a:tabLst>
                <a:defRPr>
                  <a:solidFill>
                    <a:srgbClr val="000000"/>
                  </a:solidFill>
                  <a:latin typeface="Arial" charset="0"/>
                  <a:ea typeface="SimSun" charset="-122"/>
                </a:defRPr>
              </a:lvl1pPr>
              <a:lvl2pPr>
                <a:tabLst>
                  <a:tab pos="723900" algn="l"/>
                  <a:tab pos="1447800" algn="l"/>
                </a:tabLst>
                <a:defRPr>
                  <a:solidFill>
                    <a:srgbClr val="000000"/>
                  </a:solidFill>
                  <a:latin typeface="Arial" charset="0"/>
                  <a:ea typeface="SimSun" charset="-122"/>
                </a:defRPr>
              </a:lvl2pPr>
              <a:lvl3pPr>
                <a:tabLst>
                  <a:tab pos="723900" algn="l"/>
                  <a:tab pos="1447800" algn="l"/>
                </a:tabLst>
                <a:defRPr>
                  <a:solidFill>
                    <a:srgbClr val="000000"/>
                  </a:solidFill>
                  <a:latin typeface="Arial" charset="0"/>
                  <a:ea typeface="SimSun" charset="-122"/>
                </a:defRPr>
              </a:lvl3pPr>
              <a:lvl4pPr>
                <a:tabLst>
                  <a:tab pos="723900" algn="l"/>
                  <a:tab pos="1447800" algn="l"/>
                </a:tabLst>
                <a:defRPr>
                  <a:solidFill>
                    <a:srgbClr val="000000"/>
                  </a:solidFill>
                  <a:latin typeface="Arial" charset="0"/>
                  <a:ea typeface="SimSun" charset="-122"/>
                </a:defRPr>
              </a:lvl4pPr>
              <a:lvl5pPr>
                <a:tabLst>
                  <a:tab pos="723900" algn="l"/>
                  <a:tab pos="14478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Lst>
                <a:defRPr>
                  <a:solidFill>
                    <a:srgbClr val="000000"/>
                  </a:solidFill>
                  <a:latin typeface="Arial" charset="0"/>
                  <a:ea typeface="SimSun" charset="-122"/>
                </a:defRPr>
              </a:lvl9pPr>
            </a:lstStyle>
            <a:p>
              <a:r>
                <a:rPr lang="de-AT" altLang="de-DE" dirty="0" smtClean="0"/>
                <a:t>Table Artikel</a:t>
              </a:r>
              <a:endParaRPr lang="de-AT" altLang="de-DE" dirty="0"/>
            </a:p>
          </p:txBody>
        </p:sp>
      </p:grpSp>
      <p:sp>
        <p:nvSpPr>
          <p:cNvPr id="11275" name="Text Box 11"/>
          <p:cNvSpPr txBox="1">
            <a:spLocks noChangeArrowheads="1"/>
          </p:cNvSpPr>
          <p:nvPr/>
        </p:nvSpPr>
        <p:spPr bwMode="auto">
          <a:xfrm>
            <a:off x="5135563" y="992188"/>
            <a:ext cx="60007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62640" rIns="90000" bIns="45000"/>
          <a:lstStyle/>
          <a:p>
            <a:r>
              <a:rPr lang="de-AT" altLang="de-DE" sz="2000">
                <a:solidFill>
                  <a:srgbClr val="000000"/>
                </a:solidFill>
              </a:rPr>
              <a:t>m:n</a:t>
            </a:r>
          </a:p>
        </p:txBody>
      </p:sp>
      <p:sp>
        <p:nvSpPr>
          <p:cNvPr id="11276" name="AutoShape 12"/>
          <p:cNvSpPr>
            <a:spLocks noChangeArrowheads="1"/>
          </p:cNvSpPr>
          <p:nvPr/>
        </p:nvSpPr>
        <p:spPr bwMode="auto">
          <a:xfrm>
            <a:off x="793750" y="4921250"/>
            <a:ext cx="2976563" cy="1071563"/>
          </a:xfrm>
          <a:prstGeom prst="roundRect">
            <a:avLst>
              <a:gd name="adj" fmla="val 148"/>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 pos="2171700" algn="l"/>
                <a:tab pos="2895600" algn="l"/>
              </a:tabLst>
              <a:defRPr>
                <a:solidFill>
                  <a:srgbClr val="000000"/>
                </a:solidFill>
                <a:latin typeface="Arial" charset="0"/>
                <a:ea typeface="SimSun" charset="-122"/>
              </a:defRPr>
            </a:lvl1pPr>
            <a:lvl2pPr>
              <a:tabLst>
                <a:tab pos="723900" algn="l"/>
                <a:tab pos="1447800" algn="l"/>
                <a:tab pos="2171700" algn="l"/>
                <a:tab pos="2895600" algn="l"/>
              </a:tabLst>
              <a:defRPr>
                <a:solidFill>
                  <a:srgbClr val="000000"/>
                </a:solidFill>
                <a:latin typeface="Arial" charset="0"/>
                <a:ea typeface="SimSun" charset="-122"/>
              </a:defRPr>
            </a:lvl2pPr>
            <a:lvl3pPr>
              <a:tabLst>
                <a:tab pos="723900" algn="l"/>
                <a:tab pos="1447800" algn="l"/>
                <a:tab pos="2171700" algn="l"/>
                <a:tab pos="2895600" algn="l"/>
              </a:tabLst>
              <a:defRPr>
                <a:solidFill>
                  <a:srgbClr val="000000"/>
                </a:solidFill>
                <a:latin typeface="Arial" charset="0"/>
                <a:ea typeface="SimSun" charset="-122"/>
              </a:defRPr>
            </a:lvl3pPr>
            <a:lvl4pPr>
              <a:tabLst>
                <a:tab pos="723900" algn="l"/>
                <a:tab pos="1447800" algn="l"/>
                <a:tab pos="2171700" algn="l"/>
                <a:tab pos="2895600" algn="l"/>
              </a:tabLst>
              <a:defRPr>
                <a:solidFill>
                  <a:srgbClr val="000000"/>
                </a:solidFill>
                <a:latin typeface="Arial" charset="0"/>
                <a:ea typeface="SimSun" charset="-122"/>
              </a:defRPr>
            </a:lvl4pPr>
            <a:lvl5pPr>
              <a:tabLst>
                <a:tab pos="723900" algn="l"/>
                <a:tab pos="1447800" algn="l"/>
                <a:tab pos="2171700" algn="l"/>
                <a:tab pos="28956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9pPr>
          </a:lstStyle>
          <a:p>
            <a:r>
              <a:rPr lang="de-AT" altLang="de-DE" sz="2000"/>
              <a:t>Bestellung</a:t>
            </a:r>
          </a:p>
          <a:p>
            <a:pPr>
              <a:lnSpc>
                <a:spcPct val="89000"/>
              </a:lnSpc>
            </a:pPr>
            <a:r>
              <a:rPr lang="de-AT" altLang="de-DE" sz="1400">
                <a:latin typeface="Courier New" pitchFamily="49" charset="0"/>
              </a:rPr>
              <a:t>int id;</a:t>
            </a:r>
          </a:p>
          <a:p>
            <a:pPr>
              <a:lnSpc>
                <a:spcPct val="89000"/>
              </a:lnSpc>
            </a:pPr>
            <a:r>
              <a:rPr lang="de-AT" altLang="de-DE" sz="1400">
                <a:latin typeface="Courier New" pitchFamily="49" charset="0"/>
              </a:rPr>
              <a:t>Artikel[] artikelliste;</a:t>
            </a:r>
          </a:p>
        </p:txBody>
      </p:sp>
      <p:sp>
        <p:nvSpPr>
          <p:cNvPr id="11277" name="AutoShape 13"/>
          <p:cNvSpPr>
            <a:spLocks noChangeArrowheads="1"/>
          </p:cNvSpPr>
          <p:nvPr/>
        </p:nvSpPr>
        <p:spPr bwMode="auto">
          <a:xfrm>
            <a:off x="6151563" y="4762500"/>
            <a:ext cx="3571875" cy="1389063"/>
          </a:xfrm>
          <a:prstGeom prst="roundRect">
            <a:avLst>
              <a:gd name="adj" fmla="val 111"/>
            </a:avLst>
          </a:prstGeom>
          <a:solidFill>
            <a:srgbClr val="99CCFF"/>
          </a:solidFill>
          <a:ln w="9525"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nchor="ctr" anchorCtr="1"/>
          <a:lstStyle>
            <a:lvl1pPr>
              <a:tabLst>
                <a:tab pos="723900" algn="l"/>
                <a:tab pos="1447800" algn="l"/>
                <a:tab pos="2171700" algn="l"/>
                <a:tab pos="2895600" algn="l"/>
              </a:tabLst>
              <a:defRPr>
                <a:solidFill>
                  <a:srgbClr val="000000"/>
                </a:solidFill>
                <a:latin typeface="Arial" charset="0"/>
                <a:ea typeface="SimSun" charset="-122"/>
              </a:defRPr>
            </a:lvl1pPr>
            <a:lvl2pPr>
              <a:tabLst>
                <a:tab pos="723900" algn="l"/>
                <a:tab pos="1447800" algn="l"/>
                <a:tab pos="2171700" algn="l"/>
                <a:tab pos="2895600" algn="l"/>
              </a:tabLst>
              <a:defRPr>
                <a:solidFill>
                  <a:srgbClr val="000000"/>
                </a:solidFill>
                <a:latin typeface="Arial" charset="0"/>
                <a:ea typeface="SimSun" charset="-122"/>
              </a:defRPr>
            </a:lvl2pPr>
            <a:lvl3pPr>
              <a:tabLst>
                <a:tab pos="723900" algn="l"/>
                <a:tab pos="1447800" algn="l"/>
                <a:tab pos="2171700" algn="l"/>
                <a:tab pos="2895600" algn="l"/>
              </a:tabLst>
              <a:defRPr>
                <a:solidFill>
                  <a:srgbClr val="000000"/>
                </a:solidFill>
                <a:latin typeface="Arial" charset="0"/>
                <a:ea typeface="SimSun" charset="-122"/>
              </a:defRPr>
            </a:lvl3pPr>
            <a:lvl4pPr>
              <a:tabLst>
                <a:tab pos="723900" algn="l"/>
                <a:tab pos="1447800" algn="l"/>
                <a:tab pos="2171700" algn="l"/>
                <a:tab pos="2895600" algn="l"/>
              </a:tabLst>
              <a:defRPr>
                <a:solidFill>
                  <a:srgbClr val="000000"/>
                </a:solidFill>
                <a:latin typeface="Arial" charset="0"/>
                <a:ea typeface="SimSun" charset="-122"/>
              </a:defRPr>
            </a:lvl4pPr>
            <a:lvl5pPr>
              <a:tabLst>
                <a:tab pos="723900" algn="l"/>
                <a:tab pos="1447800" algn="l"/>
                <a:tab pos="2171700" algn="l"/>
                <a:tab pos="2895600" algn="l"/>
              </a:tabLst>
              <a:defRPr>
                <a:solidFill>
                  <a:srgbClr val="000000"/>
                </a:solidFill>
                <a:latin typeface="Arial" charset="0"/>
                <a:ea typeface="SimSun" charset="-122"/>
              </a:defRPr>
            </a:lvl5pPr>
            <a:lvl6pPr marL="25146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6pPr>
            <a:lvl7pPr marL="29718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7pPr>
            <a:lvl8pPr marL="34290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8pPr>
            <a:lvl9pPr marL="3886200" indent="-228600" defTabSz="449263"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SimSun" charset="-122"/>
              </a:defRPr>
            </a:lvl9pPr>
          </a:lstStyle>
          <a:p>
            <a:r>
              <a:rPr lang="de-AT" altLang="de-DE" sz="2000"/>
              <a:t>Artikel</a:t>
            </a:r>
          </a:p>
          <a:p>
            <a:pPr>
              <a:lnSpc>
                <a:spcPct val="89000"/>
              </a:lnSpc>
            </a:pPr>
            <a:r>
              <a:rPr lang="de-AT" altLang="de-DE" sz="1400">
                <a:latin typeface="Courier New" pitchFamily="49" charset="0"/>
              </a:rPr>
              <a:t>int id;</a:t>
            </a:r>
          </a:p>
          <a:p>
            <a:pPr>
              <a:lnSpc>
                <a:spcPct val="89000"/>
              </a:lnSpc>
            </a:pPr>
            <a:r>
              <a:rPr lang="de-AT" altLang="de-DE" sz="1400">
                <a:latin typeface="Courier New" pitchFamily="49" charset="0"/>
              </a:rPr>
              <a:t>String Bezeichnung;</a:t>
            </a:r>
          </a:p>
          <a:p>
            <a:pPr>
              <a:lnSpc>
                <a:spcPct val="89000"/>
              </a:lnSpc>
            </a:pPr>
            <a:r>
              <a:rPr lang="de-AT" altLang="de-DE" sz="1400">
                <a:latin typeface="Courier New" pitchFamily="49" charset="0"/>
              </a:rPr>
              <a:t>String Modellbezeichnung;</a:t>
            </a:r>
          </a:p>
          <a:p>
            <a:pPr>
              <a:lnSpc>
                <a:spcPct val="89000"/>
              </a:lnSpc>
            </a:pPr>
            <a:r>
              <a:rPr lang="de-AT" altLang="de-DE" sz="1400">
                <a:latin typeface="Courier New" pitchFamily="49" charset="0"/>
              </a:rPr>
              <a:t>Bestellung[] bestellungen;</a:t>
            </a:r>
          </a:p>
        </p:txBody>
      </p:sp>
      <p:cxnSp>
        <p:nvCxnSpPr>
          <p:cNvPr id="11278" name="AutoShape 14"/>
          <p:cNvCxnSpPr>
            <a:cxnSpLocks noChangeShapeType="1"/>
            <a:stCxn id="11276" idx="3"/>
            <a:endCxn id="11277" idx="1"/>
          </p:cNvCxnSpPr>
          <p:nvPr/>
        </p:nvCxnSpPr>
        <p:spPr bwMode="auto">
          <a:xfrm>
            <a:off x="3770313" y="5456238"/>
            <a:ext cx="2381250" cy="1587"/>
          </a:xfrm>
          <a:prstGeom prst="bentConnector2">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1279" name="Text Box 15"/>
          <p:cNvSpPr txBox="1">
            <a:spLocks noChangeArrowheads="1"/>
          </p:cNvSpPr>
          <p:nvPr/>
        </p:nvSpPr>
        <p:spPr bwMode="auto">
          <a:xfrm>
            <a:off x="5760392" y="4959350"/>
            <a:ext cx="19843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dirty="0">
                <a:solidFill>
                  <a:srgbClr val="000000"/>
                </a:solidFill>
              </a:rPr>
              <a:t>m</a:t>
            </a:r>
          </a:p>
        </p:txBody>
      </p:sp>
      <p:sp>
        <p:nvSpPr>
          <p:cNvPr id="11280" name="Text Box 16"/>
          <p:cNvSpPr txBox="1">
            <a:spLocks noChangeArrowheads="1"/>
          </p:cNvSpPr>
          <p:nvPr/>
        </p:nvSpPr>
        <p:spPr bwMode="auto">
          <a:xfrm>
            <a:off x="3889375" y="4959350"/>
            <a:ext cx="198438"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2640" rIns="90000" bIns="45000"/>
          <a:lstStyle/>
          <a:p>
            <a:r>
              <a:rPr lang="de-AT" altLang="de-DE" sz="2000">
                <a:solidFill>
                  <a:srgbClr val="000000"/>
                </a:solidFill>
              </a:rPr>
              <a:t>n</a:t>
            </a:r>
          </a:p>
        </p:txBody>
      </p:sp>
      <p:pic>
        <p:nvPicPr>
          <p:cNvPr id="11295" name="Picture 31"/>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728261" y="1560734"/>
            <a:ext cx="3423301" cy="194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
          <p:cNvSpPr>
            <a:spLocks noGrp="1" noChangeArrowheads="1"/>
          </p:cNvSpPr>
          <p:nvPr>
            <p:ph type="title" idx="4294967295"/>
          </p:nvPr>
        </p:nvSpPr>
        <p:spPr>
          <a:xfrm>
            <a:off x="1" y="0"/>
            <a:ext cx="10080624" cy="9921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altLang="de-DE" dirty="0"/>
              <a:t>Foreign Key Relationships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0" y="0"/>
            <a:ext cx="10080625" cy="900113"/>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Entity Classes</a:t>
            </a:r>
            <a:endParaRPr lang="en-GB" altLang="de-DE" dirty="0"/>
          </a:p>
        </p:txBody>
      </p:sp>
      <p:sp>
        <p:nvSpPr>
          <p:cNvPr id="12290" name="Rectangle 2"/>
          <p:cNvSpPr>
            <a:spLocks noGrp="1" noChangeArrowheads="1"/>
          </p:cNvSpPr>
          <p:nvPr>
            <p:ph type="body" idx="4294967295"/>
          </p:nvPr>
        </p:nvSpPr>
        <p:spPr>
          <a:xfrm>
            <a:off x="468313" y="1079500"/>
            <a:ext cx="9251950" cy="5940425"/>
          </a:xfrm>
          <a:ln/>
        </p:spPr>
        <p:txBody>
          <a:bodyPr tIns="36036"/>
          <a:lstStyle/>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An entity class is a normal Java </a:t>
            </a:r>
            <a:r>
              <a:rPr lang="en-US" altLang="de-DE" sz="2200" dirty="0" smtClean="0"/>
              <a:t>class, commonly called POJO </a:t>
            </a:r>
            <a:r>
              <a:rPr lang="en-US" altLang="de-DE" sz="2200" dirty="0"/>
              <a:t>(Plain Old Java Object).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For each entity class, there is a mapping to one (or more) </a:t>
            </a:r>
            <a:r>
              <a:rPr lang="en-US" altLang="de-DE" sz="2200" dirty="0" smtClean="0"/>
              <a:t>table(s</a:t>
            </a:r>
            <a:r>
              <a:rPr lang="en-US" altLang="de-DE" sz="2200" dirty="0"/>
              <a:t>) of a relational database. This mapping </a:t>
            </a:r>
            <a:r>
              <a:rPr lang="en-US" altLang="de-DE" sz="2200" dirty="0" smtClean="0"/>
              <a:t>is </a:t>
            </a:r>
            <a:r>
              <a:rPr lang="en-US" altLang="de-DE" sz="2200" dirty="0"/>
              <a:t>declared using Java </a:t>
            </a:r>
            <a:r>
              <a:rPr lang="en-US" altLang="de-DE" sz="2200" dirty="0" smtClean="0"/>
              <a:t>annotations.</a:t>
            </a:r>
            <a:endParaRPr lang="en-US" altLang="de-DE" sz="2200" dirty="0"/>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Each entity class has a primary key that can be used to uniquely identify objects of the class. </a:t>
            </a:r>
          </a:p>
          <a:p>
            <a:pPr marL="431800" indent="-323850">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de-DE" sz="2200" dirty="0"/>
              <a:t>Entity classes (unlike the earlier </a:t>
            </a:r>
            <a:r>
              <a:rPr lang="en-US" altLang="de-DE" sz="2200" dirty="0" smtClean="0"/>
              <a:t>Entity Beans</a:t>
            </a:r>
            <a:r>
              <a:rPr lang="en-US" altLang="de-DE" sz="2200" dirty="0"/>
              <a:t>) do not require an EJB container, they can also exist in </a:t>
            </a:r>
            <a:r>
              <a:rPr lang="en-US" altLang="de-DE" sz="2200" dirty="0" smtClean="0"/>
              <a:t>Web </a:t>
            </a:r>
            <a:r>
              <a:rPr lang="en-US" altLang="de-DE" sz="2200" dirty="0"/>
              <a:t>containers or in standalone Java applications</a:t>
            </a:r>
            <a:r>
              <a:rPr lang="en-US" altLang="de-DE" sz="2200" dirty="0" smtClean="0"/>
              <a:t>.</a:t>
            </a:r>
            <a:endParaRPr lang="en-GB" altLang="de-DE" sz="22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idx="4294967295"/>
          </p:nvPr>
        </p:nvSpPr>
        <p:spPr>
          <a:xfrm>
            <a:off x="-29991" y="2171"/>
            <a:ext cx="10080625" cy="1220788"/>
          </a:xfrm>
          <a:ln/>
        </p:spPr>
        <p:txBody>
          <a:bodyPr tIns="72072"/>
          <a:lstStyle/>
          <a:p>
            <a:pPr algn="ctr">
              <a:tabLst>
                <a:tab pos="723900" algn="l"/>
                <a:tab pos="1447800" algn="l"/>
                <a:tab pos="2171700" algn="l"/>
                <a:tab pos="2895600" algn="l"/>
                <a:tab pos="3619500" algn="l"/>
                <a:tab pos="4343400" algn="l"/>
                <a:tab pos="5067300" algn="l"/>
                <a:tab pos="5791200" algn="l"/>
                <a:tab pos="6515100" algn="l"/>
                <a:tab pos="7239000" algn="l"/>
              </a:tabLst>
            </a:pPr>
            <a:r>
              <a:rPr lang="en-GB" altLang="de-DE" dirty="0" smtClean="0"/>
              <a:t>Example of Entity Class</a:t>
            </a:r>
            <a:endParaRPr lang="en-GB" altLang="de-DE" dirty="0"/>
          </a:p>
        </p:txBody>
      </p:sp>
      <p:sp>
        <p:nvSpPr>
          <p:cNvPr id="13314" name="Rectangle 2"/>
          <p:cNvSpPr>
            <a:spLocks noGrp="1" noChangeArrowheads="1"/>
          </p:cNvSpPr>
          <p:nvPr>
            <p:ph type="body" idx="4294967295"/>
          </p:nvPr>
        </p:nvSpPr>
        <p:spPr>
          <a:xfrm>
            <a:off x="1079872" y="1339850"/>
            <a:ext cx="8638803" cy="5680075"/>
          </a:xfrm>
          <a:ln/>
        </p:spPr>
        <p:txBody>
          <a:bodyPr tIns="34272"/>
          <a:lstStyle/>
          <a:p>
            <a:pPr indent="-341313">
              <a:lnSpc>
                <a:spcPct val="89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a:t>
            </a:r>
            <a:r>
              <a:rPr lang="en-GB" altLang="de-DE" sz="1600" dirty="0" smtClean="0">
                <a:solidFill>
                  <a:srgbClr val="FF0000"/>
                </a:solidFill>
                <a:latin typeface="Courier New" pitchFamily="49" charset="0"/>
              </a:rPr>
              <a:t>Entity</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public class Student </a:t>
            </a:r>
            <a:r>
              <a:rPr lang="en-GB" altLang="de-DE" sz="1600" dirty="0" smtClean="0">
                <a:latin typeface="Courier New" pitchFamily="49" charset="0"/>
              </a:rPr>
              <a:t>{    </a:t>
            </a:r>
            <a:endParaRPr lang="en-GB" altLang="de-DE" sz="1600" dirty="0">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    @</a:t>
            </a:r>
            <a:r>
              <a:rPr lang="en-GB" altLang="de-DE" sz="1600" dirty="0" smtClean="0">
                <a:solidFill>
                  <a:srgbClr val="FF0000"/>
                </a:solidFill>
                <a:latin typeface="Courier New" pitchFamily="49" charset="0"/>
              </a:rPr>
              <a:t>Id</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    @</a:t>
            </a:r>
            <a:r>
              <a:rPr lang="en-GB" altLang="de-DE" sz="1600" dirty="0" err="1">
                <a:solidFill>
                  <a:srgbClr val="FF0000"/>
                </a:solidFill>
                <a:latin typeface="Courier New" pitchFamily="49" charset="0"/>
              </a:rPr>
              <a:t>GeneratedValue</a:t>
            </a:r>
            <a:r>
              <a:rPr lang="en-GB" altLang="de-DE" sz="1600" dirty="0">
                <a:solidFill>
                  <a:srgbClr val="FF0000"/>
                </a:solidFill>
                <a:latin typeface="Courier New" pitchFamily="49" charset="0"/>
              </a:rPr>
              <a:t>(strategy = </a:t>
            </a:r>
            <a:r>
              <a:rPr lang="en-GB" altLang="de-DE" sz="1600" dirty="0" err="1">
                <a:solidFill>
                  <a:srgbClr val="FF0000"/>
                </a:solidFill>
                <a:latin typeface="Courier New" pitchFamily="49" charset="0"/>
              </a:rPr>
              <a:t>GenerationType.AUTO</a:t>
            </a:r>
            <a:r>
              <a:rPr lang="en-GB" altLang="de-DE" sz="1600" dirty="0">
                <a:solidFill>
                  <a:srgbClr val="FF0000"/>
                </a:solidFill>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private Long id;</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solidFill>
                  <a:srgbClr val="FF0000"/>
                </a:solidFill>
                <a:latin typeface="Courier New" pitchFamily="49" charset="0"/>
              </a:rPr>
              <a:t>    @Column(name</a:t>
            </a:r>
            <a:r>
              <a:rPr lang="en-GB" altLang="de-DE" sz="1600" dirty="0" smtClean="0">
                <a:solidFill>
                  <a:srgbClr val="FF0000"/>
                </a:solidFill>
                <a:latin typeface="Courier New" pitchFamily="49" charset="0"/>
              </a:rPr>
              <a:t>="</a:t>
            </a:r>
            <a:r>
              <a:rPr lang="en-GB" altLang="de-DE" sz="1600" dirty="0" err="1" smtClean="0">
                <a:solidFill>
                  <a:srgbClr val="FF0000"/>
                </a:solidFill>
                <a:latin typeface="Courier New" pitchFamily="49" charset="0"/>
              </a:rPr>
              <a:t>matnum</a:t>
            </a:r>
            <a:r>
              <a:rPr lang="en-GB" altLang="de-DE" sz="1600" dirty="0" smtClean="0">
                <a:solidFill>
                  <a:srgbClr val="FF0000"/>
                </a:solidFill>
                <a:latin typeface="Courier New" pitchFamily="49" charset="0"/>
              </a:rPr>
              <a:t>")</a:t>
            </a:r>
            <a:endParaRPr lang="en-GB" altLang="de-DE" sz="1600" dirty="0">
              <a:solidFill>
                <a:srgbClr val="FF0000"/>
              </a:solidFill>
              <a:latin typeface="Courier New" pitchFamily="49" charset="0"/>
            </a:endParaRP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de-DE" sz="1600" dirty="0">
                <a:latin typeface="Courier New" pitchFamily="49" charset="0"/>
              </a:rPr>
              <a:t>    private Long </a:t>
            </a:r>
            <a:r>
              <a:rPr lang="en-GB" altLang="de-DE" sz="1600" dirty="0" err="1">
                <a:latin typeface="Courier New" pitchFamily="49" charset="0"/>
              </a:rPr>
              <a:t>matrikelnummer</a:t>
            </a:r>
            <a:r>
              <a:rPr lang="en-GB" altLang="de-DE" sz="1600" dirty="0">
                <a:latin typeface="Courier New" pitchFamily="49" charset="0"/>
              </a:rPr>
              <a:t>;</a:t>
            </a:r>
          </a:p>
          <a:p>
            <a:pPr indent="-341313">
              <a:lnSpc>
                <a:spcPct val="83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de-DE" sz="1600" dirty="0">
              <a:latin typeface="Courier New" pitchFamily="49"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Long </a:t>
            </a:r>
            <a:r>
              <a:rPr lang="de-DE" altLang="de-DE" sz="1600" dirty="0" err="1">
                <a:latin typeface="Courier New" pitchFamily="49" charset="0"/>
                <a:cs typeface="Arial Unicode MS" charset="0"/>
              </a:rPr>
              <a:t>getId</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return</a:t>
            </a:r>
            <a:r>
              <a:rPr lang="de-DE" altLang="de-DE" sz="1600" dirty="0" smtClean="0">
                <a:latin typeface="Courier New" pitchFamily="49" charset="0"/>
                <a:cs typeface="Arial Unicode MS" charset="0"/>
              </a:rPr>
              <a:t> </a:t>
            </a:r>
            <a:r>
              <a:rPr lang="de-DE" altLang="de-DE" sz="1600" dirty="0">
                <a:latin typeface="Courier New" pitchFamily="49" charset="0"/>
                <a:cs typeface="Arial Unicode MS" charset="0"/>
              </a:rPr>
              <a:t>this.id</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void</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setId</a:t>
            </a:r>
            <a:r>
              <a:rPr lang="de-DE" altLang="de-DE" sz="1600" dirty="0">
                <a:latin typeface="Courier New" pitchFamily="49" charset="0"/>
                <a:cs typeface="Arial Unicode MS" charset="0"/>
              </a:rPr>
              <a:t>(Long </a:t>
            </a:r>
            <a:r>
              <a:rPr lang="de-DE" altLang="de-DE" sz="1600" dirty="0" err="1">
                <a:latin typeface="Courier New" pitchFamily="49" charset="0"/>
                <a:cs typeface="Arial Unicode MS" charset="0"/>
              </a:rPr>
              <a:t>id</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this.id </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id</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Long </a:t>
            </a:r>
            <a:r>
              <a:rPr lang="de-DE" altLang="de-DE" sz="1600" dirty="0" err="1">
                <a:latin typeface="Courier New" pitchFamily="49" charset="0"/>
                <a:cs typeface="Arial Unicode MS" charset="0"/>
              </a:rPr>
              <a:t>getMatrikelnummer</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return</a:t>
            </a:r>
            <a:r>
              <a:rPr lang="de-DE" altLang="de-DE" sz="1600" dirty="0" smtClean="0">
                <a:latin typeface="Courier New" pitchFamily="49" charset="0"/>
                <a:cs typeface="Arial Unicode MS" charset="0"/>
              </a:rPr>
              <a:t> </a:t>
            </a:r>
            <a:r>
              <a:rPr lang="de-DE" altLang="de-DE" sz="1600" dirty="0" err="1">
                <a:latin typeface="Courier New" pitchFamily="49" charset="0"/>
                <a:cs typeface="Arial Unicode MS" charset="0"/>
              </a:rPr>
              <a:t>matrikelnummer</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err="1">
                <a:latin typeface="Courier New" pitchFamily="49" charset="0"/>
                <a:cs typeface="Arial Unicode MS" charset="0"/>
              </a:rPr>
              <a:t>public</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void</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setMatrikelnummer</a:t>
            </a:r>
            <a:r>
              <a:rPr lang="de-DE" altLang="de-DE" sz="1600" dirty="0">
                <a:latin typeface="Courier New" pitchFamily="49" charset="0"/>
                <a:cs typeface="Arial Unicode MS" charset="0"/>
              </a:rPr>
              <a:t>(Long </a:t>
            </a:r>
            <a:r>
              <a:rPr lang="de-DE" altLang="de-DE" sz="1600" dirty="0" err="1">
                <a:latin typeface="Courier New" pitchFamily="49" charset="0"/>
                <a:cs typeface="Arial Unicode MS" charset="0"/>
              </a:rPr>
              <a:t>matrikelnummer</a:t>
            </a: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 </a:t>
            </a:r>
            <a:r>
              <a:rPr lang="de-DE" altLang="de-DE" sz="1600" dirty="0" smtClean="0">
                <a:latin typeface="Courier New" pitchFamily="49" charset="0"/>
                <a:cs typeface="Arial Unicode MS" charset="0"/>
              </a:rPr>
              <a:t>   </a:t>
            </a:r>
            <a:r>
              <a:rPr lang="de-DE" altLang="de-DE" sz="1600" dirty="0" err="1" smtClean="0">
                <a:latin typeface="Courier New" pitchFamily="49" charset="0"/>
                <a:cs typeface="Arial Unicode MS" charset="0"/>
              </a:rPr>
              <a:t>this.matrikelnummer</a:t>
            </a:r>
            <a:r>
              <a:rPr lang="de-DE" altLang="de-DE" sz="1600" dirty="0" smtClean="0">
                <a:latin typeface="Courier New" pitchFamily="49" charset="0"/>
                <a:cs typeface="Arial Unicode MS" charset="0"/>
              </a:rPr>
              <a:t> </a:t>
            </a:r>
            <a:r>
              <a:rPr lang="de-DE" altLang="de-DE" sz="1600" dirty="0">
                <a:latin typeface="Courier New" pitchFamily="49" charset="0"/>
                <a:cs typeface="Arial Unicode MS" charset="0"/>
              </a:rPr>
              <a:t>= </a:t>
            </a:r>
            <a:r>
              <a:rPr lang="de-DE" altLang="de-DE" sz="1600" dirty="0" err="1">
                <a:latin typeface="Courier New" pitchFamily="49" charset="0"/>
                <a:cs typeface="Arial Unicode MS" charset="0"/>
              </a:rPr>
              <a:t>matrikelnummer</a:t>
            </a:r>
            <a:r>
              <a:rPr lang="de-DE" altLang="de-DE" sz="1600" dirty="0" smtClean="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smtClean="0">
                <a:latin typeface="Courier New" pitchFamily="49" charset="0"/>
                <a:cs typeface="Arial Unicode MS" charset="0"/>
              </a:rPr>
              <a:t>}</a:t>
            </a:r>
            <a:endParaRPr lang="de-DE" altLang="de-DE" sz="1600" dirty="0">
              <a:latin typeface="Courier New" pitchFamily="49" charset="0"/>
              <a:cs typeface="Arial Unicode MS" charset="0"/>
            </a:endParaRPr>
          </a:p>
          <a:p>
            <a:pPr marL="287338"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de-DE" altLang="de-DE" sz="1600" dirty="0">
                <a:latin typeface="Courier New" pitchFamily="49" charset="0"/>
                <a:cs typeface="Arial Unicode MS" charset="0"/>
              </a:rPr>
              <a:t>}</a:t>
            </a:r>
          </a:p>
          <a:p>
            <a:pPr marL="742950" indent="-284163" hangingPunct="1">
              <a:lnSpc>
                <a:spcPct val="88000"/>
              </a:lnSpc>
              <a:spcBef>
                <a:spcPts val="60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de-DE" altLang="de-DE" sz="1600" dirty="0">
              <a:latin typeface="Courier New" pitchFamily="49" charset="0"/>
              <a:cs typeface="Arial Unicode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rissa">
  <a:themeElements>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Arial"/>
        <a:ea typeface="MS Gothic"/>
        <a:cs typeface=""/>
      </a:majorFont>
      <a:minorFont>
        <a:latin typeface="Arial"/>
        <a:ea typeface="MS Gothic"/>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de-DE" sz="1800" b="0" i="0" u="none" strike="noStrike" cap="none" normalizeH="0" baseline="0" smtClean="0">
            <a:ln>
              <a:noFill/>
            </a:ln>
            <a:effectLst/>
            <a:latin typeface="Arial" charset="0"/>
            <a:ea typeface="SimSun"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de-DE" sz="1800" b="0" i="0" u="none" strike="noStrike" cap="none" normalizeH="0" baseline="0" smtClean="0">
            <a:ln>
              <a:noFill/>
            </a:ln>
            <a:effectLst/>
            <a:latin typeface="Arial" charset="0"/>
            <a:ea typeface="SimSun" charset="-122"/>
          </a:defRPr>
        </a:defPPr>
      </a:lstStyle>
    </a:lnDef>
  </a:objectDefaults>
  <a:extraClrSchemeLst>
    <a:extraClrScheme>
      <a:clrScheme name="Lariss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ariss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ariss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ariss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ariss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ariss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ariss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2387</Words>
  <Application>Microsoft Office PowerPoint</Application>
  <PresentationFormat>Benutzerdefiniert</PresentationFormat>
  <Paragraphs>455</Paragraphs>
  <Slides>40</Slides>
  <Notes>38</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40</vt:i4>
      </vt:variant>
    </vt:vector>
  </HeadingPairs>
  <TitlesOfParts>
    <vt:vector size="42" baseType="lpstr">
      <vt:lpstr>Larissa</vt:lpstr>
      <vt:lpstr>OpenOffice</vt:lpstr>
      <vt:lpstr>PowerPoint-Präsentation</vt:lpstr>
      <vt:lpstr>Object Relational Mapping</vt:lpstr>
      <vt:lpstr>Object Relational Mapping</vt:lpstr>
      <vt:lpstr>Foreign Key Relationships</vt:lpstr>
      <vt:lpstr>Foreign Key Relationships</vt:lpstr>
      <vt:lpstr>Foreign Key Relationships</vt:lpstr>
      <vt:lpstr>Foreign Key Relationships</vt:lpstr>
      <vt:lpstr>Entity Classes</vt:lpstr>
      <vt:lpstr>Example of Entity Class</vt:lpstr>
      <vt:lpstr>Configuration of Database Connection</vt:lpstr>
      <vt:lpstr>Example of persistence.xml</vt:lpstr>
      <vt:lpstr>Entity Manager</vt:lpstr>
      <vt:lpstr>Entity Manager in Java SE</vt:lpstr>
      <vt:lpstr>Entity Manager in Java EE</vt:lpstr>
      <vt:lpstr>Lifecycle of Entity Object</vt:lpstr>
      <vt:lpstr>Lifecycle of Entity Object</vt:lpstr>
      <vt:lpstr>Methods of Entity Manager</vt:lpstr>
      <vt:lpstr>Methods of Entity Manager</vt:lpstr>
      <vt:lpstr>Methods of Entity Manager</vt:lpstr>
      <vt:lpstr>Lifecycle Callback Methods</vt:lpstr>
      <vt:lpstr>Definition of Mapping</vt:lpstr>
      <vt:lpstr>Definition of Mapping</vt:lpstr>
      <vt:lpstr>Foreign Key Relationships</vt:lpstr>
      <vt:lpstr>Foreign Key Relationships</vt:lpstr>
      <vt:lpstr>Foreign Key Relationships</vt:lpstr>
      <vt:lpstr>Foreign Key Relationships</vt:lpstr>
      <vt:lpstr>Foreign Key Relationships</vt:lpstr>
      <vt:lpstr>JP Query Language</vt:lpstr>
      <vt:lpstr>JP Query Language</vt:lpstr>
      <vt:lpstr>JP Query Language</vt:lpstr>
      <vt:lpstr>JP Query Language</vt:lpstr>
      <vt:lpstr>JP Query Language</vt:lpstr>
      <vt:lpstr>JP Query Language</vt:lpstr>
      <vt:lpstr>Transactions</vt:lpstr>
      <vt:lpstr>Transactions</vt:lpstr>
      <vt:lpstr>Transactions</vt:lpstr>
      <vt:lpstr>Transactions</vt:lpstr>
      <vt:lpstr>Cascading</vt:lpstr>
      <vt:lpstr>Constraints</vt:lpstr>
      <vt:lpstr>Lazy Loading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Persistence API (JPA)</dc:title>
  <dc:creator>Bernhard</dc:creator>
  <cp:lastModifiedBy>Bernhard</cp:lastModifiedBy>
  <cp:revision>111</cp:revision>
  <cp:lastPrinted>1601-01-01T00:00:00Z</cp:lastPrinted>
  <dcterms:created xsi:type="dcterms:W3CDTF">1601-01-01T00:00:00Z</dcterms:created>
  <dcterms:modified xsi:type="dcterms:W3CDTF">2018-09-16T10:14:13Z</dcterms:modified>
</cp:coreProperties>
</file>