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70" r:id="rId3"/>
  </p:sldMasterIdLst>
  <p:notesMasterIdLst>
    <p:notesMasterId r:id="rId57"/>
  </p:notesMasterIdLst>
  <p:handoutMasterIdLst>
    <p:handoutMasterId r:id="rId58"/>
  </p:handoutMasterIdLst>
  <p:sldIdLst>
    <p:sldId id="261" r:id="rId4"/>
    <p:sldId id="287" r:id="rId5"/>
    <p:sldId id="284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09" r:id="rId28"/>
    <p:sldId id="311" r:id="rId29"/>
    <p:sldId id="312" r:id="rId30"/>
    <p:sldId id="285" r:id="rId31"/>
    <p:sldId id="313" r:id="rId32"/>
    <p:sldId id="314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5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97FC782-74A4-48C5-BE1B-7D343ABA8222}">
          <p14:sldIdLst>
            <p14:sldId id="261"/>
          </p14:sldIdLst>
        </p14:section>
        <p14:section name="Spring database with JDBC" id="{D8BB5190-EEA9-465D-8C0E-41697F68AFC5}">
          <p14:sldIdLst>
            <p14:sldId id="287"/>
            <p14:sldId id="284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10"/>
            <p14:sldId id="309"/>
            <p14:sldId id="311"/>
            <p14:sldId id="312"/>
          </p14:sldIdLst>
        </p14:section>
        <p14:section name="Persisting data with object relational mapping" id="{E80C173F-70F4-4B18-8447-0E8D652DCF10}">
          <p14:sldIdLst>
            <p14:sldId id="285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0000"/>
    <a:srgbClr val="0EF614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de-DE" smtClean="0"/>
              <a:t>18.12.2017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de-DE" smtClean="0"/>
              <a:t>18.12.2017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ieren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ieren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ieren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ieren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53985"/>
            <a:ext cx="9601200" cy="4037215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601200" cy="47244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8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45673"/>
            <a:ext cx="9601200" cy="4045527"/>
          </a:xfrm>
        </p:spPr>
        <p:txBody>
          <a:bodyPr/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4572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600"/>
            </a:lvl2pPr>
            <a:lvl3pPr marL="6858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400"/>
            </a:lvl3pPr>
            <a:lvl4pPr marL="9144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4pPr>
            <a:lvl5pPr marL="11430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3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ieren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ieren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ieren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ieren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ieren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ieren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609255" y="-54987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9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B2453-8663-4C69-AF73-9FD7B1DEC5D0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18.12.2017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 userDrawn="1"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3" name="Grafik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065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77110" y="1968603"/>
            <a:ext cx="10437779" cy="3383280"/>
          </a:xfrm>
        </p:spPr>
        <p:txBody>
          <a:bodyPr/>
          <a:lstStyle/>
          <a:p>
            <a:pPr algn="l" defTabSz="914400">
              <a:lnSpc>
                <a:spcPct val="76000"/>
              </a:lnSpc>
              <a:spcBef>
                <a:spcPct val="0"/>
              </a:spcBef>
              <a:buNone/>
            </a:pPr>
            <a:r>
              <a:rPr lang="de-DE" sz="8000" b="1" i="0" baseline="0" dirty="0">
                <a:solidFill>
                  <a:srgbClr val="2D2E2D"/>
                </a:solidFill>
                <a:latin typeface="Arial"/>
              </a:rPr>
              <a:t>Spring Data </a:t>
            </a:r>
            <a:r>
              <a:rPr lang="de-DE" sz="8000" b="1" i="0" baseline="0" dirty="0" err="1">
                <a:solidFill>
                  <a:srgbClr val="2D2E2D"/>
                </a:solidFill>
                <a:latin typeface="Arial"/>
              </a:rPr>
              <a:t>with</a:t>
            </a:r>
            <a:r>
              <a:rPr lang="de-DE" sz="8000" b="1" i="0" baseline="0" dirty="0">
                <a:solidFill>
                  <a:srgbClr val="2D2E2D"/>
                </a:solidFill>
                <a:latin typeface="Arial"/>
              </a:rPr>
              <a:t> JPA </a:t>
            </a:r>
            <a:endParaRPr lang="de-DE" dirty="0"/>
          </a:p>
        </p:txBody>
      </p:sp>
      <p:sp>
        <p:nvSpPr>
          <p:cNvPr id="4" name="AutoShape 2" descr="Bildergebnis für spring 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spring 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89" y="105463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61E816B-F1D9-4E72-844E-69A6DFD5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a </a:t>
            </a:r>
            <a:r>
              <a:rPr lang="de-AT" dirty="0" err="1"/>
              <a:t>pooled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63F0B43B-6376-4941-92A9-218E3D42F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73" y="2038974"/>
            <a:ext cx="9922854" cy="26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BAF7F1B-EC7D-4FAF-8F3F-54C795EF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a </a:t>
            </a:r>
            <a:r>
              <a:rPr lang="de-AT" dirty="0" err="1"/>
              <a:t>pooled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A9933043-0CFA-4C04-94C0-94C965A4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62" y="1660126"/>
            <a:ext cx="10302675" cy="35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8BCD13-A5BC-4B2A-A1EF-F7569828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a </a:t>
            </a:r>
            <a:r>
              <a:rPr lang="de-AT" dirty="0" err="1"/>
              <a:t>pooled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0CFB8E0-D453-4A0A-BA57-2A8181CC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Or</a:t>
            </a:r>
            <a:r>
              <a:rPr lang="de-AT" dirty="0"/>
              <a:t> in Java-</a:t>
            </a:r>
            <a:r>
              <a:rPr lang="de-AT" dirty="0" err="1"/>
              <a:t>Config</a:t>
            </a:r>
            <a:r>
              <a:rPr lang="de-AT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5AC4339D-DDDE-48DC-9078-7285312A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44" y="2351314"/>
            <a:ext cx="6631912" cy="31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0D6F721-5FF7-4711-B4F7-A6459B8C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14" y="304801"/>
            <a:ext cx="9866086" cy="885370"/>
          </a:xfrm>
        </p:spPr>
        <p:txBody>
          <a:bodyPr>
            <a:normAutofit/>
          </a:bodyPr>
          <a:lstStyle/>
          <a:p>
            <a:r>
              <a:rPr lang="de-AT" sz="2800" dirty="0" err="1"/>
              <a:t>BasicDataSource´s</a:t>
            </a:r>
            <a:r>
              <a:rPr lang="de-AT" sz="2800" dirty="0"/>
              <a:t> pool-</a:t>
            </a:r>
            <a:r>
              <a:rPr lang="de-AT" sz="2800" dirty="0" err="1"/>
              <a:t>configuration</a:t>
            </a:r>
            <a:r>
              <a:rPr lang="de-AT" sz="2800" dirty="0"/>
              <a:t> </a:t>
            </a:r>
            <a:r>
              <a:rPr lang="de-AT" sz="2800" dirty="0" err="1"/>
              <a:t>properties</a:t>
            </a:r>
            <a:endParaRPr lang="de-AT" sz="28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CF55FA21-001F-4E63-8B00-E291744D5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90" y="1190171"/>
            <a:ext cx="8135420" cy="52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EF7D327-279E-4168-B4CF-58C6DE6C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JDBC </a:t>
            </a:r>
            <a:r>
              <a:rPr lang="de-AT" dirty="0" err="1"/>
              <a:t>driver-based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4B72BA16-E542-44AA-9BD5-478BC2115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801" y="1789288"/>
            <a:ext cx="8810398" cy="37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8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46C2601-CE15-4713-8BD4-5A887D04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JDBC </a:t>
            </a:r>
            <a:r>
              <a:rPr lang="de-AT" dirty="0" err="1"/>
              <a:t>driver-based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8B9EB023-EB45-43EE-9B1E-E375BFC2A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393" y="2038154"/>
            <a:ext cx="10015213" cy="36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E3F4CC3-830E-4D79-8269-1AB9B03F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JDBC </a:t>
            </a:r>
            <a:r>
              <a:rPr lang="de-AT" dirty="0" err="1"/>
              <a:t>driver-based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7166EF88-16E0-4E19-BCF0-44244C8E9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099" y="2236275"/>
            <a:ext cx="9377801" cy="23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3FF55F1-3943-49DD-ADC1-1BB5F6B5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28261"/>
          </a:xfrm>
        </p:spPr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an </a:t>
            </a:r>
            <a:r>
              <a:rPr lang="de-AT" dirty="0" err="1"/>
              <a:t>embedded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D58971EB-7F8E-46F7-99E9-47904F48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460" y="1482722"/>
            <a:ext cx="8851079" cy="46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317DDA-95DE-4E28-99EE-0C5CFDC1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an </a:t>
            </a:r>
            <a:r>
              <a:rPr lang="de-AT" dirty="0" err="1"/>
              <a:t>embedded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3ABD2F2B-696D-4371-8B50-717442438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37" y="1858864"/>
            <a:ext cx="9207726" cy="31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8DEF8A-6410-4E07-A3A6-5B6E9C98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457786"/>
          </a:xfrm>
        </p:spPr>
        <p:txBody>
          <a:bodyPr>
            <a:normAutofit fontScale="90000"/>
          </a:bodyPr>
          <a:lstStyle/>
          <a:p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profiles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a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5271A0C7-D1A3-4B13-8DE4-BEFE0EF2D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689"/>
          <a:stretch/>
        </p:blipFill>
        <p:spPr>
          <a:xfrm>
            <a:off x="0" y="1024936"/>
            <a:ext cx="6671299" cy="43163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9FC71529-125C-4A17-A358-FD0EF4C4C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64"/>
          <a:stretch/>
        </p:blipFill>
        <p:spPr>
          <a:xfrm>
            <a:off x="5521144" y="2902857"/>
            <a:ext cx="6670855" cy="3955143"/>
          </a:xfrm>
          <a:prstGeom prst="rect">
            <a:avLst/>
          </a:prstGeom>
        </p:spPr>
      </p:pic>
      <p:sp>
        <p:nvSpPr>
          <p:cNvPr id="6" name="Pfeil: nach oben gebogen 5">
            <a:extLst>
              <a:ext uri="{FF2B5EF4-FFF2-40B4-BE49-F238E27FC236}">
                <a16:creationId xmlns="" xmlns:a16="http://schemas.microsoft.com/office/drawing/2014/main" id="{CB133A08-2AE3-40BA-9D4F-264C0D7640B1}"/>
              </a:ext>
            </a:extLst>
          </p:cNvPr>
          <p:cNvSpPr/>
          <p:nvPr/>
        </p:nvSpPr>
        <p:spPr>
          <a:xfrm rot="5400000">
            <a:off x="3125970" y="5027181"/>
            <a:ext cx="419356" cy="1174101"/>
          </a:xfrm>
          <a:prstGeom prst="bentUpArrow">
            <a:avLst>
              <a:gd name="adj1" fmla="val 27571"/>
              <a:gd name="adj2" fmla="val 50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73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56E20275-8A12-4E81-B5B8-697C3C60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1669143"/>
            <a:ext cx="9604310" cy="36234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6600" dirty="0" err="1"/>
              <a:t>Hitting</a:t>
            </a:r>
            <a:r>
              <a:rPr lang="de-AT" sz="6600" dirty="0"/>
              <a:t> </a:t>
            </a: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database</a:t>
            </a:r>
            <a:r>
              <a:rPr lang="de-AT" sz="6600" dirty="0"/>
              <a:t> </a:t>
            </a:r>
            <a:r>
              <a:rPr lang="de-AT" sz="6600" dirty="0" err="1"/>
              <a:t>with</a:t>
            </a:r>
            <a:r>
              <a:rPr lang="de-AT" sz="6600" dirty="0"/>
              <a:t> Spring and JDBC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0A62C1D2-2C40-453A-AC40-F57790E6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526143"/>
            <a:ext cx="752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796831E7-A8CF-4EC7-BF4B-B30A7704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63"/>
          <a:stretch/>
        </p:blipFill>
        <p:spPr>
          <a:xfrm>
            <a:off x="3436515" y="1"/>
            <a:ext cx="87554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43DB01-7CC0-408C-806F-B000912C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431282"/>
            <a:ext cx="10896600" cy="978869"/>
          </a:xfrm>
        </p:spPr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profiles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select</a:t>
            </a:r>
            <a:r>
              <a:rPr lang="de-AT" dirty="0"/>
              <a:t> a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81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9AEC2B-CFF9-450C-93B7-9BDF484D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605454"/>
            <a:ext cx="8255000" cy="584718"/>
          </a:xfrm>
        </p:spPr>
        <p:txBody>
          <a:bodyPr>
            <a:normAutofit fontScale="90000"/>
          </a:bodyPr>
          <a:lstStyle/>
          <a:p>
            <a:r>
              <a:rPr lang="de-AT" dirty="0" err="1"/>
              <a:t>Using</a:t>
            </a:r>
            <a:r>
              <a:rPr lang="de-AT" dirty="0"/>
              <a:t> JDBC </a:t>
            </a:r>
            <a:br>
              <a:rPr lang="de-AT" dirty="0"/>
            </a:br>
            <a:r>
              <a:rPr lang="de-AT" dirty="0" err="1"/>
              <a:t>with</a:t>
            </a:r>
            <a:r>
              <a:rPr lang="de-AT" dirty="0"/>
              <a:t> Spring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8E04BA8D-8B1A-471B-A867-933FA9B2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46" t="3646" b="6576"/>
          <a:stretch/>
        </p:blipFill>
        <p:spPr>
          <a:xfrm>
            <a:off x="3323771" y="22100"/>
            <a:ext cx="8868229" cy="68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2DF54F1-AD42-4CB9-8BB8-1C1012F7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JDBC </a:t>
            </a:r>
            <a:br>
              <a:rPr lang="de-AT" dirty="0"/>
            </a:br>
            <a:r>
              <a:rPr lang="de-AT" dirty="0" err="1"/>
              <a:t>with</a:t>
            </a:r>
            <a:r>
              <a:rPr lang="de-AT" dirty="0"/>
              <a:t> Spring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6232758C-9D8B-4A7F-A4CB-92B786AF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351" y="1305"/>
            <a:ext cx="7283134" cy="68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A50D59-B9DF-42CA-8916-A0C9958C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JDBC </a:t>
            </a:r>
            <a:r>
              <a:rPr lang="de-AT" dirty="0" err="1"/>
              <a:t>templates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3D891FDA-033B-4496-AECF-2DFD99017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239"/>
          <a:stretch/>
        </p:blipFill>
        <p:spPr>
          <a:xfrm>
            <a:off x="1295400" y="1986052"/>
            <a:ext cx="9601200" cy="2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2D38A14-927C-4A81-AC6E-E647CCC2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70204"/>
          </a:xfrm>
        </p:spPr>
        <p:txBody>
          <a:bodyPr/>
          <a:lstStyle/>
          <a:p>
            <a:r>
              <a:rPr lang="de-AT" dirty="0"/>
              <a:t>Reading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JDBC </a:t>
            </a:r>
            <a:r>
              <a:rPr lang="de-AT" dirty="0" err="1"/>
              <a:t>template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5D277203-DB68-48A2-992F-AB1677C2C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808" y="1235979"/>
            <a:ext cx="8564383" cy="53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D6A0DA-F024-4794-8E08-0F593B99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Java 8 Lambdas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45" y="1769336"/>
            <a:ext cx="8428483" cy="388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AF1B27-EDCF-494B-A727-E8F70916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Java 8 Lambdas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944D14B7-9E45-4448-A15D-48C90E554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00436"/>
            <a:ext cx="9601200" cy="41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73D054-6CB8-41D5-889C-AC3EFAB9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5690"/>
          </a:xfrm>
        </p:spPr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named</a:t>
            </a:r>
            <a:r>
              <a:rPr lang="de-AT" dirty="0"/>
              <a:t> </a:t>
            </a:r>
            <a:r>
              <a:rPr lang="de-AT" dirty="0" err="1"/>
              <a:t>parameters</a:t>
            </a:r>
            <a:endParaRPr lang="de-AT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C445884F-69E0-4369-A26D-BC4579A0D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909" y="1291558"/>
            <a:ext cx="9466177" cy="12262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1DBA49AD-D4C9-46E0-848F-D3F935110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302" y="2517806"/>
            <a:ext cx="8815389" cy="42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59EF8286-2233-42A5-A6B2-CBB1234A5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Persisting data with object-relational mapping (ORM)</a:t>
            </a:r>
            <a:endParaRPr lang="de-AT" sz="6000" dirty="0"/>
          </a:p>
        </p:txBody>
      </p:sp>
    </p:spTree>
    <p:extLst>
      <p:ext uri="{BB962C8B-B14F-4D97-AF65-F5344CB8AC3E}">
        <p14:creationId xmlns:p14="http://schemas.microsoft.com/office/powerpoint/2010/main" val="1344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F48EE16-2E94-4C62-B95B-F96553A3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522515"/>
            <a:ext cx="10475686" cy="526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Used to create features that are more sophisticated such as:</a:t>
            </a:r>
            <a:endParaRPr lang="de-AT" sz="28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7AA69038-4D4E-4E72-BACB-1F374CAE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72" y="1335315"/>
            <a:ext cx="9404856" cy="4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779B5BB-B045-4BB1-AA16-2E8DE43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Spring´s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-access </a:t>
            </a:r>
            <a:r>
              <a:rPr lang="de-AT" dirty="0" err="1"/>
              <a:t>philosophy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6C0135BC-2316-4C36-84C6-4F1F8564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725" y="2225449"/>
            <a:ext cx="7700549" cy="24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DAEDB526-C6D5-4433-9AD2-9E9B45F3C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04" t="15162"/>
          <a:stretch/>
        </p:blipFill>
        <p:spPr>
          <a:xfrm>
            <a:off x="1811565" y="1976721"/>
            <a:ext cx="8568870" cy="29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BAD02E5-AB4C-4B60-8E4A-974670E4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Spring and </a:t>
            </a:r>
            <a:r>
              <a:rPr lang="de-AT" dirty="0" err="1"/>
              <a:t>the</a:t>
            </a:r>
            <a:r>
              <a:rPr lang="de-AT" dirty="0"/>
              <a:t> Java </a:t>
            </a:r>
            <a:r>
              <a:rPr lang="de-AT" dirty="0" err="1"/>
              <a:t>Persistence</a:t>
            </a:r>
            <a:r>
              <a:rPr lang="de-AT" dirty="0"/>
              <a:t> API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9421C749-596F-4862-B22F-A5C31449F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81" y="1948542"/>
            <a:ext cx="9178837" cy="2960915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="" xmlns:a16="http://schemas.microsoft.com/office/drawing/2014/main" id="{88AE9705-55F5-417B-9379-E736458064B4}"/>
              </a:ext>
            </a:extLst>
          </p:cNvPr>
          <p:cNvSpPr/>
          <p:nvPr/>
        </p:nvSpPr>
        <p:spPr>
          <a:xfrm>
            <a:off x="9448800" y="5215620"/>
            <a:ext cx="1447800" cy="3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96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42A1825-6610-4929-8723-FBA14E7E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Spring and </a:t>
            </a:r>
            <a:r>
              <a:rPr lang="de-AT" dirty="0" err="1"/>
              <a:t>the</a:t>
            </a:r>
            <a:r>
              <a:rPr lang="de-AT" dirty="0"/>
              <a:t> Java </a:t>
            </a:r>
            <a:r>
              <a:rPr lang="de-AT" dirty="0" err="1"/>
              <a:t>Persistence</a:t>
            </a:r>
            <a:r>
              <a:rPr lang="de-AT" dirty="0"/>
              <a:t> API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80BD9646-2D8C-4804-A469-BA1C401E0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614" y="2217057"/>
            <a:ext cx="9610986" cy="24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B48A5F-8F54-4D76-A80B-A94AC1EE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Spring and </a:t>
            </a:r>
            <a:r>
              <a:rPr lang="de-AT" dirty="0" err="1"/>
              <a:t>the</a:t>
            </a:r>
            <a:r>
              <a:rPr lang="de-AT" dirty="0"/>
              <a:t> Java </a:t>
            </a:r>
            <a:r>
              <a:rPr lang="de-AT" dirty="0" err="1"/>
              <a:t>Persistence</a:t>
            </a:r>
            <a:r>
              <a:rPr lang="de-AT" dirty="0"/>
              <a:t> API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D68FC0AF-1DFF-4C28-9EBC-4117FAC73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79" y="2422521"/>
            <a:ext cx="9278641" cy="14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C1FC5E-4A6B-4CB3-A1A9-144BB4A9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Configuring</a:t>
            </a:r>
            <a:r>
              <a:rPr lang="de-AT" dirty="0"/>
              <a:t> </a:t>
            </a:r>
            <a:r>
              <a:rPr lang="de-AT" dirty="0" err="1"/>
              <a:t>application-managed</a:t>
            </a:r>
            <a:r>
              <a:rPr lang="de-AT" dirty="0"/>
              <a:t> JPA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05CF537B-3993-4F1F-ABF5-908A5E2D2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929" y="2702425"/>
            <a:ext cx="9764142" cy="14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21700C-F91A-417B-A659-EB070831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2776"/>
          </a:xfrm>
        </p:spPr>
        <p:txBody>
          <a:bodyPr/>
          <a:lstStyle/>
          <a:p>
            <a:r>
              <a:rPr lang="de-AT" dirty="0" err="1"/>
              <a:t>Configuring</a:t>
            </a:r>
            <a:r>
              <a:rPr lang="de-AT" dirty="0"/>
              <a:t> </a:t>
            </a:r>
            <a:r>
              <a:rPr lang="de-AT" dirty="0" err="1"/>
              <a:t>application-managed</a:t>
            </a:r>
            <a:r>
              <a:rPr lang="de-AT" dirty="0"/>
              <a:t> JPA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B4A06BD8-EAAD-4B5D-B558-2F678F28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318" y="1482722"/>
            <a:ext cx="7897523" cy="53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2C1D0E2-D909-4E50-9DB0-FD1A8F86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Configuring</a:t>
            </a:r>
            <a:r>
              <a:rPr lang="de-AT" dirty="0"/>
              <a:t> </a:t>
            </a:r>
            <a:r>
              <a:rPr lang="de-AT" dirty="0" err="1"/>
              <a:t>application-managed</a:t>
            </a:r>
            <a:r>
              <a:rPr lang="de-AT" dirty="0"/>
              <a:t> JPA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45AD1A25-B256-43A0-BAC0-DD52CF54F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69" y="2136605"/>
            <a:ext cx="9938861" cy="25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D529650-3620-4F4E-9EEC-AD097683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Configuring</a:t>
            </a:r>
            <a:r>
              <a:rPr lang="de-AT" dirty="0"/>
              <a:t> container-</a:t>
            </a:r>
            <a:r>
              <a:rPr lang="de-AT" dirty="0" err="1"/>
              <a:t>managed</a:t>
            </a:r>
            <a:r>
              <a:rPr lang="de-AT" dirty="0"/>
              <a:t> JPA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AAA35ACA-49FD-4389-8D70-4BAE23259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4"/>
          <a:stretch/>
        </p:blipFill>
        <p:spPr>
          <a:xfrm>
            <a:off x="1381435" y="1885065"/>
            <a:ext cx="9429129" cy="38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09B4C5-7596-4259-A796-B02CD667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Configuring</a:t>
            </a:r>
            <a:r>
              <a:rPr lang="de-AT" dirty="0"/>
              <a:t> container-</a:t>
            </a:r>
            <a:r>
              <a:rPr lang="de-AT" dirty="0" err="1"/>
              <a:t>managed</a:t>
            </a:r>
            <a:r>
              <a:rPr lang="de-AT" dirty="0"/>
              <a:t> JPA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B2D2A54C-2AB4-4262-B8E8-B0CB47375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614" y="2339602"/>
            <a:ext cx="7296771" cy="23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814AA7-33DA-41A1-8938-E5A5206E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Hibernate</a:t>
            </a:r>
            <a:r>
              <a:rPr lang="de-AT" dirty="0"/>
              <a:t> JPA </a:t>
            </a:r>
            <a:r>
              <a:rPr lang="de-AT" dirty="0" err="1"/>
              <a:t>vendor</a:t>
            </a:r>
            <a:r>
              <a:rPr lang="de-AT" dirty="0"/>
              <a:t> </a:t>
            </a:r>
            <a:r>
              <a:rPr lang="de-AT" dirty="0" err="1"/>
              <a:t>adapter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E6A27C11-D193-4F9C-94D9-E65DA0D4A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654" y="2451652"/>
            <a:ext cx="7640691" cy="234601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70A35576-045B-448F-BBDB-AA1FFA9832BA}"/>
              </a:ext>
            </a:extLst>
          </p:cNvPr>
          <p:cNvSpPr/>
          <p:nvPr/>
        </p:nvSpPr>
        <p:spPr>
          <a:xfrm>
            <a:off x="2570922" y="4055165"/>
            <a:ext cx="5685182" cy="25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1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97A7453A-B5D0-447D-9F88-A610363F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9" t="1793" r="3859" b="1880"/>
          <a:stretch/>
        </p:blipFill>
        <p:spPr>
          <a:xfrm>
            <a:off x="2011423" y="0"/>
            <a:ext cx="7234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C865149-05A6-4270-84D8-5376DCEE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AT" dirty="0" err="1"/>
              <a:t>Writting</a:t>
            </a:r>
            <a:r>
              <a:rPr lang="de-AT" dirty="0"/>
              <a:t> a JPA-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repository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="" xmlns:a16="http://schemas.microsoft.com/office/drawing/2014/main" id="{61D1CF4E-6463-403D-9B7E-5E5586EC3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074" y="1139366"/>
            <a:ext cx="7107581" cy="57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CAFBEA2-8F75-40B2-8D05-7927C8F3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AT" dirty="0" err="1"/>
              <a:t>Writting</a:t>
            </a:r>
            <a:r>
              <a:rPr lang="de-AT" dirty="0"/>
              <a:t> a JPA-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repository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00001953-B0DE-4304-B342-BF5710AFF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1" y="1066800"/>
            <a:ext cx="714279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12BC119-033E-4D3F-947D-9D8BFC5F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31461"/>
          </a:xfrm>
        </p:spPr>
        <p:txBody>
          <a:bodyPr/>
          <a:lstStyle/>
          <a:p>
            <a:r>
              <a:rPr lang="de-AT" dirty="0" err="1"/>
              <a:t>Writting</a:t>
            </a:r>
            <a:r>
              <a:rPr lang="de-AT" dirty="0"/>
              <a:t> a JPA-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repository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9628FE7B-E77C-4C24-93AD-DCC92DB1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342" y="1743061"/>
            <a:ext cx="8955315" cy="45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23BD8D-CB35-4E7C-AA4E-CDDA16F9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Automatic</a:t>
            </a:r>
            <a:r>
              <a:rPr lang="de-AT" dirty="0"/>
              <a:t> JPA </a:t>
            </a:r>
            <a:r>
              <a:rPr lang="de-AT" dirty="0" err="1"/>
              <a:t>repository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Spring Data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6EA2DCAB-9497-4A64-A66D-28E698BC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98" y="1886139"/>
            <a:ext cx="5513160" cy="1038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BA067839-8481-4029-897B-58DBC2E2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2" y="4303205"/>
            <a:ext cx="8735238" cy="1398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Pfeil: nach unten 5">
            <a:extLst>
              <a:ext uri="{FF2B5EF4-FFF2-40B4-BE49-F238E27FC236}">
                <a16:creationId xmlns="" xmlns:a16="http://schemas.microsoft.com/office/drawing/2014/main" id="{5F3A5651-D9B3-4CDB-BEC3-22DE16E4496B}"/>
              </a:ext>
            </a:extLst>
          </p:cNvPr>
          <p:cNvSpPr/>
          <p:nvPr/>
        </p:nvSpPr>
        <p:spPr>
          <a:xfrm rot="20537705">
            <a:off x="4368800" y="3094672"/>
            <a:ext cx="551543" cy="1038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8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80E50BD-C7B9-48FD-BBE0-19642BD4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Automatic</a:t>
            </a:r>
            <a:r>
              <a:rPr lang="de-AT" dirty="0"/>
              <a:t> JPA </a:t>
            </a:r>
            <a:r>
              <a:rPr lang="de-AT" dirty="0" err="1"/>
              <a:t>repository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Spring Data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2502CA22-3016-417A-A6C7-E6707259A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081" y="2048778"/>
            <a:ext cx="8097838" cy="328767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AC270A0-6A44-40A2-9201-D205C6F980E6}"/>
              </a:ext>
            </a:extLst>
          </p:cNvPr>
          <p:cNvSpPr/>
          <p:nvPr/>
        </p:nvSpPr>
        <p:spPr>
          <a:xfrm>
            <a:off x="2481943" y="4209143"/>
            <a:ext cx="5646057" cy="290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84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5F12A1-5A7A-4594-A16C-13BC47C6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Automatic</a:t>
            </a:r>
            <a:r>
              <a:rPr lang="de-AT" dirty="0"/>
              <a:t> JPA </a:t>
            </a:r>
            <a:r>
              <a:rPr lang="de-AT" dirty="0" err="1"/>
              <a:t>repository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Spring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8E43DC8-37B2-4BAA-BD85-85059C17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 Java-</a:t>
            </a:r>
            <a:r>
              <a:rPr lang="de-AT" dirty="0" err="1"/>
              <a:t>Configuration</a:t>
            </a:r>
            <a:r>
              <a:rPr lang="de-AT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8084112C-9BDB-4DC2-8B33-A0F03C15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45" y="2775744"/>
            <a:ext cx="6928110" cy="13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4DB058B-98E0-46BA-9183-9CC57565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Defining</a:t>
            </a:r>
            <a:r>
              <a:rPr lang="de-AT" dirty="0"/>
              <a:t> </a:t>
            </a:r>
            <a:r>
              <a:rPr lang="de-AT" dirty="0" err="1"/>
              <a:t>query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1E8EF4E2-4827-47DE-9EA0-3D4252841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503" y="2258388"/>
            <a:ext cx="9682993" cy="23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127C537-0FAC-44AA-A814-9ADDB6E2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Defining</a:t>
            </a:r>
            <a:r>
              <a:rPr lang="de-AT" dirty="0"/>
              <a:t> </a:t>
            </a:r>
            <a:r>
              <a:rPr lang="de-AT" dirty="0" err="1"/>
              <a:t>query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591FF43A-0EF7-41B0-B62B-D2472D3E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461" y="2295468"/>
            <a:ext cx="10351078" cy="22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937B6F-505E-4D6E-A380-96321366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Defining</a:t>
            </a:r>
            <a:r>
              <a:rPr lang="de-AT" dirty="0"/>
              <a:t> </a:t>
            </a:r>
            <a:r>
              <a:rPr lang="de-AT" dirty="0" err="1"/>
              <a:t>query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50FFE0-DECA-4182-9166-80CEA1A1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Supported </a:t>
            </a:r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operations</a:t>
            </a:r>
            <a:r>
              <a:rPr lang="de-AT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086BD331-21F4-4BE4-8181-E746B6EBD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358"/>
          <a:stretch/>
        </p:blipFill>
        <p:spPr>
          <a:xfrm>
            <a:off x="707572" y="2374306"/>
            <a:ext cx="5388428" cy="26906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4D27843-241D-40EC-83CA-FAE49FC77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69" b="15929"/>
          <a:stretch/>
        </p:blipFill>
        <p:spPr>
          <a:xfrm>
            <a:off x="6096000" y="2480259"/>
            <a:ext cx="5322442" cy="33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3D445FA-6D21-4AF7-A8D5-9A6D50B6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58147"/>
          </a:xfrm>
        </p:spPr>
        <p:txBody>
          <a:bodyPr/>
          <a:lstStyle/>
          <a:p>
            <a:r>
              <a:rPr lang="de-AT" dirty="0" err="1"/>
              <a:t>Defining</a:t>
            </a:r>
            <a:r>
              <a:rPr lang="de-AT" dirty="0"/>
              <a:t> </a:t>
            </a:r>
            <a:r>
              <a:rPr lang="de-AT" dirty="0" err="1"/>
              <a:t>query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7BC83A5-A1E4-4780-B00C-A1C63CD6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799"/>
            <a:ext cx="9601200" cy="4470401"/>
          </a:xfrm>
        </p:spPr>
        <p:txBody>
          <a:bodyPr/>
          <a:lstStyle/>
          <a:p>
            <a:r>
              <a:rPr lang="de-AT" dirty="0"/>
              <a:t>More </a:t>
            </a:r>
            <a:r>
              <a:rPr lang="de-AT" dirty="0" err="1"/>
              <a:t>examples</a:t>
            </a:r>
            <a:r>
              <a:rPr lang="de-AT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514C4A30-A8FF-4AAF-B7E1-AD920C03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1" y="1920642"/>
            <a:ext cx="7745691" cy="722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D46A079-32FD-4AD5-B0E8-24CE28CB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819" y="2934381"/>
            <a:ext cx="7100589" cy="626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71A09B59-9DEF-4403-B4AC-1BB33BEA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77" y="3868309"/>
            <a:ext cx="8108705" cy="693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EC74396-54D0-4AE8-BAD8-32BB8B162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819" y="4869703"/>
            <a:ext cx="7491838" cy="1050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82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3A923E8-C41A-4834-9B40-FEB4692E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Templating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access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24DFB095-ABE6-4E73-9684-BFAF7E5A4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669" y="2032510"/>
            <a:ext cx="7892662" cy="2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771E380-978F-4B47-BACF-D3895C7C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Declaring</a:t>
            </a:r>
            <a:r>
              <a:rPr lang="de-AT" dirty="0"/>
              <a:t> </a:t>
            </a:r>
            <a:r>
              <a:rPr lang="de-AT" dirty="0" err="1"/>
              <a:t>custom</a:t>
            </a:r>
            <a:r>
              <a:rPr lang="de-AT" dirty="0"/>
              <a:t> </a:t>
            </a:r>
            <a:r>
              <a:rPr lang="de-AT" dirty="0" err="1"/>
              <a:t>queries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2450E71F-4DA8-4585-931E-03A87D166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34" y="2375297"/>
            <a:ext cx="10110531" cy="2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B39E580-2F3C-44A7-B237-60F9C215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Mixing in </a:t>
            </a:r>
            <a:r>
              <a:rPr lang="de-AT" dirty="0" err="1"/>
              <a:t>custom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24EAD21F-D118-4A21-8382-15FD663C2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31" y="1722455"/>
            <a:ext cx="8567738" cy="43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721D704-E9A5-490D-8676-8726EAC8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Mixing in </a:t>
            </a:r>
            <a:r>
              <a:rPr lang="de-AT" dirty="0" err="1"/>
              <a:t>custom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5557E058-A36A-46A2-A61B-EF32FA55D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150" y="2017485"/>
            <a:ext cx="9371699" cy="3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9E500A-19DD-46B6-B2C1-B4A09F2F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Mixing in </a:t>
            </a:r>
            <a:r>
              <a:rPr lang="de-AT" dirty="0" err="1"/>
              <a:t>custom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62AE1D46-79B9-43E5-BEBD-0044DF902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27" y="1636826"/>
            <a:ext cx="9506830" cy="1792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811BF000-2302-4E0F-BDC5-5E4B2C55687D}"/>
              </a:ext>
            </a:extLst>
          </p:cNvPr>
          <p:cNvSpPr txBox="1"/>
          <p:nvPr/>
        </p:nvSpPr>
        <p:spPr>
          <a:xfrm>
            <a:off x="1295400" y="3583104"/>
            <a:ext cx="395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Or</a:t>
            </a:r>
            <a:r>
              <a:rPr lang="de-AT" dirty="0"/>
              <a:t> in </a:t>
            </a:r>
            <a:r>
              <a:rPr lang="de-AT" dirty="0" err="1"/>
              <a:t>xml</a:t>
            </a:r>
            <a:r>
              <a:rPr lang="de-AT" dirty="0"/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EECA681-B57F-4DE9-AD97-73A711AC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14" y="4106540"/>
            <a:ext cx="6870545" cy="7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6700E4-F431-48B5-A9B7-E4CFB2E7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Templating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access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CF23EF74-ED89-4276-A6B0-325EDA2A8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660" y="1482722"/>
            <a:ext cx="8136680" cy="4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F91E5E-5357-4D1E-8233-55E5B237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Configure</a:t>
            </a:r>
            <a:r>
              <a:rPr lang="de-AT" dirty="0"/>
              <a:t> a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9FB164C1-C2EE-4CE4-9246-CDF89794D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69" y="2226979"/>
            <a:ext cx="10382862" cy="24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BF66951-0C66-4091-9402-40E02416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JNDI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DD95D101-B3B8-493B-A937-978BDC04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361" r="823"/>
          <a:stretch/>
        </p:blipFill>
        <p:spPr>
          <a:xfrm>
            <a:off x="3551986" y="1887010"/>
            <a:ext cx="5088027" cy="1102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F61E9BF9-4CDE-4455-BCE5-EE409632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89" y="3393556"/>
            <a:ext cx="10354019" cy="187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53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441ED69-8116-486C-AB0C-72A2D7F1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Using</a:t>
            </a:r>
            <a:r>
              <a:rPr lang="de-AT" dirty="0"/>
              <a:t> JNDI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05A2584B-509E-4799-AA86-57A60377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9"/>
          <a:stretch/>
        </p:blipFill>
        <p:spPr>
          <a:xfrm>
            <a:off x="1005001" y="1814991"/>
            <a:ext cx="10181998" cy="32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1_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Rautenraster (Breitbild)</Template>
  <TotalTime>0</TotalTime>
  <Words>231</Words>
  <Application>Microsoft Office PowerPoint</Application>
  <PresentationFormat>Benutzerdefiniert</PresentationFormat>
  <Paragraphs>56</Paragraphs>
  <Slides>53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53</vt:i4>
      </vt:variant>
    </vt:vector>
  </HeadingPairs>
  <TitlesOfParts>
    <vt:vector size="55" baseType="lpstr">
      <vt:lpstr>Diamond Grid 16x9</vt:lpstr>
      <vt:lpstr>1_Diamond Grid 16x9</vt:lpstr>
      <vt:lpstr>Spring Data with JPA </vt:lpstr>
      <vt:lpstr>Hitting the database with Spring and JDBC</vt:lpstr>
      <vt:lpstr>Spring´s data-access philosophy</vt:lpstr>
      <vt:lpstr>PowerPoint-Präsentation</vt:lpstr>
      <vt:lpstr>Templating data access</vt:lpstr>
      <vt:lpstr>Templating data access</vt:lpstr>
      <vt:lpstr>Configure a data source</vt:lpstr>
      <vt:lpstr>Using JNDI data sources</vt:lpstr>
      <vt:lpstr>Using JNDI data sources</vt:lpstr>
      <vt:lpstr>Using a pooled data source</vt:lpstr>
      <vt:lpstr>Using a pooled data source</vt:lpstr>
      <vt:lpstr>Using a pooled data source</vt:lpstr>
      <vt:lpstr>BasicDataSource´s pool-configuration properties</vt:lpstr>
      <vt:lpstr>Using JDBC driver-based data source</vt:lpstr>
      <vt:lpstr>Using JDBC driver-based data source</vt:lpstr>
      <vt:lpstr>Using JDBC driver-based data source</vt:lpstr>
      <vt:lpstr>Using an embedded data source</vt:lpstr>
      <vt:lpstr>Using an embedded data source</vt:lpstr>
      <vt:lpstr>Using profiles to select a data source</vt:lpstr>
      <vt:lpstr>Using profiles to  select a data source</vt:lpstr>
      <vt:lpstr>Using JDBC  with Spring</vt:lpstr>
      <vt:lpstr>Using JDBC  with Spring</vt:lpstr>
      <vt:lpstr>JDBC templates</vt:lpstr>
      <vt:lpstr>Reading data with JDBC template</vt:lpstr>
      <vt:lpstr>Using Java 8 Lambdas</vt:lpstr>
      <vt:lpstr>Using Java 8 Lambdas</vt:lpstr>
      <vt:lpstr>Using named parameters</vt:lpstr>
      <vt:lpstr> Persisting data with object-relational mapping (ORM)</vt:lpstr>
      <vt:lpstr>PowerPoint-Präsentation</vt:lpstr>
      <vt:lpstr>PowerPoint-Präsentation</vt:lpstr>
      <vt:lpstr>Spring and the Java Persistence API</vt:lpstr>
      <vt:lpstr>Spring and the Java Persistence API</vt:lpstr>
      <vt:lpstr>Spring and the Java Persistence API</vt:lpstr>
      <vt:lpstr>Configuring application-managed JPA</vt:lpstr>
      <vt:lpstr>Configuring application-managed JPA</vt:lpstr>
      <vt:lpstr>Configuring application-managed JPA</vt:lpstr>
      <vt:lpstr>Configuring container-managed JPA</vt:lpstr>
      <vt:lpstr>Configuring container-managed JPA</vt:lpstr>
      <vt:lpstr>The Hibernate JPA vendor adapter</vt:lpstr>
      <vt:lpstr>Writting a JPA-based repository</vt:lpstr>
      <vt:lpstr>Writting a JPA-based repository</vt:lpstr>
      <vt:lpstr>Writting a JPA-based repository</vt:lpstr>
      <vt:lpstr>Automatic JPA repository with Spring Data</vt:lpstr>
      <vt:lpstr>Automatic JPA repository with Spring Data</vt:lpstr>
      <vt:lpstr>Automatic JPA repository with Spring Data</vt:lpstr>
      <vt:lpstr>Defining query methods</vt:lpstr>
      <vt:lpstr>Defining query methods</vt:lpstr>
      <vt:lpstr>Defining query methods</vt:lpstr>
      <vt:lpstr>Defining query methods</vt:lpstr>
      <vt:lpstr>Declaring custom queries</vt:lpstr>
      <vt:lpstr>Mixing in custom functionality</vt:lpstr>
      <vt:lpstr>Mixing in custom functionality</vt:lpstr>
      <vt:lpstr>Mixing in custom functionality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2017-08-21T08:35:06Z</dcterms:created>
  <dcterms:modified xsi:type="dcterms:W3CDTF">2017-12-18T17:16:43Z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