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70" r:id="rId3"/>
  </p:sldMasterIdLst>
  <p:notesMasterIdLst>
    <p:notesMasterId r:id="rId58"/>
  </p:notesMasterIdLst>
  <p:handoutMasterIdLst>
    <p:handoutMasterId r:id="rId59"/>
  </p:handoutMasterIdLst>
  <p:sldIdLst>
    <p:sldId id="261" r:id="rId4"/>
    <p:sldId id="262" r:id="rId5"/>
    <p:sldId id="263" r:id="rId6"/>
    <p:sldId id="265" r:id="rId7"/>
    <p:sldId id="31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0000"/>
    <a:srgbClr val="0EF614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2" y="19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de-DE" smtClean="0"/>
              <a:t>10.01.2018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de-DE" smtClean="0"/>
              <a:t>10.01.2018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ieren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ieren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ieren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ieren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ieren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78869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753985"/>
            <a:ext cx="9601200" cy="4037215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066801"/>
            <a:ext cx="9601200" cy="4724400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8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788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745673"/>
            <a:ext cx="9601200" cy="4045527"/>
          </a:xfrm>
        </p:spPr>
        <p:txBody>
          <a:bodyPr/>
          <a:lstStyle>
            <a:lvl1pPr marL="228600" indent="-2286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457200" indent="-182880">
              <a:buClr>
                <a:srgbClr val="0070C0"/>
              </a:buClr>
              <a:buFont typeface="Arial" panose="020B0604020202020204" pitchFamily="34" charset="0"/>
              <a:buChar char="•"/>
              <a:defRPr sz="1600"/>
            </a:lvl2pPr>
            <a:lvl3pPr marL="685800" indent="-179388">
              <a:buClr>
                <a:srgbClr val="0070C0"/>
              </a:buClr>
              <a:buFont typeface="Arial" panose="020B0604020202020204" pitchFamily="34" charset="0"/>
              <a:buChar char="•"/>
              <a:defRPr sz="1400"/>
            </a:lvl3pPr>
            <a:lvl4pPr marL="914400" indent="-182880">
              <a:buClr>
                <a:srgbClr val="0070C0"/>
              </a:buClr>
              <a:buFont typeface="Arial" panose="020B0604020202020204" pitchFamily="34" charset="0"/>
              <a:buChar char="•"/>
              <a:defRPr sz="1200"/>
            </a:lvl4pPr>
            <a:lvl5pPr marL="1143000" indent="-179388">
              <a:buClr>
                <a:srgbClr val="0070C0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3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ieren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en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ieren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ieren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ieren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ieren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ieren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ieren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F122DA5F-F369-425E-9800-5E085E2248B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2" y="6263928"/>
            <a:ext cx="809269" cy="47983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de-DE" smtClean="0"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8" name="Gerader Verbinde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5F1B4320-4208-4F94-8ACA-7CFD09946D5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8" y="6308127"/>
            <a:ext cx="2475299" cy="405787"/>
          </a:xfrm>
          <a:prstGeom prst="rect">
            <a:avLst/>
          </a:prstGeom>
        </p:spPr>
      </p:pic>
      <p:grpSp>
        <p:nvGrpSpPr>
          <p:cNvPr id="96" name="Gruppieren 95"/>
          <p:cNvGrpSpPr/>
          <p:nvPr/>
        </p:nvGrpSpPr>
        <p:grpSpPr bwMode="hidden">
          <a:xfrm>
            <a:off x="-609255" y="-54987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7" y="460392"/>
            <a:ext cx="754596" cy="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9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99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F122DA5F-F369-425E-9800-5E085E224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2" y="6263928"/>
            <a:ext cx="809269" cy="47983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B2453-8663-4C69-AF73-9FD7B1DEC5D0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10.01.2018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8" name="Gerader Verbinde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5F1B4320-4208-4F94-8ACA-7CFD09946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8" y="6308127"/>
            <a:ext cx="2475299" cy="405787"/>
          </a:xfrm>
          <a:prstGeom prst="rect">
            <a:avLst/>
          </a:prstGeom>
        </p:spPr>
      </p:pic>
      <p:grpSp>
        <p:nvGrpSpPr>
          <p:cNvPr id="96" name="Gruppieren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 userDrawn="1"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ieren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ieren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3" name="Grafik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7" y="460392"/>
            <a:ext cx="754596" cy="7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065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3993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77110" y="1968603"/>
            <a:ext cx="10437779" cy="3383280"/>
          </a:xfrm>
        </p:spPr>
        <p:txBody>
          <a:bodyPr>
            <a:normAutofit/>
          </a:bodyPr>
          <a:lstStyle/>
          <a:p>
            <a:pPr algn="l" defTabSz="914400">
              <a:lnSpc>
                <a:spcPct val="76000"/>
              </a:lnSpc>
              <a:spcBef>
                <a:spcPct val="0"/>
              </a:spcBef>
              <a:buNone/>
            </a:pPr>
            <a:r>
              <a:rPr lang="de-DE" sz="7200" b="1" i="0" baseline="0" dirty="0" err="1">
                <a:solidFill>
                  <a:srgbClr val="2D2E2D"/>
                </a:solidFill>
                <a:latin typeface="Arial"/>
              </a:rPr>
              <a:t>Creating</a:t>
            </a:r>
            <a:r>
              <a:rPr lang="de-DE" sz="7200" b="1" i="0" baseline="0" dirty="0">
                <a:solidFill>
                  <a:srgbClr val="2D2E2D"/>
                </a:solidFill>
                <a:latin typeface="Arial"/>
              </a:rPr>
              <a:t> REST APIs </a:t>
            </a:r>
            <a:r>
              <a:rPr lang="de-DE" sz="7200" b="1" i="0" baseline="0" dirty="0" err="1">
                <a:solidFill>
                  <a:srgbClr val="2D2E2D"/>
                </a:solidFill>
                <a:latin typeface="Arial"/>
              </a:rPr>
              <a:t>with</a:t>
            </a:r>
            <a:r>
              <a:rPr lang="de-DE" sz="7200" b="1" i="0" baseline="0" dirty="0">
                <a:solidFill>
                  <a:srgbClr val="2D2E2D"/>
                </a:solidFill>
                <a:latin typeface="Arial"/>
              </a:rPr>
              <a:t> Spring MVC</a:t>
            </a:r>
            <a:endParaRPr lang="de-DE" sz="7200" dirty="0"/>
          </a:p>
        </p:txBody>
      </p:sp>
      <p:sp>
        <p:nvSpPr>
          <p:cNvPr id="4" name="AutoShape 2" descr="Bildergebnis für spring 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spring 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89" y="105463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251D1B-D405-4F93-9D4A-CEFBC389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ContentNegotiationManager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F797DA58-FF6A-41B6-9583-E269A1A9A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074" y="2250091"/>
            <a:ext cx="9231851" cy="23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F94047-6B3A-47D1-B118-26CF6935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ContentNegotiationManager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BEA017-0811-42D7-8A1E-F810B236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 Java </a:t>
            </a:r>
            <a:r>
              <a:rPr lang="de-AT" dirty="0" err="1"/>
              <a:t>configuration</a:t>
            </a:r>
            <a:r>
              <a:rPr lang="de-AT" dirty="0"/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61A4FCB-204D-4B0C-B8FF-F264246E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01" y="2709138"/>
            <a:ext cx="7911997" cy="14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CFEAC9-1679-43D9-A70F-C8981BA2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ContentNegotiationManager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411D9A4C-AAB0-42DD-9909-3080B2AB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949" y="1862053"/>
            <a:ext cx="9270102" cy="31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72F1F8E-5600-41C9-AFC6-CFD799B6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de-AT" dirty="0" err="1"/>
              <a:t>ContentNegotiationManager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5DD6B9D9-16EC-4014-9029-A0E5A0E6A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14" y="1066800"/>
            <a:ext cx="8557772" cy="54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25F136-393E-426F-BA53-61E6BED0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ContentNegotiatingViewResolver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20EAED0-7C94-4367-B621-8A3F278C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53985"/>
            <a:ext cx="9601200" cy="4037215"/>
          </a:xfrm>
        </p:spPr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expection</a:t>
            </a:r>
            <a:r>
              <a:rPr lang="de-AT" dirty="0"/>
              <a:t>:			</a:t>
            </a:r>
            <a:r>
              <a:rPr lang="de-AT" dirty="0" err="1"/>
              <a:t>actual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239E19F-2F94-4B44-9FED-496A1C55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4" y="2294913"/>
            <a:ext cx="3425045" cy="3767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B3DD471-6B81-4DEB-AB78-36DEA894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66" y="2294913"/>
            <a:ext cx="4035494" cy="38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3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DA7FA8-9FD8-4BD1-9FAF-FA568D45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503853"/>
            <a:ext cx="10499035" cy="1642999"/>
          </a:xfrm>
        </p:spPr>
        <p:txBody>
          <a:bodyPr>
            <a:normAutofit/>
          </a:bodyPr>
          <a:lstStyle/>
          <a:p>
            <a:r>
              <a:rPr lang="de-AT" dirty="0"/>
              <a:t>Working </a:t>
            </a:r>
            <a:r>
              <a:rPr lang="de-AT" dirty="0" err="1"/>
              <a:t>with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HTTP </a:t>
            </a:r>
            <a:r>
              <a:rPr lang="de-AT" dirty="0" err="1"/>
              <a:t>message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converters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2B6858A9-9D61-48F5-B1C0-23AC1D870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226" y="0"/>
            <a:ext cx="7368209" cy="67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DA7FA8-9FD8-4BD1-9FAF-FA568D45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503853"/>
            <a:ext cx="10499035" cy="1642999"/>
          </a:xfrm>
        </p:spPr>
        <p:txBody>
          <a:bodyPr>
            <a:normAutofit/>
          </a:bodyPr>
          <a:lstStyle/>
          <a:p>
            <a:r>
              <a:rPr lang="de-AT" dirty="0"/>
              <a:t>Working </a:t>
            </a:r>
            <a:r>
              <a:rPr lang="de-AT" dirty="0" err="1"/>
              <a:t>with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HTTP </a:t>
            </a:r>
            <a:r>
              <a:rPr lang="de-AT" dirty="0" err="1"/>
              <a:t>message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converters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EB2F837D-4021-4E36-9A9A-7F1ADCB7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9" y="1338333"/>
            <a:ext cx="7766716" cy="46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73AADCE-8D12-457B-A47B-9E514187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 err="1"/>
              <a:t>Returning</a:t>
            </a:r>
            <a:r>
              <a:rPr lang="de-AT" sz="2800" dirty="0"/>
              <a:t> </a:t>
            </a:r>
            <a:r>
              <a:rPr lang="de-AT" sz="2800" dirty="0" err="1"/>
              <a:t>resource</a:t>
            </a:r>
            <a:r>
              <a:rPr lang="de-AT" sz="2800" dirty="0"/>
              <a:t> </a:t>
            </a:r>
            <a:r>
              <a:rPr lang="de-AT" sz="2800" dirty="0" err="1"/>
              <a:t>state</a:t>
            </a:r>
            <a:r>
              <a:rPr lang="de-AT" sz="2800" dirty="0"/>
              <a:t> in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responce</a:t>
            </a:r>
            <a:r>
              <a:rPr lang="de-AT" sz="2800" dirty="0"/>
              <a:t> </a:t>
            </a:r>
            <a:r>
              <a:rPr lang="de-AT" sz="2800" dirty="0" err="1"/>
              <a:t>body</a:t>
            </a:r>
            <a:endParaRPr lang="de-AT" sz="28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A40EEEFA-CB64-4469-AE28-13269164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543" y="1839535"/>
            <a:ext cx="8232913" cy="41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BF1532-C8B2-4FB4-9115-FA69B388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 err="1"/>
              <a:t>Returning</a:t>
            </a:r>
            <a:r>
              <a:rPr lang="de-AT" sz="2800" dirty="0"/>
              <a:t> </a:t>
            </a:r>
            <a:r>
              <a:rPr lang="de-AT" sz="2800" dirty="0" err="1"/>
              <a:t>resource</a:t>
            </a:r>
            <a:r>
              <a:rPr lang="de-AT" sz="2800" dirty="0"/>
              <a:t> </a:t>
            </a:r>
            <a:r>
              <a:rPr lang="de-AT" sz="2800" dirty="0" err="1"/>
              <a:t>state</a:t>
            </a:r>
            <a:r>
              <a:rPr lang="de-AT" sz="2800" dirty="0"/>
              <a:t> in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responce</a:t>
            </a:r>
            <a:r>
              <a:rPr lang="de-AT" sz="2800" dirty="0"/>
              <a:t> </a:t>
            </a:r>
            <a:r>
              <a:rPr lang="de-AT" sz="2800" dirty="0" err="1"/>
              <a:t>body</a:t>
            </a:r>
            <a:endParaRPr lang="de-AT" sz="28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183948C3-5C0D-4656-97AA-56967DBA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985" y="1694550"/>
            <a:ext cx="7824030" cy="43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C529AE-A2E6-4D46-A8A1-CDA3229C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sz="2800" dirty="0" err="1"/>
              <a:t>resource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request</a:t>
            </a:r>
            <a:r>
              <a:rPr lang="de-AT" dirty="0"/>
              <a:t> </a:t>
            </a:r>
            <a:r>
              <a:rPr lang="de-AT" dirty="0" err="1"/>
              <a:t>body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A3E9CF3C-C181-4BC5-8BFC-D9067EFF3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246" y="2498259"/>
            <a:ext cx="6821507" cy="18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257441-82EA-4A12-8CA4-3F71ADC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Spring </a:t>
            </a:r>
            <a:r>
              <a:rPr lang="de-AT" dirty="0" err="1"/>
              <a:t>supports</a:t>
            </a:r>
            <a:r>
              <a:rPr lang="de-AT" dirty="0"/>
              <a:t> 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62018EE-7B90-4C1F-A7DB-0F80329A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Now</a:t>
            </a:r>
            <a:r>
              <a:rPr lang="de-AT" dirty="0"/>
              <a:t>, at </a:t>
            </a:r>
            <a:r>
              <a:rPr lang="de-AT" dirty="0" err="1"/>
              <a:t>version</a:t>
            </a:r>
            <a:r>
              <a:rPr lang="de-AT" dirty="0"/>
              <a:t> 4.0, Spring </a:t>
            </a:r>
            <a:r>
              <a:rPr lang="de-AT" dirty="0" err="1"/>
              <a:t>supports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REST </a:t>
            </a:r>
            <a:r>
              <a:rPr lang="de-AT" dirty="0" err="1"/>
              <a:t>resources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following</a:t>
            </a:r>
            <a:r>
              <a:rPr lang="de-AT" dirty="0"/>
              <a:t> </a:t>
            </a:r>
            <a:r>
              <a:rPr lang="de-AT" dirty="0" err="1"/>
              <a:t>ways</a:t>
            </a:r>
            <a:r>
              <a:rPr lang="de-AT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6D515F1-32FE-44F6-8A2C-73922822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48" y="2500512"/>
            <a:ext cx="8989703" cy="32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C2848B7-406F-4281-9BAE-AE5E26D7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1" y="0"/>
            <a:ext cx="6674069" cy="68580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A4E94145-5FCA-46FD-B7DD-B26FD274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503853"/>
            <a:ext cx="5345653" cy="978869"/>
          </a:xfrm>
        </p:spPr>
        <p:txBody>
          <a:bodyPr>
            <a:normAutofit/>
          </a:bodyPr>
          <a:lstStyle/>
          <a:p>
            <a:r>
              <a:rPr lang="en-US" sz="2800" dirty="0"/>
              <a:t>Defaulting controllers for message </a:t>
            </a:r>
            <a:r>
              <a:rPr lang="en-US" sz="2800" dirty="0" err="1"/>
              <a:t>concersion</a:t>
            </a:r>
            <a:endParaRPr lang="de-AT" sz="28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C36472CE-C799-4BE1-A5D9-85E88BD7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753985"/>
            <a:ext cx="5102087" cy="4037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key thing to notice in listing 16.3 is what’s not in the code. Neither of the handler methods are annotated with @</a:t>
            </a:r>
            <a:r>
              <a:rPr lang="en-US" dirty="0" err="1"/>
              <a:t>ResponseBody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But because the controller is annotated with @</a:t>
            </a:r>
            <a:r>
              <a:rPr lang="en-US" dirty="0" err="1"/>
              <a:t>RestController</a:t>
            </a:r>
            <a:r>
              <a:rPr lang="en-US" dirty="0"/>
              <a:t>, the objects returned from those methods will still go through message conversion to produce a resource representation for the client. 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18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46915F-8B97-4092-93A2-BFC2EDB5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Communicating</a:t>
            </a:r>
            <a:r>
              <a:rPr lang="de-AT" dirty="0"/>
              <a:t> </a:t>
            </a:r>
            <a:r>
              <a:rPr lang="de-AT" dirty="0" err="1"/>
              <a:t>errors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client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C68C2FC3-4149-47A1-92FF-1B1851222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719" y="2496085"/>
            <a:ext cx="7926561" cy="18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99DBAF-579B-45E8-9700-10E470DC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Working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ResponseEntity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CF31252-B608-4EC8-9152-23032A0FE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740" y="2422887"/>
            <a:ext cx="8604519" cy="20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CCC59E-D87A-496A-86FC-26C52638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Working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ResponseEntity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AA56F985-A2AC-481A-B45D-264E5A23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2" y="1894025"/>
            <a:ext cx="4563960" cy="34863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5F687A7-E2AF-4A4A-BD58-DD6A0532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743" y="3204855"/>
            <a:ext cx="7731861" cy="2745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9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EB7A2A-021A-49A0-85F2-74129E8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Handling </a:t>
            </a:r>
            <a:r>
              <a:rPr lang="de-AT" dirty="0" err="1"/>
              <a:t>errors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979AB46F-5DC6-458E-B8BC-B3BFF33FD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540" y="2202570"/>
            <a:ext cx="8638919" cy="24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B4A04-7A87-4355-BE15-9BE185E8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Handling </a:t>
            </a:r>
            <a:r>
              <a:rPr lang="de-AT" dirty="0" err="1"/>
              <a:t>errors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BD9F3E52-6781-4197-B0E0-1EE043254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176" y="1736035"/>
            <a:ext cx="7845648" cy="41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5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760DBF3-CEEC-4261-90D7-B6372BFC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Handling </a:t>
            </a:r>
            <a:r>
              <a:rPr lang="de-AT" dirty="0" err="1"/>
              <a:t>errors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1FC2EC58-976C-4253-A628-FDC90BD40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836" y="2257960"/>
            <a:ext cx="8294328" cy="23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96C7C0D-2078-472A-AC49-1C98992A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Handling </a:t>
            </a:r>
            <a:r>
              <a:rPr lang="de-AT" dirty="0" err="1"/>
              <a:t>errors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E4C80658-57C0-400A-AD4F-7952B172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798" y="2425372"/>
            <a:ext cx="8270403" cy="20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89FD9F7-2CC9-4DFB-8CE4-DF29280D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Setting </a:t>
            </a:r>
            <a:r>
              <a:rPr lang="de-AT" dirty="0" err="1"/>
              <a:t>headers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response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E4039AC3-FF60-4146-B8C5-C44CB566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249" y="1694757"/>
            <a:ext cx="7985501" cy="41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EB28DE-40B4-40DD-A1D8-CCBE642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Setting </a:t>
            </a:r>
            <a:r>
              <a:rPr lang="de-AT" dirty="0" err="1"/>
              <a:t>headers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response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EA7ADD89-6594-4456-88D9-0179CBDBD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028" y="1482722"/>
            <a:ext cx="7635944" cy="46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9C3DE1-D6ED-4D32-B8D8-BCFE8C9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Spring </a:t>
            </a:r>
            <a:r>
              <a:rPr lang="de-AT" dirty="0" err="1"/>
              <a:t>supports</a:t>
            </a:r>
            <a:r>
              <a:rPr lang="de-AT" dirty="0"/>
              <a:t> REST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4065D4C-8485-4E28-B28F-89D258C1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85" y="2146852"/>
            <a:ext cx="9024429" cy="21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11BC29-959D-4F5B-B4FF-3ADCABC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Consuming</a:t>
            </a:r>
            <a:r>
              <a:rPr lang="de-AT" dirty="0"/>
              <a:t> REST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485BD94D-C4E1-4FA9-AD9C-9FD581078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28" y="1762538"/>
            <a:ext cx="9355343" cy="38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2C51DE-C278-439E-A00E-9BD15D8E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03853"/>
            <a:ext cx="5168348" cy="978869"/>
          </a:xfrm>
        </p:spPr>
        <p:txBody>
          <a:bodyPr/>
          <a:lstStyle/>
          <a:p>
            <a:r>
              <a:rPr lang="de-AT" dirty="0" err="1"/>
              <a:t>Exploring</a:t>
            </a:r>
            <a:r>
              <a:rPr lang="de-AT" dirty="0"/>
              <a:t> </a:t>
            </a:r>
            <a:r>
              <a:rPr lang="de-AT" dirty="0" err="1"/>
              <a:t>RestTemplate´s</a:t>
            </a:r>
            <a:r>
              <a:rPr lang="de-AT" dirty="0"/>
              <a:t> </a:t>
            </a:r>
            <a:r>
              <a:rPr lang="de-AT" dirty="0" err="1"/>
              <a:t>operations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73F5254-5EB3-4646-A86B-CA7F858B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753985"/>
            <a:ext cx="5022574" cy="4037215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RestTemplate</a:t>
            </a:r>
            <a:r>
              <a:rPr lang="de-AT" dirty="0"/>
              <a:t> </a:t>
            </a:r>
            <a:r>
              <a:rPr lang="de-AT" dirty="0" err="1"/>
              <a:t>defines</a:t>
            </a:r>
            <a:r>
              <a:rPr lang="de-AT" dirty="0"/>
              <a:t> 36 </a:t>
            </a:r>
            <a:r>
              <a:rPr lang="de-AT" dirty="0" err="1"/>
              <a:t>methods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interacting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REST </a:t>
            </a:r>
            <a:r>
              <a:rPr lang="de-AT" dirty="0" err="1"/>
              <a:t>resouces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A2E584D-F061-4D33-9B04-E204F4C2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52" y="1083582"/>
            <a:ext cx="6997148" cy="5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5D157F2-5AB4-4F95-BEFB-BBB2F25B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Exploring</a:t>
            </a:r>
            <a:r>
              <a:rPr lang="de-AT" dirty="0"/>
              <a:t> </a:t>
            </a:r>
            <a:r>
              <a:rPr lang="de-AT" dirty="0" err="1"/>
              <a:t>RestTemplate´s</a:t>
            </a:r>
            <a:r>
              <a:rPr lang="de-AT" dirty="0"/>
              <a:t> </a:t>
            </a:r>
            <a:r>
              <a:rPr lang="de-AT" dirty="0" err="1"/>
              <a:t>operations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D028BC9F-B93F-4D85-A38C-196CE941A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70" y="2503744"/>
            <a:ext cx="8383859" cy="20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E4836D-0CA5-4BDD-8618-EF5639D6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1F50170-E788-459F-BC87-CABD16FD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12" y="1961036"/>
            <a:ext cx="7701376" cy="37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1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FE1197-DC9B-4E7C-94DE-59669D6E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Retrieving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A8A74C0F-E1D5-4B2E-8B28-7AE2E734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97" y="2529733"/>
            <a:ext cx="8055406" cy="17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FE1197-DC9B-4E7C-94DE-59669D6E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Retrieving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8E89DFEC-7357-47E1-8FFF-7DF05A4E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410" y="2259823"/>
            <a:ext cx="8101179" cy="23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7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C38958-4D9A-44B3-912A-1C7AF91E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Extracting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 </a:t>
            </a:r>
            <a:r>
              <a:rPr lang="de-AT" dirty="0" err="1"/>
              <a:t>metadata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2274BEC3-ED31-4C2D-A9A3-DF0B4535C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576" y="1656522"/>
            <a:ext cx="8076847" cy="42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231039-2132-4490-A207-2638DBE8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PUTting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9DABBBE4-AF4A-4DCD-94CB-2EC5CBEDE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310" y="2485508"/>
            <a:ext cx="7959380" cy="18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1A4BC2-D244-450B-A5BE-641F8A7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PUTting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109E8639-9C86-4F79-BA2E-5E6B4B522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805" y="2308277"/>
            <a:ext cx="8310390" cy="22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3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1B2574-D287-4CBF-B939-CEBE7F4C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PUTting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1F20BE96-0E88-43E5-AB51-FB740F120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17" y="2747669"/>
            <a:ext cx="8175966" cy="13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D970169-D53C-4D33-A5FB-AF2CCAD8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a REST </a:t>
            </a:r>
            <a:r>
              <a:rPr lang="de-AT" dirty="0" err="1"/>
              <a:t>endpoint</a:t>
            </a:r>
            <a:r>
              <a:rPr lang="de-AT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2F67FBA6-454F-4881-82DB-CBA455B14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878" y="2939566"/>
            <a:ext cx="8304243" cy="9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B334FE-FC5F-4299-89BD-501D3561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PUTting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128E1D8-B48C-4D87-B6B0-BAE15AB78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332" y="2609971"/>
            <a:ext cx="7443336" cy="16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BF1768-49AD-4F6C-8DD5-ED34BDF1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DELETEing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1321022B-E360-43CC-96FD-CB1FC608A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343" y="2576115"/>
            <a:ext cx="7051313" cy="17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ABD57A-076A-441C-85F7-D58E2133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DELETEing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88CC7519-F9B1-4BEC-9C8E-4FF2C6B47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388" y="2003684"/>
            <a:ext cx="8255224" cy="28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D1A6BE-77BD-4CC5-B6FF-82F27A92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6" y="503853"/>
            <a:ext cx="10008704" cy="978869"/>
          </a:xfrm>
        </p:spPr>
        <p:txBody>
          <a:bodyPr/>
          <a:lstStyle/>
          <a:p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responses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POST </a:t>
            </a:r>
            <a:r>
              <a:rPr lang="de-AT" dirty="0" err="1"/>
              <a:t>requests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06EC9E8-5BF3-499F-B415-B407B35AF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81" y="2285810"/>
            <a:ext cx="7990038" cy="22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6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5DD737-6BB0-4C5A-BAD6-9B1B77A4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responses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POST </a:t>
            </a:r>
            <a:r>
              <a:rPr lang="de-AT" dirty="0" err="1"/>
              <a:t>requests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85236377-21AE-450E-8423-3C2CD51C0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781" y="2009482"/>
            <a:ext cx="8530437" cy="28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2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8925A8-56A9-46B7-90DB-EC535C9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responses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POST </a:t>
            </a:r>
            <a:r>
              <a:rPr lang="de-AT" dirty="0" err="1"/>
              <a:t>requests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5D757B49-2070-4678-A56D-75F39D554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302" y="1947051"/>
            <a:ext cx="7887395" cy="29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2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961954-2A1A-43B5-9931-C61826C1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Receiving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responses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POST </a:t>
            </a:r>
            <a:r>
              <a:rPr lang="de-AT" dirty="0" err="1"/>
              <a:t>requests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B4BD49B8-0FB1-4E26-AA11-FAC90A760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22" y="2172131"/>
            <a:ext cx="8496955" cy="25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361E5F-439F-4E58-A760-32C4110E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Receiving a resource location after a POST request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C152BB5E-6F35-4556-8A9A-A570D57D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254" y="2034640"/>
            <a:ext cx="8607492" cy="27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B9CF7F-2861-439C-89D9-1AD6DDFB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Receiving a resource location after a POST request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B994C6A0-112D-437C-B2F4-56CFB50EB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367" y="2450013"/>
            <a:ext cx="8045265" cy="19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07B9A1-0E2A-4D30-9B9A-E9DE57F5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Exchanging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C5566B9-2351-42E9-965B-A807ABB1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48" y="1878927"/>
            <a:ext cx="8228303" cy="31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D970169-D53C-4D33-A5FB-AF2CCAD8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1" y="119754"/>
            <a:ext cx="9601200" cy="600487"/>
          </a:xfrm>
        </p:spPr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a REST </a:t>
            </a:r>
            <a:r>
              <a:rPr lang="de-AT" dirty="0" err="1"/>
              <a:t>endpoint</a:t>
            </a:r>
            <a:r>
              <a:rPr lang="de-AT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21" y="792680"/>
            <a:ext cx="7368162" cy="35230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48" y="3974538"/>
            <a:ext cx="7554786" cy="13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C9ABC8-76C2-4403-8ECA-3887CA33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Exchanging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2AE799A4-006C-4A5F-BF71-A499F37F9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451" y="1841552"/>
            <a:ext cx="8515098" cy="31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A3F5403-A4D4-4EE5-84EE-0BF41604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Exchanging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9619BF40-3F73-4C2E-A3A8-FBB0208C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864" y="2318319"/>
            <a:ext cx="8682271" cy="22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DABC8C-B4A3-4617-A049-A29C45C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Exchanging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B4F591AB-E74F-46A9-831C-E1EFEF037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024" y="2612870"/>
            <a:ext cx="8619952" cy="16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9E79C2-85AD-4D04-BAC6-E3B0B837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Exchanging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222D35FB-418B-4CBE-8220-3299CD3B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180" y="2645689"/>
            <a:ext cx="8217639" cy="15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2B93973-C306-4136-A402-BE1BAC86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Exchanging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64AF45D3-8427-42F1-A493-A51650BA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772" y="1973452"/>
            <a:ext cx="8706455" cy="2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EA2DE7-CC58-46F7-8DCA-3342558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Creating</a:t>
            </a:r>
            <a:r>
              <a:rPr lang="de-AT" dirty="0"/>
              <a:t> a REST </a:t>
            </a:r>
            <a:r>
              <a:rPr lang="de-AT" dirty="0" err="1"/>
              <a:t>endpoint</a:t>
            </a:r>
            <a:r>
              <a:rPr lang="de-AT" dirty="0"/>
              <a:t>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D890A42-15AB-43D9-B785-40344FFFD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495" y="2338197"/>
            <a:ext cx="9724105" cy="21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D3C9F8-AE73-4DD7-B1B7-7C9231E0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Negotiating</a:t>
            </a:r>
            <a:r>
              <a:rPr lang="de-AT" dirty="0"/>
              <a:t>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representation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60CB5CA7-C312-4A69-8AD6-DD1F6E425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49" y="1761019"/>
            <a:ext cx="8499102" cy="38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671112-75A7-49B7-BD3C-663F83C3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ContentNegotiationManager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4BB584FA-4A64-4889-ADD7-D95BEF5E5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65" y="2239617"/>
            <a:ext cx="8762869" cy="26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2498F3A-3432-4952-BC93-DB64F85D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ContentNegotiationManager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FB009826-997F-4A22-841F-D65A5F45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513" y="1934627"/>
            <a:ext cx="9300974" cy="29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1_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Rautenraster (Breitbild)</Template>
  <TotalTime>0</TotalTime>
  <Words>252</Words>
  <Application>Microsoft Office PowerPoint</Application>
  <PresentationFormat>Breitbild</PresentationFormat>
  <Paragraphs>60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57" baseType="lpstr">
      <vt:lpstr>Arial</vt:lpstr>
      <vt:lpstr>Diamond Grid 16x9</vt:lpstr>
      <vt:lpstr>1_Diamond Grid 16x9</vt:lpstr>
      <vt:lpstr>Creating REST APIs with Spring MVC</vt:lpstr>
      <vt:lpstr>How Spring supports REST</vt:lpstr>
      <vt:lpstr>How Spring supports REST</vt:lpstr>
      <vt:lpstr>Creating a REST endpoint </vt:lpstr>
      <vt:lpstr>Creating a REST endpoint </vt:lpstr>
      <vt:lpstr>Creating a REST endpoint </vt:lpstr>
      <vt:lpstr>Negotiating resource representation</vt:lpstr>
      <vt:lpstr>ContentNegotiationManager</vt:lpstr>
      <vt:lpstr>ContentNegotiationManager</vt:lpstr>
      <vt:lpstr>ContentNegotiationManager</vt:lpstr>
      <vt:lpstr>ContentNegotiationManager</vt:lpstr>
      <vt:lpstr>ContentNegotiationManager</vt:lpstr>
      <vt:lpstr>ContentNegotiationManager</vt:lpstr>
      <vt:lpstr>ContentNegotiatingViewResolver</vt:lpstr>
      <vt:lpstr>Working with  HTTP message  converters</vt:lpstr>
      <vt:lpstr>Working with  HTTP message  converters</vt:lpstr>
      <vt:lpstr>Returning resource state in the responce body</vt:lpstr>
      <vt:lpstr>Returning resource state in the responce body</vt:lpstr>
      <vt:lpstr>Receiving resource state in the request body</vt:lpstr>
      <vt:lpstr>Defaulting controllers for message concersion</vt:lpstr>
      <vt:lpstr>Communicating errors to the client</vt:lpstr>
      <vt:lpstr>Working with ResponseEntity</vt:lpstr>
      <vt:lpstr>Working with ResponseEntity</vt:lpstr>
      <vt:lpstr>Handling errors</vt:lpstr>
      <vt:lpstr>Handling errors</vt:lpstr>
      <vt:lpstr>Handling errors</vt:lpstr>
      <vt:lpstr>Handling errors</vt:lpstr>
      <vt:lpstr>Setting headers in the response</vt:lpstr>
      <vt:lpstr>Setting headers in the response</vt:lpstr>
      <vt:lpstr>Consuming REST resources</vt:lpstr>
      <vt:lpstr>Exploring RestTemplate´s operations</vt:lpstr>
      <vt:lpstr>Exploring RestTemplate´s operations</vt:lpstr>
      <vt:lpstr>GETting resources</vt:lpstr>
      <vt:lpstr>Retrieving resources</vt:lpstr>
      <vt:lpstr>Retrieving resources</vt:lpstr>
      <vt:lpstr>Extracting response metadata</vt:lpstr>
      <vt:lpstr>PUTting resources</vt:lpstr>
      <vt:lpstr>PUTting resources</vt:lpstr>
      <vt:lpstr>PUTting resources</vt:lpstr>
      <vt:lpstr>PUTting resources</vt:lpstr>
      <vt:lpstr>DELETEing resources</vt:lpstr>
      <vt:lpstr>DELETEing resources</vt:lpstr>
      <vt:lpstr>Receiving object responses from POST requests</vt:lpstr>
      <vt:lpstr>Receiving object responses from POST requests</vt:lpstr>
      <vt:lpstr>Receiving object responses from POST requests</vt:lpstr>
      <vt:lpstr>Receiving object responses from POST requests</vt:lpstr>
      <vt:lpstr> Receiving a resource location after a POST request</vt:lpstr>
      <vt:lpstr> Receiving a resource location after a POST request</vt:lpstr>
      <vt:lpstr>Exchanging resources</vt:lpstr>
      <vt:lpstr>Exchanging resources</vt:lpstr>
      <vt:lpstr>Exchanging resources</vt:lpstr>
      <vt:lpstr>Exchanging resources</vt:lpstr>
      <vt:lpstr>Exchanging resources</vt:lpstr>
      <vt:lpstr>Exchanging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2017-08-21T08:35:06Z</dcterms:created>
  <dcterms:modified xsi:type="dcterms:W3CDTF">2018-01-10T23:01:50Z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