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293" r:id="rId2"/>
    <p:sldId id="286" r:id="rId3"/>
    <p:sldId id="287" r:id="rId4"/>
    <p:sldId id="288" r:id="rId5"/>
    <p:sldId id="289" r:id="rId6"/>
    <p:sldId id="294" r:id="rId7"/>
    <p:sldId id="29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00" autoAdjust="0"/>
  </p:normalViewPr>
  <p:slideViewPr>
    <p:cSldViewPr>
      <p:cViewPr varScale="1">
        <p:scale>
          <a:sx n="89" d="100"/>
          <a:sy n="89" d="100"/>
        </p:scale>
        <p:origin x="-21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EAFFB-3B48-4538-9E51-4774EB2E88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994B9-696E-4648-AF72-42B8DE3BAA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7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683" indent="0" algn="ctr">
              <a:buNone/>
              <a:defRPr/>
            </a:lvl2pPr>
            <a:lvl3pPr marL="829366" indent="0" algn="ctr">
              <a:buNone/>
              <a:defRPr/>
            </a:lvl3pPr>
            <a:lvl4pPr marL="1244049" indent="0" algn="ctr">
              <a:buNone/>
              <a:defRPr/>
            </a:lvl4pPr>
            <a:lvl5pPr marL="1658732" indent="0" algn="ctr">
              <a:buNone/>
              <a:defRPr/>
            </a:lvl5pPr>
            <a:lvl6pPr marL="2073416" indent="0" algn="ctr">
              <a:buNone/>
              <a:defRPr/>
            </a:lvl6pPr>
            <a:lvl7pPr marL="2488099" indent="0" algn="ctr">
              <a:buNone/>
              <a:defRPr/>
            </a:lvl7pPr>
            <a:lvl8pPr marL="2902782" indent="0" algn="ctr">
              <a:buNone/>
              <a:defRPr/>
            </a:lvl8pPr>
            <a:lvl9pPr marL="3317465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4904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1891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8320" y="273630"/>
            <a:ext cx="2056320" cy="585565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6482" y="273630"/>
            <a:ext cx="6033600" cy="585565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43083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bil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407" y="1"/>
            <a:ext cx="8799725" cy="721762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>
            <a:normAutofit/>
          </a:bodyPr>
          <a:lstStyle>
            <a:lvl1pPr algn="ctr">
              <a:defRPr sz="2800" spc="303" baseline="0">
                <a:solidFill>
                  <a:schemeClr val="tx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1407" y="902245"/>
            <a:ext cx="8799725" cy="505351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  <a:effectLst/>
              </a:defRPr>
            </a:lvl1pPr>
            <a:lvl2pPr algn="l">
              <a:defRPr baseline="0">
                <a:solidFill>
                  <a:schemeClr val="tx1"/>
                </a:solidFill>
                <a:effectLst/>
              </a:defRPr>
            </a:lvl2pPr>
            <a:lvl3pPr algn="l">
              <a:defRPr baseline="0">
                <a:solidFill>
                  <a:schemeClr val="tx1"/>
                </a:solidFill>
                <a:effectLst/>
              </a:defRPr>
            </a:lvl3pPr>
            <a:lvl4pPr algn="l">
              <a:defRPr baseline="0">
                <a:solidFill>
                  <a:schemeClr val="tx1"/>
                </a:solidFill>
                <a:effectLst/>
              </a:defRPr>
            </a:lvl4pPr>
            <a:lvl5pPr algn="l">
              <a:defRPr baseline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066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78501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880" y="4406864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83" indent="0">
              <a:buNone/>
              <a:defRPr sz="1600"/>
            </a:lvl2pPr>
            <a:lvl3pPr marL="829366" indent="0">
              <a:buNone/>
              <a:defRPr sz="1500"/>
            </a:lvl3pPr>
            <a:lvl4pPr marL="1244049" indent="0">
              <a:buNone/>
              <a:defRPr sz="1300"/>
            </a:lvl4pPr>
            <a:lvl5pPr marL="1658732" indent="0">
              <a:buNone/>
              <a:defRPr sz="1300"/>
            </a:lvl5pPr>
            <a:lvl6pPr marL="2073416" indent="0">
              <a:buNone/>
              <a:defRPr sz="1300"/>
            </a:lvl6pPr>
            <a:lvl7pPr marL="2488099" indent="0">
              <a:buNone/>
              <a:defRPr sz="1300"/>
            </a:lvl7pPr>
            <a:lvl8pPr marL="2902782" indent="0">
              <a:buNone/>
              <a:defRPr sz="1300"/>
            </a:lvl8pPr>
            <a:lvl9pPr marL="3317465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10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6481" y="1604330"/>
            <a:ext cx="404496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9680" y="1604330"/>
            <a:ext cx="404496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65196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922" y="275071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83" indent="0">
              <a:buNone/>
              <a:defRPr sz="1800" b="1"/>
            </a:lvl2pPr>
            <a:lvl3pPr marL="829366" indent="0">
              <a:buNone/>
              <a:defRPr sz="1600" b="1"/>
            </a:lvl3pPr>
            <a:lvl4pPr marL="1244049" indent="0">
              <a:buNone/>
              <a:defRPr sz="1500" b="1"/>
            </a:lvl4pPr>
            <a:lvl5pPr marL="1658732" indent="0">
              <a:buNone/>
              <a:defRPr sz="1500" b="1"/>
            </a:lvl5pPr>
            <a:lvl6pPr marL="2073416" indent="0">
              <a:buNone/>
              <a:defRPr sz="1500" b="1"/>
            </a:lvl6pPr>
            <a:lvl7pPr marL="2488099" indent="0">
              <a:buNone/>
              <a:defRPr sz="1500" b="1"/>
            </a:lvl7pPr>
            <a:lvl8pPr marL="2902782" indent="0">
              <a:buNone/>
              <a:defRPr sz="1500" b="1"/>
            </a:lvl8pPr>
            <a:lvl9pPr marL="3317465" indent="0">
              <a:buNone/>
              <a:defRPr sz="15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83" indent="0">
              <a:buNone/>
              <a:defRPr sz="1800" b="1"/>
            </a:lvl2pPr>
            <a:lvl3pPr marL="829366" indent="0">
              <a:buNone/>
              <a:defRPr sz="1600" b="1"/>
            </a:lvl3pPr>
            <a:lvl4pPr marL="1244049" indent="0">
              <a:buNone/>
              <a:defRPr sz="1500" b="1"/>
            </a:lvl4pPr>
            <a:lvl5pPr marL="1658732" indent="0">
              <a:buNone/>
              <a:defRPr sz="1500" b="1"/>
            </a:lvl5pPr>
            <a:lvl6pPr marL="2073416" indent="0">
              <a:buNone/>
              <a:defRPr sz="1500" b="1"/>
            </a:lvl6pPr>
            <a:lvl7pPr marL="2488099" indent="0">
              <a:buNone/>
              <a:defRPr sz="1500" b="1"/>
            </a:lvl7pPr>
            <a:lvl8pPr marL="2902782" indent="0">
              <a:buNone/>
              <a:defRPr sz="1500" b="1"/>
            </a:lvl8pPr>
            <a:lvl9pPr marL="3317465" indent="0">
              <a:buNone/>
              <a:defRPr sz="15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84005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5404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93420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522" y="273630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920" y="1434392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683" indent="0">
              <a:buNone/>
              <a:defRPr sz="1100"/>
            </a:lvl2pPr>
            <a:lvl3pPr marL="829366" indent="0">
              <a:buNone/>
              <a:defRPr sz="900"/>
            </a:lvl3pPr>
            <a:lvl4pPr marL="1244049" indent="0">
              <a:buNone/>
              <a:defRPr sz="800"/>
            </a:lvl4pPr>
            <a:lvl5pPr marL="1658732" indent="0">
              <a:buNone/>
              <a:defRPr sz="800"/>
            </a:lvl5pPr>
            <a:lvl6pPr marL="2073416" indent="0">
              <a:buNone/>
              <a:defRPr sz="800"/>
            </a:lvl6pPr>
            <a:lvl7pPr marL="2488099" indent="0">
              <a:buNone/>
              <a:defRPr sz="800"/>
            </a:lvl7pPr>
            <a:lvl8pPr marL="2902782" indent="0">
              <a:buNone/>
              <a:defRPr sz="800"/>
            </a:lvl8pPr>
            <a:lvl9pPr marL="3317465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6932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802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802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683" indent="0">
              <a:buNone/>
              <a:defRPr sz="2500"/>
            </a:lvl2pPr>
            <a:lvl3pPr marL="829366" indent="0">
              <a:buNone/>
              <a:defRPr sz="2200"/>
            </a:lvl3pPr>
            <a:lvl4pPr marL="1244049" indent="0">
              <a:buNone/>
              <a:defRPr sz="1800"/>
            </a:lvl4pPr>
            <a:lvl5pPr marL="1658732" indent="0">
              <a:buNone/>
              <a:defRPr sz="1800"/>
            </a:lvl5pPr>
            <a:lvl6pPr marL="2073416" indent="0">
              <a:buNone/>
              <a:defRPr sz="1800"/>
            </a:lvl6pPr>
            <a:lvl7pPr marL="2488099" indent="0">
              <a:buNone/>
              <a:defRPr sz="1800"/>
            </a:lvl7pPr>
            <a:lvl8pPr marL="2902782" indent="0">
              <a:buNone/>
              <a:defRPr sz="1800"/>
            </a:lvl8pPr>
            <a:lvl9pPr marL="3317465" indent="0">
              <a:buNone/>
              <a:defRPr sz="18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802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683" indent="0">
              <a:buNone/>
              <a:defRPr sz="1100"/>
            </a:lvl2pPr>
            <a:lvl3pPr marL="829366" indent="0">
              <a:buNone/>
              <a:defRPr sz="900"/>
            </a:lvl3pPr>
            <a:lvl4pPr marL="1244049" indent="0">
              <a:buNone/>
              <a:defRPr sz="800"/>
            </a:lvl4pPr>
            <a:lvl5pPr marL="1658732" indent="0">
              <a:buNone/>
              <a:defRPr sz="800"/>
            </a:lvl5pPr>
            <a:lvl6pPr marL="2073416" indent="0">
              <a:buNone/>
              <a:defRPr sz="800"/>
            </a:lvl6pPr>
            <a:lvl7pPr marL="2488099" indent="0">
              <a:buNone/>
              <a:defRPr sz="800"/>
            </a:lvl7pPr>
            <a:lvl8pPr marL="2902782" indent="0">
              <a:buNone/>
              <a:defRPr sz="800"/>
            </a:lvl8pPr>
            <a:lvl9pPr marL="3317465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3020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" y="0"/>
            <a:ext cx="9143744" cy="6858000"/>
          </a:xfrm>
          <a:prstGeom prst="rect">
            <a:avLst/>
          </a:prstGeom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816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1604329"/>
            <a:ext cx="8228160" cy="452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5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122DA5F-F369-425E-9800-5E085E2248B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6" y="6303271"/>
            <a:ext cx="734077" cy="4352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1B4320-4208-4F94-8ACA-7CFD09946D5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79" y="6392419"/>
            <a:ext cx="2245311" cy="3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9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673930" indent="-259204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2pPr>
      <a:lvl3pPr marL="1036815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3pPr>
      <a:lvl4pPr marL="1451541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4pPr>
      <a:lvl5pPr marL="1866268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5pPr>
      <a:lvl6pPr marL="2280994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6pPr>
      <a:lvl7pPr marL="2695720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7pPr>
      <a:lvl8pPr marL="3110446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8pPr>
      <a:lvl9pPr marL="3525172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311045" indent="-311045" algn="l" defTabSz="407526" rtl="0" fontAlgn="base" hangingPunct="0">
        <a:lnSpc>
          <a:spcPct val="87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930" indent="-259204" algn="l" defTabSz="407526" rtl="0" fontAlgn="base" hangingPunct="0">
        <a:lnSpc>
          <a:spcPct val="87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2pPr>
      <a:lvl3pPr marL="1036815" indent="-207363" algn="l" defTabSz="407526" rtl="0" fontAlgn="base" hangingPunct="0">
        <a:lnSpc>
          <a:spcPct val="87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3pPr>
      <a:lvl4pPr marL="1451541" indent="-207363" algn="l" defTabSz="407526" rtl="0" fontAlgn="base" hangingPunct="0">
        <a:lnSpc>
          <a:spcPct val="87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4pPr>
      <a:lvl5pPr marL="1866268" indent="-207363" algn="l" defTabSz="407526" rtl="0" fontAlgn="base" hangingPunct="0">
        <a:lnSpc>
          <a:spcPct val="8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5pPr>
      <a:lvl6pPr marL="2280994" indent="-207363" algn="l" defTabSz="407526" rtl="0" fontAlgn="base" hangingPunct="0">
        <a:lnSpc>
          <a:spcPct val="8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6pPr>
      <a:lvl7pPr marL="2695720" indent="-207363" algn="l" defTabSz="407526" rtl="0" fontAlgn="base" hangingPunct="0">
        <a:lnSpc>
          <a:spcPct val="8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7pPr>
      <a:lvl8pPr marL="3110446" indent="-207363" algn="l" defTabSz="407526" rtl="0" fontAlgn="base" hangingPunct="0">
        <a:lnSpc>
          <a:spcPct val="8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8pPr>
      <a:lvl9pPr marL="3525172" indent="-207363" algn="l" defTabSz="407526" rtl="0" fontAlgn="base" hangingPunct="0">
        <a:lnSpc>
          <a:spcPct val="8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r>
              <a:rPr lang="de-AT" sz="8000" b="1" dirty="0" smtClean="0"/>
              <a:t>REST Services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183618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REST (</a:t>
            </a:r>
            <a:r>
              <a:rPr lang="en-US" dirty="0"/>
              <a:t>Representational State Transfer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</a:t>
            </a:r>
            <a:r>
              <a:rPr lang="en-US" dirty="0"/>
              <a:t>style for distributed systems </a:t>
            </a:r>
          </a:p>
          <a:p>
            <a:r>
              <a:rPr lang="en-US" dirty="0" smtClean="0"/>
              <a:t>Architecture </a:t>
            </a:r>
            <a:r>
              <a:rPr lang="en-US" dirty="0"/>
              <a:t>of World Wide Web is based on it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7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Design Goals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 </a:t>
            </a:r>
            <a:endParaRPr lang="en-US" dirty="0"/>
          </a:p>
          <a:p>
            <a:r>
              <a:rPr lang="en-US" dirty="0" smtClean="0"/>
              <a:t>Robustness </a:t>
            </a:r>
            <a:endParaRPr lang="en-US" dirty="0"/>
          </a:p>
          <a:p>
            <a:r>
              <a:rPr lang="en-US" dirty="0" smtClean="0"/>
              <a:t>Simplicity </a:t>
            </a:r>
            <a:r>
              <a:rPr lang="en-US" dirty="0"/>
              <a:t>of the interfaces </a:t>
            </a:r>
          </a:p>
          <a:p>
            <a:r>
              <a:rPr lang="en-US" dirty="0" smtClean="0"/>
              <a:t>Independence </a:t>
            </a:r>
            <a:r>
              <a:rPr lang="en-US" dirty="0"/>
              <a:t>of the components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0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Characteristics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Resource</a:t>
            </a:r>
            <a:r>
              <a:rPr lang="de-AT" dirty="0"/>
              <a:t> </a:t>
            </a:r>
            <a:r>
              <a:rPr lang="de-AT" dirty="0" smtClean="0"/>
              <a:t>Orientation</a:t>
            </a:r>
            <a:endParaRPr lang="de-AT" dirty="0"/>
          </a:p>
          <a:p>
            <a:pPr lvl="1"/>
            <a:r>
              <a:rPr lang="en-US" dirty="0" smtClean="0"/>
              <a:t>Resources </a:t>
            </a:r>
            <a:r>
              <a:rPr lang="en-US" dirty="0"/>
              <a:t>as key elements of every RESTful </a:t>
            </a:r>
            <a:r>
              <a:rPr lang="en-US" dirty="0" smtClean="0"/>
              <a:t>system</a:t>
            </a:r>
          </a:p>
          <a:p>
            <a:r>
              <a:rPr lang="de-AT" dirty="0" err="1" smtClean="0"/>
              <a:t>Statelessness</a:t>
            </a:r>
            <a:endParaRPr lang="de-AT" dirty="0"/>
          </a:p>
          <a:p>
            <a:pPr lvl="1"/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/>
              <a:t>request</a:t>
            </a:r>
            <a:r>
              <a:rPr lang="de-AT" dirty="0"/>
              <a:t> </a:t>
            </a:r>
            <a:r>
              <a:rPr lang="de-AT" dirty="0" err="1"/>
              <a:t>independently</a:t>
            </a:r>
            <a:r>
              <a:rPr lang="de-AT" dirty="0"/>
              <a:t> </a:t>
            </a:r>
            <a:endParaRPr lang="de-AT" dirty="0"/>
          </a:p>
          <a:p>
            <a:r>
              <a:rPr lang="de-AT" dirty="0" smtClean="0"/>
              <a:t>Uniform </a:t>
            </a:r>
            <a:r>
              <a:rPr lang="de-AT" dirty="0"/>
              <a:t>Interface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to each resource through the same interface</a:t>
            </a:r>
            <a:endParaRPr lang="en-US" dirty="0"/>
          </a:p>
          <a:p>
            <a:r>
              <a:rPr lang="de-AT" dirty="0" err="1" smtClean="0"/>
              <a:t>Naming</a:t>
            </a:r>
            <a:endParaRPr lang="de-AT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resource has a unique name</a:t>
            </a:r>
            <a:endParaRPr lang="en-US" dirty="0"/>
          </a:p>
          <a:p>
            <a:r>
              <a:rPr lang="de-AT" dirty="0" err="1" smtClean="0"/>
              <a:t>Layering</a:t>
            </a:r>
            <a:endParaRPr lang="de-AT" dirty="0"/>
          </a:p>
          <a:p>
            <a:pPr lvl="1"/>
            <a:r>
              <a:rPr lang="en-US" dirty="0" smtClean="0"/>
              <a:t>Transparent </a:t>
            </a:r>
            <a:r>
              <a:rPr lang="en-US" dirty="0"/>
              <a:t>intermediation of agents possible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757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Main </a:t>
            </a:r>
            <a:r>
              <a:rPr lang="de-AT" dirty="0" err="1" smtClean="0"/>
              <a:t>Protocols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HTTP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r>
              <a:rPr lang="de-AT" dirty="0" smtClean="0"/>
              <a:t> </a:t>
            </a:r>
            <a:r>
              <a:rPr lang="de-AT" dirty="0" err="1" smtClean="0"/>
              <a:t>protocol</a:t>
            </a:r>
            <a:endParaRPr lang="de-AT" dirty="0"/>
          </a:p>
          <a:p>
            <a:r>
              <a:rPr lang="de-AT" dirty="0" smtClean="0"/>
              <a:t>URI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identifying</a:t>
            </a:r>
            <a:r>
              <a:rPr lang="de-AT" dirty="0" smtClean="0"/>
              <a:t> </a:t>
            </a:r>
            <a:r>
              <a:rPr lang="de-AT" dirty="0" err="1" smtClean="0"/>
              <a:t>resources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59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Technical </a:t>
            </a:r>
            <a:r>
              <a:rPr lang="de-AT" dirty="0" err="1" smtClean="0"/>
              <a:t>Characteristics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Resource</a:t>
            </a:r>
            <a:r>
              <a:rPr lang="de-AT" dirty="0"/>
              <a:t> </a:t>
            </a:r>
            <a:r>
              <a:rPr lang="de-AT" dirty="0" smtClean="0"/>
              <a:t>Orientation</a:t>
            </a:r>
            <a:endParaRPr lang="de-AT" dirty="0"/>
          </a:p>
          <a:p>
            <a:pPr lvl="1"/>
            <a:r>
              <a:rPr lang="en-US" dirty="0"/>
              <a:t>Representation of resources by media types </a:t>
            </a:r>
            <a:r>
              <a:rPr lang="en-US" dirty="0" smtClean="0"/>
              <a:t>(f. e. application/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r>
              <a:rPr lang="de-AT" dirty="0" err="1" smtClean="0"/>
              <a:t>Statelessness</a:t>
            </a:r>
            <a:endParaRPr lang="de-AT" dirty="0"/>
          </a:p>
          <a:p>
            <a:pPr lvl="1"/>
            <a:r>
              <a:rPr lang="de-AT" dirty="0" err="1" smtClean="0"/>
              <a:t>Stateless</a:t>
            </a:r>
            <a:r>
              <a:rPr lang="de-AT" dirty="0" smtClean="0"/>
              <a:t> HTTP</a:t>
            </a:r>
            <a:endParaRPr lang="de-AT" dirty="0"/>
          </a:p>
          <a:p>
            <a:r>
              <a:rPr lang="de-AT" dirty="0" smtClean="0"/>
              <a:t>Uniform </a:t>
            </a:r>
            <a:r>
              <a:rPr lang="de-AT" dirty="0"/>
              <a:t>Interface</a:t>
            </a:r>
          </a:p>
          <a:p>
            <a:pPr lvl="1"/>
            <a:r>
              <a:rPr lang="en-US" dirty="0"/>
              <a:t>HTTP interface with methods POST, GET, PUT and DELETE </a:t>
            </a:r>
            <a:endParaRPr lang="en-US" dirty="0"/>
          </a:p>
          <a:p>
            <a:r>
              <a:rPr lang="de-AT" dirty="0" err="1" smtClean="0"/>
              <a:t>Naming</a:t>
            </a:r>
            <a:endParaRPr lang="de-AT" dirty="0"/>
          </a:p>
          <a:p>
            <a:pPr lvl="1"/>
            <a:r>
              <a:rPr lang="en-US" dirty="0"/>
              <a:t>Each resource can be uniquely addressed via URI</a:t>
            </a:r>
            <a:endParaRPr lang="en-US" dirty="0"/>
          </a:p>
          <a:p>
            <a:r>
              <a:rPr lang="de-AT" dirty="0" err="1" smtClean="0"/>
              <a:t>Layering</a:t>
            </a:r>
            <a:endParaRPr lang="de-AT" dirty="0"/>
          </a:p>
          <a:p>
            <a:pPr lvl="1"/>
            <a:r>
              <a:rPr lang="en-US" dirty="0"/>
              <a:t>HTTP works across proxies, caches, gateways, and routers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6750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 vs. REST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65"/>
              </p:ext>
            </p:extLst>
          </p:nvPr>
        </p:nvGraphicFramePr>
        <p:xfrm>
          <a:off x="161925" y="1177592"/>
          <a:ext cx="8800496" cy="35877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00248"/>
                <a:gridCol w="4400248"/>
              </a:tblGrid>
              <a:tr h="371787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 smtClean="0"/>
                        <a:t>SOAP</a:t>
                      </a:r>
                      <a:endParaRPr lang="de-AT" sz="1800" dirty="0"/>
                    </a:p>
                  </a:txBody>
                  <a:tcPr marL="92891" marR="92891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 smtClean="0"/>
                        <a:t>REST</a:t>
                      </a:r>
                      <a:endParaRPr lang="de-AT" sz="1800" dirty="0"/>
                    </a:p>
                  </a:txBody>
                  <a:tcPr marL="92891" marR="92891" marT="45837" marB="45837"/>
                </a:tc>
              </a:tr>
              <a:tr h="371787">
                <a:tc>
                  <a:txBody>
                    <a:bodyPr/>
                    <a:lstStyle/>
                    <a:p>
                      <a:r>
                        <a:rPr lang="de-AT" sz="1800" dirty="0" err="1" smtClean="0"/>
                        <a:t>Operations</a:t>
                      </a:r>
                      <a:r>
                        <a:rPr lang="de-AT" sz="1800" dirty="0" smtClean="0"/>
                        <a:t> </a:t>
                      </a:r>
                      <a:r>
                        <a:rPr lang="de-AT" sz="1800" baseline="0" dirty="0" smtClean="0"/>
                        <a:t>(z. B. </a:t>
                      </a:r>
                      <a:r>
                        <a:rPr lang="de-AT" sz="1800" baseline="0" dirty="0" err="1" smtClean="0"/>
                        <a:t>transferTo</a:t>
                      </a:r>
                      <a:r>
                        <a:rPr lang="de-AT" sz="1800" dirty="0" smtClean="0"/>
                        <a:t>)</a:t>
                      </a:r>
                      <a:endParaRPr lang="de-AT" sz="1800" dirty="0" smtClean="0"/>
                    </a:p>
                  </a:txBody>
                  <a:tcPr marL="92891" marR="92891" marT="45837" marB="45837"/>
                </a:tc>
                <a:tc>
                  <a:txBody>
                    <a:bodyPr/>
                    <a:lstStyle/>
                    <a:p>
                      <a:r>
                        <a:rPr lang="de-AT" sz="1800" dirty="0" smtClean="0"/>
                        <a:t>Resources </a:t>
                      </a:r>
                      <a:r>
                        <a:rPr lang="de-AT" sz="1800" dirty="0" smtClean="0"/>
                        <a:t>(z. B. </a:t>
                      </a:r>
                      <a:r>
                        <a:rPr lang="de-AT" sz="1800" dirty="0" err="1" smtClean="0"/>
                        <a:t>book</a:t>
                      </a:r>
                      <a:r>
                        <a:rPr lang="de-AT" sz="1800" dirty="0" smtClean="0"/>
                        <a:t>)</a:t>
                      </a:r>
                      <a:endParaRPr lang="de-AT" sz="1800" dirty="0"/>
                    </a:p>
                  </a:txBody>
                  <a:tcPr marL="92891" marR="92891" marT="45837" marB="45837"/>
                </a:tc>
              </a:tr>
              <a:tr h="3717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Main focus on SOA and EAI </a:t>
                      </a:r>
                    </a:p>
                    <a:p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 </a:t>
                      </a:r>
                    </a:p>
                  </a:txBody>
                  <a:tcPr marL="92891" marR="92891" marT="45837" marB="4583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Main focus on Web 2.0</a:t>
                      </a:r>
                      <a:endParaRPr lang="de-AT" sz="1800" dirty="0"/>
                    </a:p>
                  </a:txBody>
                  <a:tcPr marL="92891" marR="92891" marT="45837" marB="45837"/>
                </a:tc>
              </a:tr>
              <a:tr h="3717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WS-Stack supports enterprise features</a:t>
                      </a:r>
                      <a:endParaRPr lang="de-AT" sz="1800" dirty="0" smtClean="0"/>
                    </a:p>
                  </a:txBody>
                  <a:tcPr marL="92891" marR="92891" marT="45837" marB="458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Easy use and lightweight</a:t>
                      </a:r>
                    </a:p>
                  </a:txBody>
                  <a:tcPr marL="92891" marR="92891" marT="45837" marB="45837"/>
                </a:tc>
              </a:tr>
              <a:tr h="641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Generality: Cover as many features as possible by appropriate specifications</a:t>
                      </a:r>
                      <a:endParaRPr lang="de-AT" sz="1800" dirty="0" smtClean="0"/>
                    </a:p>
                  </a:txBody>
                  <a:tcPr marL="92891" marR="92891" marT="45837" marB="4583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Simplicity: Keep standards as simple as possible </a:t>
                      </a:r>
                      <a:endParaRPr lang="en-US" sz="1800" dirty="0" smtClean="0"/>
                    </a:p>
                  </a:txBody>
                  <a:tcPr marL="92891" marR="92891" marT="45837" marB="45837"/>
                </a:tc>
              </a:tr>
              <a:tr h="6417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Services as silver bullet of distributed computing</a:t>
                      </a:r>
                      <a:endParaRPr lang="de-AT" sz="1800" dirty="0" smtClean="0"/>
                    </a:p>
                  </a:txBody>
                  <a:tcPr marL="92891" marR="92891" marT="45837" marB="4583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Services as easy-to-use web integration technology</a:t>
                      </a:r>
                      <a:endParaRPr lang="de-AT" sz="1800" dirty="0"/>
                    </a:p>
                  </a:txBody>
                  <a:tcPr marL="92891" marR="92891" marT="45837" marB="458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74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</Words>
  <Application>Microsoft Office PowerPoint</Application>
  <PresentationFormat>Bildschirmpräsentation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REST Services</vt:lpstr>
      <vt:lpstr>REST (Representational State Transfer)</vt:lpstr>
      <vt:lpstr>Design Goals</vt:lpstr>
      <vt:lpstr>Characteristics</vt:lpstr>
      <vt:lpstr>Main Protocols</vt:lpstr>
      <vt:lpstr>Technical Characteristics</vt:lpstr>
      <vt:lpstr>SOAP vs. REST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knom</dc:creator>
  <cp:lastModifiedBy>Bernhard</cp:lastModifiedBy>
  <cp:revision>119</cp:revision>
  <dcterms:created xsi:type="dcterms:W3CDTF">2010-09-24T07:03:57Z</dcterms:created>
  <dcterms:modified xsi:type="dcterms:W3CDTF">2018-09-16T08:12:25Z</dcterms:modified>
</cp:coreProperties>
</file>