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  <p:sldMasterId id="2147483670" r:id="rId3"/>
  </p:sldMasterIdLst>
  <p:notesMasterIdLst>
    <p:notesMasterId r:id="rId21"/>
  </p:notesMasterIdLst>
  <p:handoutMasterIdLst>
    <p:handoutMasterId r:id="rId22"/>
  </p:handoutMasterIdLst>
  <p:sldIdLst>
    <p:sldId id="261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3C56FCF5-8C14-4C74-9CC1-57992D692B72}">
          <p14:sldIdLst>
            <p14:sldId id="261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</p14:sectionLst>
    </p:ex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E0000"/>
    <a:srgbClr val="0EF614"/>
    <a:srgbClr val="0066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-25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388"/>
    </p:cViewPr>
  </p:sorterViewPr>
  <p:notesViewPr>
    <p:cSldViewPr snapToGrid="0"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7-12-08T13:33:12.512" idx="1">
    <p:pos x="7233" y="1829"/>
    <p:text>A small demo of this system is at http://github.com/paulc4/microservices-demo. Clone it and either load into your favorite IDE or use maven directly. Suggestions on how to run the demo are included in the README on the project homepage.</p:text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de-DE" smtClean="0"/>
              <a:t>11.07.2018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de-DE" smtClean="0"/>
              <a:t>11.07.2018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pieren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Gerader Verbinde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pieren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Gerader Verbinde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pieren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Gerader Verbinde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Gerader Verbinde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pieren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Gerader Verbinde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pieren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Gerader Verbinde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Gerader Verbinde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Gerader Verbinde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pieren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Gerader Verbinde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pieren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Gerader Verbinde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ieren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Gerader Verbinde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pieren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r Verbinde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hteck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60" name="Gerader Verbinde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de-DE" smtClean="0"/>
              <a:t>11.07.2018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Gerader Verbinde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pieren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Gerader Verbinde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pieren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ieren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Gerader Verbinde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pieren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hteck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</a:p>
        </p:txBody>
      </p:sp>
      <p:cxnSp>
        <p:nvCxnSpPr>
          <p:cNvPr id="59" name="Gerader Verbinde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de-DE" smtClean="0"/>
              <a:t>11.07.2018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de-DE" smtClean="0"/>
              <a:t>11.07.2018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978869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95400" y="1753985"/>
            <a:ext cx="9601200" cy="4037215"/>
          </a:xfrm>
        </p:spPr>
        <p:txBody>
          <a:bodyPr/>
          <a:lstStyle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de-DE" smtClean="0"/>
              <a:t>11.07.2018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95400" y="1066801"/>
            <a:ext cx="9601200" cy="4724400"/>
          </a:xfrm>
        </p:spPr>
        <p:txBody>
          <a:bodyPr/>
          <a:lstStyle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de-DE" smtClean="0"/>
              <a:t>11.07.2018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582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978869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95400" y="1745673"/>
            <a:ext cx="9601200" cy="4045527"/>
          </a:xfrm>
        </p:spPr>
        <p:txBody>
          <a:bodyPr/>
          <a:lstStyle>
            <a:lvl1pPr marL="228600" indent="-2286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1pPr>
            <a:lvl2pPr marL="457200" indent="-182880">
              <a:buClr>
                <a:srgbClr val="0070C0"/>
              </a:buClr>
              <a:buFont typeface="Arial" panose="020B0604020202020204" pitchFamily="34" charset="0"/>
              <a:buChar char="•"/>
              <a:defRPr sz="1600"/>
            </a:lvl2pPr>
            <a:lvl3pPr marL="685800" indent="-179388">
              <a:buClr>
                <a:srgbClr val="0070C0"/>
              </a:buClr>
              <a:buFont typeface="Arial" panose="020B0604020202020204" pitchFamily="34" charset="0"/>
              <a:buChar char="•"/>
              <a:defRPr sz="1400"/>
            </a:lvl3pPr>
            <a:lvl4pPr marL="914400" indent="-182880">
              <a:buClr>
                <a:srgbClr val="0070C0"/>
              </a:buClr>
              <a:buFont typeface="Arial" panose="020B0604020202020204" pitchFamily="34" charset="0"/>
              <a:buChar char="•"/>
              <a:defRPr sz="1200"/>
            </a:lvl4pPr>
            <a:lvl5pPr marL="1143000" indent="-179388">
              <a:buClr>
                <a:srgbClr val="0070C0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de-DE" smtClean="0"/>
              <a:t>11.07.2018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530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überschrift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Gerader Verbinde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pieren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Gerader Verbinde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pieren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pieren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Gerader Verbinde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pieren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de-DE" smtClean="0"/>
              <a:t>11.07.2018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de-DE" smtClean="0"/>
              <a:t>11.07.2018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de-DE" smtClean="0"/>
              <a:t>11.07.2018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pieren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Gerader Verbinde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r Verbinde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r Verbinde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r Verbinde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r Verbinde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r Verbinde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r Verbinde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r Verbinde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r Verbinde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r Verbinde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r Verbinde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r Verbinde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r Verbinde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r Verbinde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r Verbinde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Gerader Verbinde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pieren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Gerader Verbinde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Gerader Verbinde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Gerader Verbinde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Gerader Verbinde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Gerader Verbinde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pieren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Gerader Verbinde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Gerader Verbinde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Gerader Verbinde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Gerader Verbinde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Gerader Verbinde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Gerader Verbinde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Gerader Verbinde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Gerader Verbinde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Gerader Verbinde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Gerader Verbinde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pieren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Gerader Verbinde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r Verbinde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Gerader Verbinde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Gerader Verbinde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Gerader Verbinde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pieren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Gerader Verbinde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Gerader Verbinde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Gerader Verbinde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Gerader Verbinde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Gerader Verbinde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Gerader Verbinde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r Verbinde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Gerader Verbinde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r Verbinde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r Verbinde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umsplatzhalt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de-DE" smtClean="0"/>
              <a:t>11.07.2018</a:t>
            </a:fld>
            <a:endParaRPr lang="de-DE" dirty="0"/>
          </a:p>
        </p:txBody>
      </p:sp>
      <p:sp>
        <p:nvSpPr>
          <p:cNvPr id="213" name="Fußzeilenplatzhalt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4" name="Foliennummernplatzhalt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theme" Target="../theme/theme2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="" xmlns:a16="http://schemas.microsoft.com/office/drawing/2014/main" id="{F122DA5F-F369-425E-9800-5E085E2248B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12" y="6263928"/>
            <a:ext cx="809269" cy="479831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de-DE" smtClean="0"/>
              <a:t>11.07.2018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48" name="Gerader Verbinder 147"/>
          <p:cNvCxnSpPr/>
          <p:nvPr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="" xmlns:a16="http://schemas.microsoft.com/office/drawing/2014/main" id="{5F1B4320-4208-4F94-8ACA-7CFD09946D5A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418" y="6308127"/>
            <a:ext cx="2475299" cy="405787"/>
          </a:xfrm>
          <a:prstGeom prst="rect">
            <a:avLst/>
          </a:prstGeom>
        </p:spPr>
      </p:pic>
      <p:grpSp>
        <p:nvGrpSpPr>
          <p:cNvPr id="96" name="Gruppieren 95"/>
          <p:cNvGrpSpPr/>
          <p:nvPr/>
        </p:nvGrpSpPr>
        <p:grpSpPr bwMode="hidden">
          <a:xfrm>
            <a:off x="-609255" y="-549873"/>
            <a:ext cx="12192002" cy="6858000"/>
            <a:chOff x="-1" y="0"/>
            <a:chExt cx="12192002" cy="6858000"/>
          </a:xfrm>
        </p:grpSpPr>
        <p:cxnSp>
          <p:nvCxnSpPr>
            <p:cNvPr id="97" name="Gerader Verbinde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pieren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Gerader Verbinde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Gerader Verbinde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r Verbinde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r Verbinde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Gerader Verbinde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pieren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Gerader Verbinde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Gerader Verbinde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Gerader Verbinde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Gerader Verbinde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Gerader Verbinde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Gerader Verbinde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Gerader Verbinde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Gerader Verbinde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r Verbinde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r Verbinde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pieren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Gerader Verbinde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Gerader Verbinde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Gerader Verbinde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pieren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Gerader Verbinde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Gerader Verbinde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Gerader Verbinde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Gerader Verbinde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Gerader Verbinde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Gerader Verbinde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Gerader Verbinde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Gerader Verbinde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Gerader Verbinde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Grafik 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457" y="460392"/>
            <a:ext cx="754596" cy="75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69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33993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="" xmlns:a16="http://schemas.microsoft.com/office/drawing/2014/main" id="{F122DA5F-F369-425E-9800-5E085E2248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12" y="6263928"/>
            <a:ext cx="809269" cy="479831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1B2453-8663-4C69-AF73-9FD7B1DEC5D0}" type="datetime1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rgbClr val="2D2E2D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11.07.2018</a:t>
            </a:fld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rgbClr val="2D2E2D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rgbClr val="2D2E2D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rgbClr val="2D2E2D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rgbClr val="2D2E2D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48" name="Gerader Verbinder 147"/>
          <p:cNvCxnSpPr/>
          <p:nvPr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="" xmlns:a16="http://schemas.microsoft.com/office/drawing/2014/main" id="{5F1B4320-4208-4F94-8ACA-7CFD09946D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418" y="6308127"/>
            <a:ext cx="2475299" cy="405787"/>
          </a:xfrm>
          <a:prstGeom prst="rect">
            <a:avLst/>
          </a:prstGeom>
        </p:spPr>
      </p:pic>
      <p:grpSp>
        <p:nvGrpSpPr>
          <p:cNvPr id="96" name="Gruppieren 95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Gerader Verbinde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/>
            <p:cNvCxnSpPr/>
            <p:nvPr userDrawn="1"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pieren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Gerader Verbinde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Gerader Verbinde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r Verbinde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r Verbinde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Gerader Verbinde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pieren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Gerader Verbinde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Gerader Verbinde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Gerader Verbinde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Gerader Verbinde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Gerader Verbinde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Gerader Verbinde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Gerader Verbinde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Gerader Verbinde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r Verbinde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r Verbinde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pieren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Gerader Verbinde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Gerader Verbinde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Gerader Verbinde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pieren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Gerader Verbinde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Gerader Verbinde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Gerader Verbinde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Gerader Verbinde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Gerader Verbinde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Gerader Verbinde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Gerader Verbinde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Gerader Verbinde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Gerader Verbinde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3" name="Grafik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457" y="460392"/>
            <a:ext cx="754596" cy="75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10659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33993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ulc4/microservices-demo/blob/master/pom.x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8601" y="1909346"/>
            <a:ext cx="11777870" cy="3139732"/>
          </a:xfrm>
        </p:spPr>
        <p:txBody>
          <a:bodyPr>
            <a:normAutofit/>
          </a:bodyPr>
          <a:lstStyle/>
          <a:p>
            <a:r>
              <a:rPr lang="de-AT" sz="6500" dirty="0" smtClean="0"/>
              <a:t>Spring </a:t>
            </a:r>
            <a:r>
              <a:rPr lang="de-AT" sz="6500" dirty="0" err="1" smtClean="0"/>
              <a:t>Microservice</a:t>
            </a:r>
            <a:r>
              <a:rPr lang="de-AT" sz="6500" dirty="0" smtClean="0"/>
              <a:t> </a:t>
            </a:r>
            <a:r>
              <a:rPr lang="de-AT" sz="6500" dirty="0" err="1" smtClean="0"/>
              <a:t>Example</a:t>
            </a:r>
            <a:endParaRPr lang="de-AT" sz="6500" dirty="0"/>
          </a:p>
        </p:txBody>
      </p:sp>
      <p:sp>
        <p:nvSpPr>
          <p:cNvPr id="4" name="AutoShape 2" descr="Bildergebnis für spring 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4" descr="Bildergebnis für spring 5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989" y="105463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25077F7-347C-4629-8660-E668B3D5C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714646"/>
          </a:xfrm>
        </p:spPr>
        <p:txBody>
          <a:bodyPr/>
          <a:lstStyle/>
          <a:p>
            <a:r>
              <a:rPr lang="de-AT" dirty="0" err="1"/>
              <a:t>Creating</a:t>
            </a:r>
            <a:r>
              <a:rPr lang="de-AT" dirty="0"/>
              <a:t> a Microservice: </a:t>
            </a:r>
            <a:r>
              <a:rPr lang="de-AT" i="1" dirty="0"/>
              <a:t>Account-Service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E5094F38-B169-4ADD-8377-8283BA86D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 err="1"/>
              <a:t>Testing</a:t>
            </a:r>
            <a:r>
              <a:rPr lang="de-AT" dirty="0"/>
              <a:t>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118561E6-C7F1-466E-9BAF-042C66651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453" y="1350610"/>
            <a:ext cx="7495967" cy="484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2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0401689-2047-4991-8605-9DC2E2C2E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Configuration</a:t>
            </a:r>
            <a:r>
              <a:rPr lang="de-AT" dirty="0"/>
              <a:t> Options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="" xmlns:a16="http://schemas.microsoft.com/office/drawing/2014/main" id="{706C96F1-4A50-4628-B83F-86DBA4DA7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681" y="2605703"/>
            <a:ext cx="9796637" cy="164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1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D14FC98-ADA2-4913-B7B2-DC4A3886F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Configuration</a:t>
            </a:r>
            <a:r>
              <a:rPr lang="de-AT" dirty="0"/>
              <a:t> Options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="" xmlns:a16="http://schemas.microsoft.com/office/drawing/2014/main" id="{8A723A90-19FA-4D05-80E6-39908F780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0108" y="4757531"/>
            <a:ext cx="8571783" cy="137984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DB89F638-AC8F-46EF-ABDB-3B911EF11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199" y="1902236"/>
            <a:ext cx="8273600" cy="243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0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14000FA-1549-4A0C-8055-5E1FC8042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565" y="503853"/>
            <a:ext cx="10118035" cy="582825"/>
          </a:xfrm>
        </p:spPr>
        <p:txBody>
          <a:bodyPr/>
          <a:lstStyle/>
          <a:p>
            <a:r>
              <a:rPr lang="de-AT" dirty="0" err="1"/>
              <a:t>Accessing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Microservice: </a:t>
            </a:r>
            <a:r>
              <a:rPr lang="de-AT" i="1" dirty="0"/>
              <a:t>Web-Service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EEC0F419-024B-47D4-AE96-88246B09E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452" y="1087318"/>
            <a:ext cx="6387548" cy="5770682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4676454C-66BD-42AE-8E06-0D2CED0396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8565" y="1476928"/>
            <a:ext cx="466525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Here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part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of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WebAccountService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for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client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application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25730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A64CD33-A163-4100-9E49-F7AEDD6C2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3" y="503853"/>
            <a:ext cx="9902687" cy="978869"/>
          </a:xfrm>
        </p:spPr>
        <p:txBody>
          <a:bodyPr/>
          <a:lstStyle/>
          <a:p>
            <a:r>
              <a:rPr lang="de-AT" dirty="0" err="1"/>
              <a:t>Accessing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br>
              <a:rPr lang="de-AT" dirty="0"/>
            </a:br>
            <a:r>
              <a:rPr lang="de-AT" dirty="0"/>
              <a:t>Microservice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03A23B5D-7C0A-4BDB-BA7F-E2C45E029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872" y="0"/>
            <a:ext cx="6157728" cy="685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7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9339003-97E3-4411-96F5-FC57D419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Load </a:t>
            </a:r>
            <a:r>
              <a:rPr lang="de-AT" dirty="0" err="1"/>
              <a:t>Balanced</a:t>
            </a:r>
            <a:r>
              <a:rPr lang="de-AT" dirty="0"/>
              <a:t> </a:t>
            </a:r>
            <a:r>
              <a:rPr lang="de-AT" dirty="0" err="1"/>
              <a:t>RestTemplate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ACEAA3B0-364A-4135-BD61-E1BA7AF81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902" y="2284462"/>
            <a:ext cx="8742196" cy="228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3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AE0C1FC-9179-4855-90A0-320AF5685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Load </a:t>
            </a:r>
            <a:r>
              <a:rPr lang="de-AT" dirty="0" err="1"/>
              <a:t>Balanced</a:t>
            </a:r>
            <a:r>
              <a:rPr lang="de-AT" dirty="0"/>
              <a:t> </a:t>
            </a:r>
            <a:r>
              <a:rPr lang="de-AT" dirty="0" err="1"/>
              <a:t>RestTemplate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="" xmlns:a16="http://schemas.microsoft.com/office/drawing/2014/main" id="{5B1E5F86-E832-446D-92A7-150DA3269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1969" y="2481373"/>
            <a:ext cx="7968061" cy="214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8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C89655F-B6B5-46F4-AF13-80AD0A142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9573"/>
          </a:xfrm>
        </p:spPr>
        <p:txBody>
          <a:bodyPr/>
          <a:lstStyle/>
          <a:p>
            <a:r>
              <a:rPr lang="de-AT" dirty="0" err="1"/>
              <a:t>Configuration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="" xmlns:a16="http://schemas.microsoft.com/office/drawing/2014/main" id="{DEE9CA87-AB70-4B2B-847A-3C1D66ACC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7421" y="1204290"/>
            <a:ext cx="7437157" cy="487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3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779B5BB-B045-4BB1-AA16-2E8DE4395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Microservices </a:t>
            </a:r>
            <a:r>
              <a:rPr lang="de-AT" dirty="0" err="1"/>
              <a:t>with</a:t>
            </a:r>
            <a:r>
              <a:rPr lang="de-AT" dirty="0"/>
              <a:t> Spring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E25265C5-4330-4996-BB77-17822215F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example imagine an online shop with separate microservices for user-accounts, product-catalog order-processing and shopping carts: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D82F3B97-D4E8-4B3E-BA97-222995A1B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285" y="2487484"/>
            <a:ext cx="5563429" cy="357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1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DCCADFA-B130-476B-B854-E9A10368D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78" y="503853"/>
            <a:ext cx="9809922" cy="978869"/>
          </a:xfrm>
        </p:spPr>
        <p:txBody>
          <a:bodyPr/>
          <a:lstStyle/>
          <a:p>
            <a:r>
              <a:rPr lang="de-AT" dirty="0" err="1"/>
              <a:t>Creating</a:t>
            </a:r>
            <a:r>
              <a:rPr lang="de-AT" dirty="0"/>
              <a:t> a </a:t>
            </a:r>
            <a:r>
              <a:rPr lang="de-AT" dirty="0" err="1"/>
              <a:t>microservice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user</a:t>
            </a:r>
            <a:r>
              <a:rPr lang="de-AT" dirty="0"/>
              <a:t> </a:t>
            </a:r>
            <a:br>
              <a:rPr lang="de-AT" dirty="0"/>
            </a:br>
            <a:r>
              <a:rPr lang="de-AT" dirty="0" err="1"/>
              <a:t>account</a:t>
            </a:r>
            <a:r>
              <a:rPr lang="de-AT" dirty="0"/>
              <a:t> </a:t>
            </a:r>
            <a:r>
              <a:rPr lang="de-AT" dirty="0" err="1"/>
              <a:t>service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="" xmlns:a16="http://schemas.microsoft.com/office/drawing/2014/main" id="{76A3FBD7-8673-42C4-AC77-5188F0C3A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192" y="2194535"/>
            <a:ext cx="5572747" cy="293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6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9E5CCCE-1545-4A63-832D-23D83CCCC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861121"/>
          </a:xfrm>
        </p:spPr>
        <p:txBody>
          <a:bodyPr/>
          <a:lstStyle/>
          <a:p>
            <a:r>
              <a:rPr lang="de-AT" dirty="0"/>
              <a:t>Service Registration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="" xmlns:a16="http://schemas.microsoft.com/office/drawing/2014/main" id="{AAC493EA-D3D3-491F-8350-EEB0DA8EE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7387" y="1666979"/>
            <a:ext cx="8277225" cy="143827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B6031261-0CC0-4F4A-91D0-8DDA3DB0A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386" y="3289511"/>
            <a:ext cx="82772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4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6E75A04-A164-41B1-AF18-F6701058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39" y="503853"/>
            <a:ext cx="10353261" cy="978869"/>
          </a:xfrm>
        </p:spPr>
        <p:txBody>
          <a:bodyPr/>
          <a:lstStyle/>
          <a:p>
            <a:r>
              <a:rPr lang="de-AT" dirty="0"/>
              <a:t>Starter </a:t>
            </a:r>
            <a:r>
              <a:rPr lang="de-AT" dirty="0" err="1"/>
              <a:t>dependencies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="" xmlns:a16="http://schemas.microsoft.com/office/drawing/2014/main" id="{141DF512-DAA4-4ED4-96AB-249AED7AC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5007" y="1"/>
            <a:ext cx="6516993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="" xmlns:a16="http://schemas.microsoft.com/office/drawing/2014/main" id="{2B093135-A4B9-415A-B7E2-9D1D5ACBC090}"/>
              </a:ext>
            </a:extLst>
          </p:cNvPr>
          <p:cNvSpPr txBox="1"/>
          <p:nvPr/>
        </p:nvSpPr>
        <p:spPr>
          <a:xfrm>
            <a:off x="543339" y="1736035"/>
            <a:ext cx="426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Spring Cloud is built on Spring Boot and utilizes parent and starter POMs. The important parts of the </a:t>
            </a:r>
            <a:r>
              <a:rPr lang="en-US" sz="2000" dirty="0">
                <a:hlinkClick r:id="rId3"/>
              </a:rPr>
              <a:t>POM</a:t>
            </a:r>
            <a:r>
              <a:rPr lang="en-US" sz="2000" dirty="0"/>
              <a:t> are:</a:t>
            </a: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311002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1E12958-11B7-4E34-AE7E-F37BF7C1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Service Registration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="" xmlns:a16="http://schemas.microsoft.com/office/drawing/2014/main" id="{578AED8E-BF42-4351-9ADA-EAE17CE9C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7737" y="1971019"/>
            <a:ext cx="8216525" cy="362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1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E6192FD-5201-4459-8DE9-A31DCF3FB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Creating</a:t>
            </a:r>
            <a:r>
              <a:rPr lang="de-AT" dirty="0"/>
              <a:t> a Microservice: </a:t>
            </a:r>
            <a:r>
              <a:rPr lang="de-AT" i="1" dirty="0"/>
              <a:t>Account-Service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="" xmlns:a16="http://schemas.microsoft.com/office/drawing/2014/main" id="{CAA594D9-31CC-4D4A-8284-5165F87BA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5777" y="2472519"/>
            <a:ext cx="5880445" cy="245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4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645A36E-EE12-4CF2-8643-47E25530F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649086"/>
          </a:xfrm>
        </p:spPr>
        <p:txBody>
          <a:bodyPr/>
          <a:lstStyle/>
          <a:p>
            <a:r>
              <a:rPr lang="de-AT" dirty="0" err="1"/>
              <a:t>Creating</a:t>
            </a:r>
            <a:r>
              <a:rPr lang="de-AT" dirty="0"/>
              <a:t> a Microservice: </a:t>
            </a:r>
            <a:r>
              <a:rPr lang="de-AT" i="1" dirty="0"/>
              <a:t>Account-Service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="" xmlns:a16="http://schemas.microsoft.com/office/drawing/2014/main" id="{1FEC6CFB-7A72-429D-8774-EE1E4A844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34817"/>
            <a:ext cx="8201829" cy="394606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F9B5DB07-2B23-48A0-8C35-20819C13B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660" y="1518409"/>
            <a:ext cx="7743825" cy="1647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96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8590AFB-5CC3-44B6-80B2-900A5AB31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Creating</a:t>
            </a:r>
            <a:r>
              <a:rPr lang="de-AT" dirty="0"/>
              <a:t> a Microservice: </a:t>
            </a:r>
            <a:r>
              <a:rPr lang="de-AT" i="1" dirty="0"/>
              <a:t>Account-Service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="" xmlns:a16="http://schemas.microsoft.com/office/drawing/2014/main" id="{67329A46-78D8-43F7-92B8-B216F7E3B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4086" y="1637584"/>
            <a:ext cx="8063828" cy="437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3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1_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15_4109default" id="{E728D685-11FC-4812-BA85-57AC6F9C9F40}" vid="{BC4E008B-95FF-4815-904E-143A8EDFC1D4}"/>
    </a:ext>
  </a:extLst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Rautenraster (Breitbild)</Template>
  <TotalTime>0</TotalTime>
  <Words>104</Words>
  <Application>Microsoft Office PowerPoint</Application>
  <PresentationFormat>Benutzerdefiniert</PresentationFormat>
  <Paragraphs>21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17</vt:i4>
      </vt:variant>
    </vt:vector>
  </HeadingPairs>
  <TitlesOfParts>
    <vt:vector size="19" baseType="lpstr">
      <vt:lpstr>Diamond Grid 16x9</vt:lpstr>
      <vt:lpstr>1_Diamond Grid 16x9</vt:lpstr>
      <vt:lpstr>Spring Microservice Example</vt:lpstr>
      <vt:lpstr>Microservices with Spring</vt:lpstr>
      <vt:lpstr>Creating a microservice for the user  account service</vt:lpstr>
      <vt:lpstr>Service Registration</vt:lpstr>
      <vt:lpstr>Starter dependencies</vt:lpstr>
      <vt:lpstr>Service Registration</vt:lpstr>
      <vt:lpstr>Creating a Microservice: Account-Service</vt:lpstr>
      <vt:lpstr>Creating a Microservice: Account-Service</vt:lpstr>
      <vt:lpstr>Creating a Microservice: Account-Service</vt:lpstr>
      <vt:lpstr>Creating a Microservice: Account-Service</vt:lpstr>
      <vt:lpstr>Configuration Options</vt:lpstr>
      <vt:lpstr>Configuration Options</vt:lpstr>
      <vt:lpstr>Accessing the Microservice: Web-Service</vt:lpstr>
      <vt:lpstr>Accessing the  Microservice</vt:lpstr>
      <vt:lpstr>Load Balanced RestTemplate</vt:lpstr>
      <vt:lpstr>Load Balanced RestTemplate</vt:lpstr>
      <vt:lpstr>Configuration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2017-08-21T08:35:06Z</dcterms:created>
  <dcterms:modified xsi:type="dcterms:W3CDTF">2018-07-11T05:05:21Z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