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1" r:id="rId4"/>
    <p:sldId id="283" r:id="rId5"/>
    <p:sldId id="291" r:id="rId6"/>
    <p:sldId id="260" r:id="rId7"/>
    <p:sldId id="284" r:id="rId8"/>
    <p:sldId id="285" r:id="rId9"/>
    <p:sldId id="286" r:id="rId10"/>
    <p:sldId id="289" r:id="rId11"/>
    <p:sldId id="290" r:id="rId12"/>
    <p:sldId id="287" r:id="rId13"/>
    <p:sldId id="288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0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13A80-BE5C-409D-9283-A80B03172203}" type="slidenum">
              <a:rPr lang="es-ES" smtClean="0"/>
              <a:pPr/>
              <a:t>6</a:t>
            </a:fld>
            <a:endParaRPr lang="es-ES" dirty="0" smtClean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7237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13A80-BE5C-409D-9283-A80B03172203}" type="slidenum">
              <a:rPr lang="es-ES" smtClean="0"/>
              <a:pPr/>
              <a:t>7</a:t>
            </a:fld>
            <a:endParaRPr lang="es-ES" dirty="0" smtClean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163638"/>
            <a:ext cx="5584825" cy="3141662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7237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13A80-BE5C-409D-9283-A80B03172203}" type="slidenum">
              <a:rPr lang="es-ES" smtClean="0"/>
              <a:pPr/>
              <a:t>8</a:t>
            </a:fld>
            <a:endParaRPr lang="es-ES" dirty="0" smtClean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7237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13A80-BE5C-409D-9283-A80B03172203}" type="slidenum">
              <a:rPr lang="es-ES" smtClean="0"/>
              <a:pPr/>
              <a:t>11</a:t>
            </a:fld>
            <a:endParaRPr lang="es-ES" dirty="0" smtClean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7237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13A80-BE5C-409D-9283-A80B03172203}" type="slidenum">
              <a:rPr lang="es-ES" smtClean="0"/>
              <a:pPr/>
              <a:t>12</a:t>
            </a:fld>
            <a:endParaRPr lang="es-ES" dirty="0" smtClean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163638"/>
            <a:ext cx="5584825" cy="3141662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77237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6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29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7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69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8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1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9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6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0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2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l/url?sa=i&amp;source=images&amp;cd=&amp;cad=rja&amp;docid=9yW-e2rc4QLDgM&amp;tbnid=TdcOVZYVoVp1zM:&amp;ved=0CAgQjRwwAA&amp;url=http://www.inesgopla.com/el-arte-de-transformar-los-datos-en-conocimiento/&amp;ei=IYG8UbGPHorXqAHn44GAAw&amp;psig=AFQjCNEBLRz0B9J5SLT0N3CGNmML7v6ZYA&amp;ust=137139472154089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5915" y="342900"/>
            <a:ext cx="8825658" cy="1554122"/>
          </a:xfrm>
        </p:spPr>
        <p:txBody>
          <a:bodyPr/>
          <a:lstStyle/>
          <a:p>
            <a:r>
              <a:rPr lang="es-ES" sz="4000" noProof="1"/>
              <a:t>Arquitectura y Organización de </a:t>
            </a:r>
            <a:r>
              <a:rPr lang="es-ES" sz="4000" noProof="1" smtClean="0"/>
              <a:t>Computadores EIN135-A </a:t>
            </a:r>
            <a:endParaRPr lang="es-ES" sz="4000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6395" y="22627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s-ES" noProof="1" smtClean="0"/>
              <a:t>UNIDAD 1</a:t>
            </a:r>
          </a:p>
          <a:p>
            <a:pPr algn="ctr"/>
            <a:r>
              <a:rPr lang="es-ES" noProof="1" smtClean="0"/>
              <a:t>HISTORA Y EVOLUCION DE LA COMPUTACION/INFORMATICA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440" y="816928"/>
            <a:ext cx="10752667" cy="471170"/>
          </a:xfrm>
        </p:spPr>
        <p:txBody>
          <a:bodyPr>
            <a:normAutofit/>
          </a:bodyPr>
          <a:lstStyle/>
          <a:p>
            <a:pPr algn="just"/>
            <a:r>
              <a:rPr lang="es-CL" altLang="es-CL" b="1" dirty="0" smtClean="0">
                <a:solidFill>
                  <a:schemeClr val="tx1"/>
                </a:solidFill>
              </a:rPr>
              <a:t>Representaciones vectoriales o de arreglos</a:t>
            </a:r>
            <a:endParaRPr lang="es-CL" altLang="es-CL" sz="2000" b="1" dirty="0" smtClean="0">
              <a:solidFill>
                <a:schemeClr val="tx1"/>
              </a:solidFill>
            </a:endParaRPr>
          </a:p>
          <a:p>
            <a:pPr algn="just"/>
            <a:endParaRPr lang="es-CL" altLang="es-CL" sz="2000" b="1" dirty="0" smtClean="0">
              <a:solidFill>
                <a:schemeClr val="tx1"/>
              </a:solidFill>
            </a:endParaRPr>
          </a:p>
          <a:p>
            <a:pPr algn="just"/>
            <a:endParaRPr lang="es-CL" altLang="es-CL" sz="2000" dirty="0" smtClean="0">
              <a:solidFill>
                <a:schemeClr val="tx1"/>
              </a:solidFill>
            </a:endParaRPr>
          </a:p>
          <a:p>
            <a:pPr algn="just" eaLnBrk="1" hangingPunct="1"/>
            <a:endParaRPr lang="es-CL" altLang="es-CL" sz="2000" dirty="0" smtClean="0">
              <a:solidFill>
                <a:schemeClr val="tx1"/>
              </a:solidFill>
            </a:endParaRPr>
          </a:p>
          <a:p>
            <a:pPr algn="just" eaLnBrk="1" hangingPunct="1"/>
            <a:endParaRPr lang="es-CL" altLang="es-CL" sz="2000" dirty="0" smtClean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 txBox="1">
            <a:spLocks noChangeArrowheads="1"/>
          </p:cNvSpPr>
          <p:nvPr/>
        </p:nvSpPr>
        <p:spPr bwMode="auto">
          <a:xfrm>
            <a:off x="0" y="333375"/>
            <a:ext cx="1118446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CL" altLang="es-CL" sz="2800" b="1" dirty="0" smtClean="0">
                <a:latin typeface="Arial" pitchFamily="34" charset="0"/>
              </a:rPr>
              <a:t>REPRESENTACION DE DATOS</a:t>
            </a:r>
            <a:endParaRPr lang="es-CL" altLang="es-CL" sz="2800" b="1" dirty="0">
              <a:latin typeface="Arial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s-ES" altLang="es-CL" sz="2800" dirty="0">
              <a:solidFill>
                <a:srgbClr val="2D2D8A"/>
              </a:solidFill>
              <a:latin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77521"/>
            <a:ext cx="4556759" cy="170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19100" y="3087476"/>
            <a:ext cx="7437754" cy="137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15000"/>
              </a:lnSpc>
              <a:spcAft>
                <a:spcPts val="1000"/>
              </a:spcAft>
              <a:buClr>
                <a:schemeClr val="accent1"/>
              </a:buClr>
              <a:buSzPct val="45000"/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>
                <a:cs typeface="Times New Roman" pitchFamily="16" charset="0"/>
              </a:rPr>
              <a:t>Dimensiones</a:t>
            </a:r>
            <a:r>
              <a:rPr lang="en-GB" dirty="0">
                <a:cs typeface="Times New Roman" pitchFamily="16" charset="0"/>
              </a:rPr>
              <a:t>:</a:t>
            </a:r>
          </a:p>
          <a:p>
            <a:pPr eaLnBrk="0" hangingPunct="0">
              <a:buClr>
                <a:schemeClr val="accent1"/>
              </a:buClr>
              <a:buSzPct val="45000"/>
              <a:buFont typeface="Wingdings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cs typeface="Times New Roman" pitchFamily="16" charset="0"/>
              </a:rPr>
              <a:t>Unidimensional o vector: un solo </a:t>
            </a:r>
            <a:r>
              <a:rPr lang="en-GB" dirty="0" err="1">
                <a:cs typeface="Times New Roman" pitchFamily="16" charset="0"/>
              </a:rPr>
              <a:t>índice</a:t>
            </a:r>
            <a:endParaRPr lang="en-GB" dirty="0">
              <a:cs typeface="Times New Roman" pitchFamily="16" charset="0"/>
            </a:endParaRPr>
          </a:p>
          <a:p>
            <a:pPr eaLnBrk="0" hangingPunct="0">
              <a:buClr>
                <a:schemeClr val="accent1"/>
              </a:buClr>
              <a:buSzPct val="45000"/>
              <a:buFont typeface="Wingdings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>
                <a:cs typeface="Times New Roman" pitchFamily="16" charset="0"/>
              </a:rPr>
              <a:t>Bidimensional</a:t>
            </a:r>
            <a:r>
              <a:rPr lang="en-GB" dirty="0">
                <a:cs typeface="Times New Roman" pitchFamily="16" charset="0"/>
              </a:rPr>
              <a:t> o </a:t>
            </a:r>
            <a:r>
              <a:rPr lang="en-GB" dirty="0" err="1">
                <a:cs typeface="Times New Roman" pitchFamily="16" charset="0"/>
              </a:rPr>
              <a:t>matriz</a:t>
            </a:r>
            <a:r>
              <a:rPr lang="en-GB" dirty="0">
                <a:cs typeface="Times New Roman" pitchFamily="16" charset="0"/>
              </a:rPr>
              <a:t>: dos </a:t>
            </a:r>
            <a:r>
              <a:rPr lang="en-GB" dirty="0" err="1">
                <a:cs typeface="Times New Roman" pitchFamily="16" charset="0"/>
              </a:rPr>
              <a:t>índices</a:t>
            </a:r>
            <a:endParaRPr lang="en-GB" dirty="0">
              <a:cs typeface="Times New Roman" pitchFamily="16" charset="0"/>
            </a:endParaRPr>
          </a:p>
          <a:p>
            <a:pPr eaLnBrk="0" hangingPunct="0">
              <a:buClr>
                <a:schemeClr val="accent1"/>
              </a:buClr>
              <a:buSzPct val="45000"/>
              <a:buFont typeface="Wingdings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cs typeface="Times New Roman" pitchFamily="16" charset="0"/>
              </a:rPr>
              <a:t>Multidimensional: mas de dos </a:t>
            </a:r>
            <a:r>
              <a:rPr lang="en-GB" dirty="0" err="1">
                <a:cs typeface="Times New Roman" pitchFamily="16" charset="0"/>
              </a:rPr>
              <a:t>índices</a:t>
            </a:r>
            <a:endParaRPr lang="en-GB" dirty="0">
              <a:cs typeface="Times New Roman" pitchFamily="16" charset="0"/>
            </a:endParaRPr>
          </a:p>
        </p:txBody>
      </p:sp>
      <p:pic>
        <p:nvPicPr>
          <p:cNvPr id="8" name="Picture 2" descr="http://t0.gstatic.com/images?q=tbn:ANd9GcQ5O2p5kBfzV_ky83m7KAJXpFoL9MfuZARolf1AP-0wag9AwA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854" y="792140"/>
            <a:ext cx="4007485" cy="40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7481" y="4631256"/>
            <a:ext cx="11076358" cy="8679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 hangingPunct="0">
              <a:buSzPct val="45000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n-GB" sz="1600" dirty="0">
              <a:latin typeface="+mn-lt"/>
              <a:cs typeface="Arial" pitchFamily="34" charset="0"/>
            </a:endParaRPr>
          </a:p>
          <a:p>
            <a:pPr algn="just" hangingPunct="0">
              <a:buSzPct val="45000"/>
              <a:buFont typeface="Wingdings" pitchFamily="2" charset="2"/>
              <a:buChar char="q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r>
              <a:rPr lang="en-GB" sz="1600" dirty="0">
                <a:latin typeface="+mn-lt"/>
                <a:cs typeface="Arial" pitchFamily="34" charset="0"/>
              </a:rPr>
              <a:t>Un </a:t>
            </a:r>
            <a:r>
              <a:rPr lang="en-GB" sz="1600" dirty="0" err="1">
                <a:latin typeface="+mn-lt"/>
                <a:cs typeface="Arial" pitchFamily="34" charset="0"/>
              </a:rPr>
              <a:t>arreglo</a:t>
            </a:r>
            <a:r>
              <a:rPr lang="en-GB" sz="1600" dirty="0">
                <a:latin typeface="+mn-lt"/>
                <a:cs typeface="Arial" pitchFamily="34" charset="0"/>
              </a:rPr>
              <a:t> </a:t>
            </a:r>
            <a:r>
              <a:rPr lang="en-GB" sz="1600" dirty="0" err="1">
                <a:latin typeface="+mn-lt"/>
                <a:cs typeface="Arial" pitchFamily="34" charset="0"/>
              </a:rPr>
              <a:t>puede</a:t>
            </a:r>
            <a:r>
              <a:rPr lang="en-GB" sz="1600" dirty="0">
                <a:latin typeface="+mn-lt"/>
                <a:cs typeface="Arial" pitchFamily="34" charset="0"/>
              </a:rPr>
              <a:t> </a:t>
            </a:r>
            <a:r>
              <a:rPr lang="en-GB" sz="1600" dirty="0" err="1">
                <a:latin typeface="+mn-lt"/>
                <a:cs typeface="Arial" pitchFamily="34" charset="0"/>
              </a:rPr>
              <a:t>almacenar</a:t>
            </a:r>
            <a:r>
              <a:rPr lang="en-GB" sz="1600" dirty="0">
                <a:latin typeface="+mn-lt"/>
                <a:cs typeface="Arial" pitchFamily="34" charset="0"/>
              </a:rPr>
              <a:t> N </a:t>
            </a:r>
            <a:r>
              <a:rPr lang="en-GB" sz="1600" dirty="0" err="1">
                <a:latin typeface="+mn-lt"/>
                <a:cs typeface="Arial" pitchFamily="34" charset="0"/>
              </a:rPr>
              <a:t>elementos</a:t>
            </a:r>
            <a:r>
              <a:rPr lang="en-GB" sz="1600" dirty="0">
                <a:latin typeface="+mn-lt"/>
                <a:cs typeface="Arial" pitchFamily="34" charset="0"/>
              </a:rPr>
              <a:t> del </a:t>
            </a:r>
            <a:r>
              <a:rPr lang="en-GB" sz="1600" dirty="0" err="1">
                <a:latin typeface="+mn-lt"/>
                <a:cs typeface="Arial" pitchFamily="34" charset="0"/>
              </a:rPr>
              <a:t>mismo</a:t>
            </a:r>
            <a:r>
              <a:rPr lang="en-GB" sz="1600" dirty="0">
                <a:latin typeface="+mn-lt"/>
                <a:cs typeface="Arial" pitchFamily="34" charset="0"/>
              </a:rPr>
              <a:t> </a:t>
            </a:r>
            <a:r>
              <a:rPr lang="en-GB" sz="1600" dirty="0" err="1" smtClean="0">
                <a:latin typeface="+mn-lt"/>
                <a:cs typeface="Arial" pitchFamily="34" charset="0"/>
              </a:rPr>
              <a:t>tipo</a:t>
            </a:r>
            <a:endParaRPr lang="en-GB" sz="1600" dirty="0">
              <a:latin typeface="+mn-lt"/>
              <a:cs typeface="Arial" pitchFamily="34" charset="0"/>
            </a:endParaRPr>
          </a:p>
          <a:p>
            <a:pPr algn="just" hangingPunct="0">
              <a:lnSpc>
                <a:spcPct val="115000"/>
              </a:lnSpc>
              <a:spcAft>
                <a:spcPts val="600"/>
              </a:spcAft>
              <a:buSzPct val="45000"/>
              <a:buFont typeface="Wingdings" pitchFamily="2" charset="2"/>
              <a:buChar char="q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r>
              <a:rPr lang="en-GB" sz="1600" dirty="0">
                <a:latin typeface="+mn-lt"/>
                <a:cs typeface="Arial" pitchFamily="34" charset="0"/>
              </a:rPr>
              <a:t>Los </a:t>
            </a:r>
            <a:r>
              <a:rPr lang="en-GB" sz="1600" dirty="0" err="1">
                <a:latin typeface="+mn-lt"/>
                <a:cs typeface="Arial" pitchFamily="34" charset="0"/>
              </a:rPr>
              <a:t>componentes</a:t>
            </a:r>
            <a:r>
              <a:rPr lang="en-GB" sz="1600" dirty="0">
                <a:latin typeface="+mn-lt"/>
                <a:cs typeface="Arial" pitchFamily="34" charset="0"/>
              </a:rPr>
              <a:t> de un </a:t>
            </a:r>
            <a:r>
              <a:rPr lang="en-GB" sz="1600" dirty="0" err="1">
                <a:latin typeface="+mn-lt"/>
                <a:cs typeface="Arial" pitchFamily="34" charset="0"/>
              </a:rPr>
              <a:t>arreglo</a:t>
            </a:r>
            <a:r>
              <a:rPr lang="en-GB" sz="1600" dirty="0">
                <a:latin typeface="+mn-lt"/>
                <a:cs typeface="Arial" pitchFamily="34" charset="0"/>
              </a:rPr>
              <a:t> se </a:t>
            </a:r>
            <a:r>
              <a:rPr lang="en-GB" sz="1600" dirty="0" err="1">
                <a:latin typeface="+mn-lt"/>
                <a:cs typeface="Arial" pitchFamily="34" charset="0"/>
              </a:rPr>
              <a:t>acceden</a:t>
            </a:r>
            <a:r>
              <a:rPr lang="en-GB" sz="1600" dirty="0">
                <a:latin typeface="+mn-lt"/>
                <a:cs typeface="Arial" pitchFamily="34" charset="0"/>
              </a:rPr>
              <a:t> </a:t>
            </a:r>
            <a:r>
              <a:rPr lang="en-GB" sz="1600" dirty="0" err="1">
                <a:latin typeface="+mn-lt"/>
                <a:cs typeface="Arial" pitchFamily="34" charset="0"/>
              </a:rPr>
              <a:t>por</a:t>
            </a:r>
            <a:r>
              <a:rPr lang="en-GB" sz="1600" dirty="0">
                <a:latin typeface="+mn-lt"/>
                <a:cs typeface="Arial" pitchFamily="34" charset="0"/>
              </a:rPr>
              <a:t> </a:t>
            </a:r>
            <a:r>
              <a:rPr lang="en-GB" sz="1600" dirty="0" err="1">
                <a:latin typeface="+mn-lt"/>
                <a:cs typeface="Arial" pitchFamily="34" charset="0"/>
              </a:rPr>
              <a:t>medio</a:t>
            </a:r>
            <a:r>
              <a:rPr lang="en-GB" sz="1600" dirty="0">
                <a:latin typeface="+mn-lt"/>
                <a:cs typeface="Arial" pitchFamily="34" charset="0"/>
              </a:rPr>
              <a:t> de </a:t>
            </a:r>
            <a:r>
              <a:rPr lang="en-GB" sz="1600" dirty="0" err="1" smtClean="0">
                <a:latin typeface="+mn-lt"/>
                <a:cs typeface="Arial" pitchFamily="34" charset="0"/>
              </a:rPr>
              <a:t>índices</a:t>
            </a:r>
            <a:endParaRPr lang="en-GB" sz="16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3819" y="116632"/>
            <a:ext cx="12144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800" b="1" dirty="0" smtClean="0"/>
              <a:t>Campo y Registro</a:t>
            </a:r>
            <a:endParaRPr lang="es-CL" sz="2800" b="1" dirty="0"/>
          </a:p>
        </p:txBody>
      </p:sp>
      <p:sp>
        <p:nvSpPr>
          <p:cNvPr id="22" name="Marcador de contenido 1"/>
          <p:cNvSpPr txBox="1">
            <a:spLocks/>
          </p:cNvSpPr>
          <p:nvPr/>
        </p:nvSpPr>
        <p:spPr bwMode="auto">
          <a:xfrm>
            <a:off x="491568" y="1268760"/>
            <a:ext cx="11329259" cy="226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algn="just"/>
            <a:r>
              <a:rPr lang="es-CL" sz="2000" dirty="0"/>
              <a:t>Campo es la </a:t>
            </a:r>
            <a:r>
              <a:rPr lang="es-CL" sz="2000" b="1" dirty="0"/>
              <a:t>mínima unidad de información</a:t>
            </a:r>
            <a:r>
              <a:rPr lang="es-CL" sz="2000" dirty="0"/>
              <a:t> a la que se puede acceder.</a:t>
            </a:r>
          </a:p>
          <a:p>
            <a:pPr algn="just"/>
            <a:r>
              <a:rPr lang="es-CL" sz="2000" dirty="0"/>
              <a:t>Corresponde a un </a:t>
            </a:r>
            <a:r>
              <a:rPr lang="es-CL" sz="2000" b="1" dirty="0"/>
              <a:t>espacio de almacenamiento</a:t>
            </a:r>
            <a:r>
              <a:rPr lang="es-CL" sz="2000" dirty="0"/>
              <a:t> para un dato, que tiene asociado un tipo de dato y tamaño.</a:t>
            </a:r>
          </a:p>
          <a:p>
            <a:pPr algn="just"/>
            <a:r>
              <a:rPr lang="es-CL" sz="2000" b="1" dirty="0"/>
              <a:t>Un campo o un conjunto de ellos forman un registro</a:t>
            </a:r>
            <a:r>
              <a:rPr lang="es-CL" sz="2000" dirty="0"/>
              <a:t>.</a:t>
            </a:r>
          </a:p>
        </p:txBody>
      </p:sp>
      <p:pic>
        <p:nvPicPr>
          <p:cNvPr id="5" name="Imagen 3"/>
          <p:cNvPicPr>
            <a:picLocks noChangeAspect="1"/>
          </p:cNvPicPr>
          <p:nvPr/>
        </p:nvPicPr>
        <p:blipFill rotWithShape="1">
          <a:blip r:embed="rId3"/>
          <a:srcRect l="10619" r="1771" b="7143"/>
          <a:stretch/>
        </p:blipFill>
        <p:spPr>
          <a:xfrm>
            <a:off x="911424" y="4149080"/>
            <a:ext cx="9505056" cy="936104"/>
          </a:xfrm>
          <a:prstGeom prst="rect">
            <a:avLst/>
          </a:prstGeom>
        </p:spPr>
      </p:pic>
      <p:sp>
        <p:nvSpPr>
          <p:cNvPr id="6" name="Flecha abajo 4"/>
          <p:cNvSpPr/>
          <p:nvPr/>
        </p:nvSpPr>
        <p:spPr>
          <a:xfrm>
            <a:off x="1679510" y="4077072"/>
            <a:ext cx="1344149" cy="151216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5"/>
          <p:cNvSpPr txBox="1"/>
          <p:nvPr/>
        </p:nvSpPr>
        <p:spPr>
          <a:xfrm>
            <a:off x="1679510" y="5564891"/>
            <a:ext cx="1344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CAMPO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6609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3819" y="116632"/>
            <a:ext cx="12144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800" b="1" dirty="0" smtClean="0"/>
              <a:t>Archivo</a:t>
            </a:r>
            <a:endParaRPr lang="es-CL" sz="2800" b="1" dirty="0"/>
          </a:p>
        </p:txBody>
      </p:sp>
      <p:sp>
        <p:nvSpPr>
          <p:cNvPr id="22" name="Marcador de contenido 1"/>
          <p:cNvSpPr txBox="1">
            <a:spLocks/>
          </p:cNvSpPr>
          <p:nvPr/>
        </p:nvSpPr>
        <p:spPr bwMode="auto">
          <a:xfrm>
            <a:off x="515909" y="1000160"/>
            <a:ext cx="11329259" cy="226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algn="just"/>
            <a:r>
              <a:rPr lang="es-CL" sz="2000" b="1" dirty="0"/>
              <a:t>Conjunto de bits</a:t>
            </a:r>
            <a:r>
              <a:rPr lang="es-CL" sz="2000" dirty="0"/>
              <a:t> de información, que se almacena en una</a:t>
            </a:r>
            <a:r>
              <a:rPr lang="es-CL" sz="2000" b="1" dirty="0"/>
              <a:t> unidad física</a:t>
            </a:r>
            <a:r>
              <a:rPr lang="es-CL" sz="2000" dirty="0"/>
              <a:t>, al cual se le asigna un </a:t>
            </a:r>
            <a:r>
              <a:rPr lang="es-CL" sz="2000" b="1" dirty="0"/>
              <a:t>nombre y extensión</a:t>
            </a:r>
            <a:r>
              <a:rPr lang="es-CL" sz="2000" dirty="0"/>
              <a:t>.</a:t>
            </a:r>
          </a:p>
          <a:p>
            <a:pPr algn="just"/>
            <a:r>
              <a:rPr lang="es-CL" sz="2000" dirty="0"/>
              <a:t>Según el sistema de archivos que se utilice, se guarda la fecha de creación, modificación y de último acceso.</a:t>
            </a:r>
          </a:p>
          <a:p>
            <a:pPr algn="just"/>
            <a:r>
              <a:rPr lang="es-CL" sz="2000" dirty="0"/>
              <a:t>Tienen un </a:t>
            </a:r>
            <a:r>
              <a:rPr lang="es-CL" sz="2000" b="1" dirty="0"/>
              <a:t>tamaño</a:t>
            </a:r>
            <a:r>
              <a:rPr lang="es-CL" sz="2000" dirty="0"/>
              <a:t> que se mide en bytes, kilobytes, megabytes, gigabytes y depende de la cantidad de caracteres que contienen.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3577972"/>
            <a:ext cx="10144703" cy="249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9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sz="4200" b="0" i="0" noProof="1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Objetivos del curso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F2E263A-2EA4-4BBB-84F4-43E02C5D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La asignatura, busca lograr el conocimiento de aspectos fundamentales que permitan comprender la organización de los computadores actuales, como así la arquitectura de Hardware que la sustenta. </a:t>
            </a:r>
          </a:p>
          <a:p>
            <a:r>
              <a:rPr lang="es-CL" dirty="0"/>
              <a:t>Describir y diseñar Sistemas Lógicos simples</a:t>
            </a:r>
          </a:p>
          <a:p>
            <a:r>
              <a:rPr lang="es-CL" dirty="0"/>
              <a:t>Identificar el funcionamiento Lógico de las unidades que componen un computador.</a:t>
            </a:r>
          </a:p>
          <a:p>
            <a:r>
              <a:rPr lang="es-CL" dirty="0"/>
              <a:t>Identificar el lenguaje de máquina</a:t>
            </a:r>
          </a:p>
          <a:p>
            <a:r>
              <a:rPr lang="es-CL" dirty="0"/>
              <a:t>Analizar criterios de desempeño de componentes principales del computador, como así los factores que inciden en el. </a:t>
            </a:r>
          </a:p>
          <a:p>
            <a:pPr marL="914400" lvl="2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491" y="147918"/>
            <a:ext cx="9701849" cy="1400530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sz="4000" b="0" i="0" noProof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Historia de la computacion e infromatica</a:t>
            </a:r>
            <a:endParaRPr lang="es-ES" sz="4000" b="0" i="0" noProof="1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F2E263A-2EA4-4BBB-84F4-43E02C5D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580478"/>
            <a:ext cx="9151619" cy="4195481"/>
          </a:xfrm>
        </p:spPr>
        <p:txBody>
          <a:bodyPr>
            <a:noAutofit/>
          </a:bodyPr>
          <a:lstStyle/>
          <a:p>
            <a:r>
              <a:rPr lang="es-MX" sz="1600" dirty="0" smtClean="0"/>
              <a:t>La informática integra diversos elementos, tales  como: </a:t>
            </a:r>
            <a:r>
              <a:rPr lang="es-MX" sz="1600" dirty="0"/>
              <a:t>el software, la electrónica, la computación y la programación. </a:t>
            </a:r>
          </a:p>
          <a:p>
            <a:r>
              <a:rPr lang="es-MX" sz="1600" dirty="0"/>
              <a:t>El origen de la informática se sitúa en la segunda mitad del siglo XX, aunque la primera generación de computadoras se desarrolló </a:t>
            </a:r>
            <a:r>
              <a:rPr lang="es-MX" sz="1600" dirty="0" smtClean="0"/>
              <a:t>en la década del 1950, </a:t>
            </a:r>
            <a:r>
              <a:rPr lang="es-MX" sz="1600" dirty="0"/>
              <a:t>las cuales funcionaban con válvulas, cilindros magnéticos e instrucciones internas. </a:t>
            </a:r>
            <a:endParaRPr lang="es-MX" sz="1600" dirty="0" smtClean="0"/>
          </a:p>
          <a:p>
            <a:r>
              <a:rPr lang="es-MX" sz="1600" dirty="0" smtClean="0"/>
              <a:t>Eran computadores </a:t>
            </a:r>
            <a:r>
              <a:rPr lang="es-MX" sz="1600" dirty="0"/>
              <a:t>que funcionaban </a:t>
            </a:r>
            <a:r>
              <a:rPr lang="es-MX" sz="1600" dirty="0" smtClean="0"/>
              <a:t>de modo lento, muy grandes en infraestructura </a:t>
            </a:r>
            <a:r>
              <a:rPr lang="es-MX" sz="1600" dirty="0"/>
              <a:t>y generaban mucho </a:t>
            </a:r>
            <a:r>
              <a:rPr lang="es-MX" sz="1600" dirty="0" smtClean="0"/>
              <a:t>calor basado en la tecnología que se aplicaba n su funcionamiento. </a:t>
            </a:r>
          </a:p>
          <a:p>
            <a:r>
              <a:rPr lang="es-MX" sz="1600" dirty="0" smtClean="0"/>
              <a:t>Los cambios tecnológicos, basado en los cambios en las eras industriales a raíz de los semiconductores y circuitos integrados, han permitido un cambio revolucionario en los procesos informáticos.</a:t>
            </a:r>
          </a:p>
          <a:p>
            <a:r>
              <a:rPr lang="es-MX" sz="1600" dirty="0" smtClean="0"/>
              <a:t>Esta </a:t>
            </a:r>
            <a:r>
              <a:rPr lang="es-MX" sz="1600" b="1" dirty="0" smtClean="0"/>
              <a:t>evolución </a:t>
            </a:r>
            <a:r>
              <a:rPr lang="es-MX" sz="1600" b="1" dirty="0"/>
              <a:t>de la informática </a:t>
            </a:r>
            <a:r>
              <a:rPr lang="es-MX" sz="1600" dirty="0" smtClean="0"/>
              <a:t>ha creado una transversalidad entre todas las áreas industriales y sociales a través del desarrollo de las redes de computadores,  el móvil , Internet y la IA.</a:t>
            </a:r>
          </a:p>
          <a:p>
            <a:r>
              <a:rPr lang="es-MX" sz="1600" dirty="0" smtClean="0"/>
              <a:t>Estos avances han permitido mover a la sociedad a una cuarta era industrial, donde los datos, la información y el conocimiento  marcan una diferencia sustantiva en el mejoramiento de los procesos, la optimización y la generación de recursos.  </a:t>
            </a:r>
            <a:endParaRPr lang="es-MX" sz="1600" dirty="0"/>
          </a:p>
          <a:p>
            <a:pPr marL="914400" lvl="2" indent="0">
              <a:buNone/>
            </a:pPr>
            <a:endParaRPr lang="es-CL" dirty="0"/>
          </a:p>
        </p:txBody>
      </p:sp>
      <p:pic>
        <p:nvPicPr>
          <p:cNvPr id="1026" name="Picture 2" descr="Alter Rem, un nuevo centro de ocio y realidad virtual en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582" y="288078"/>
            <a:ext cx="2979417" cy="181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0"/>
            <a:ext cx="9701849" cy="1400530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sz="4000" b="0" i="0" noProof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Historia de la computacion e infromatica</a:t>
            </a:r>
            <a:endParaRPr lang="es-ES" sz="4000" b="0" i="0" noProof="1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F2E263A-2EA4-4BBB-84F4-43E02C5D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1641438"/>
            <a:ext cx="11737974" cy="4195481"/>
          </a:xfrm>
        </p:spPr>
        <p:txBody>
          <a:bodyPr>
            <a:noAutofit/>
          </a:bodyPr>
          <a:lstStyle/>
          <a:p>
            <a:r>
              <a:rPr lang="es-MX" sz="1600" dirty="0" smtClean="0"/>
              <a:t>Primera </a:t>
            </a:r>
            <a:r>
              <a:rPr lang="es-MX" sz="1600" dirty="0"/>
              <a:t>generación; </a:t>
            </a:r>
            <a:r>
              <a:rPr lang="es-MX" sz="1600" dirty="0" err="1" smtClean="0"/>
              <a:t>Decada</a:t>
            </a:r>
            <a:r>
              <a:rPr lang="es-MX" sz="1600" dirty="0" smtClean="0"/>
              <a:t> del 40 y parte del 50, su base funcional es la </a:t>
            </a:r>
            <a:r>
              <a:rPr lang="es-MX" sz="1600" dirty="0"/>
              <a:t>tecnología de tubos al vacío. </a:t>
            </a:r>
            <a:r>
              <a:rPr lang="es-MX" sz="1600" dirty="0" smtClean="0"/>
              <a:t>Eran maquina de </a:t>
            </a:r>
            <a:r>
              <a:rPr lang="es-MX" sz="1600" dirty="0" err="1" smtClean="0"/>
              <a:t>calculos</a:t>
            </a:r>
            <a:r>
              <a:rPr lang="es-MX" sz="1600" dirty="0" smtClean="0"/>
              <a:t> que desarrollaban un trabajo muy especifico. Debido </a:t>
            </a:r>
            <a:r>
              <a:rPr lang="es-MX" sz="1600" dirty="0"/>
              <a:t>a su gran tamaño, necesitaban un sofisticado sistema de </a:t>
            </a:r>
            <a:r>
              <a:rPr lang="es-MX" sz="1600" dirty="0" smtClean="0"/>
              <a:t>enfriamiento.</a:t>
            </a:r>
            <a:endParaRPr lang="es-MX" sz="1600" dirty="0"/>
          </a:p>
          <a:p>
            <a:r>
              <a:rPr lang="es-MX" sz="1600" dirty="0" smtClean="0"/>
              <a:t>Segunda </a:t>
            </a:r>
            <a:r>
              <a:rPr lang="es-MX" sz="1600" dirty="0"/>
              <a:t>generación </a:t>
            </a:r>
            <a:r>
              <a:rPr lang="es-MX" sz="1600" dirty="0" smtClean="0"/>
              <a:t>(dedada del 50 y mitad del 60), se cambian los </a:t>
            </a:r>
            <a:r>
              <a:rPr lang="es-MX" sz="1600" dirty="0" err="1" smtClean="0"/>
              <a:t>modulos</a:t>
            </a:r>
            <a:r>
              <a:rPr lang="es-MX" sz="1600" dirty="0" smtClean="0"/>
              <a:t> al vacío por los </a:t>
            </a:r>
            <a:r>
              <a:rPr lang="es-MX" sz="1600" dirty="0"/>
              <a:t>transistores, los cuales solucionaron el problema del tamaño y el calentamiento de las computadoras, ya que es un semiconductor de </a:t>
            </a:r>
            <a:r>
              <a:rPr lang="es-MX" sz="1600" dirty="0" smtClean="0"/>
              <a:t>bajo consumo y capaz </a:t>
            </a:r>
            <a:r>
              <a:rPr lang="es-MX" sz="1600" dirty="0"/>
              <a:t>de </a:t>
            </a:r>
            <a:r>
              <a:rPr lang="es-MX" sz="1600" dirty="0" smtClean="0"/>
              <a:t>reproducir </a:t>
            </a:r>
            <a:r>
              <a:rPr lang="es-MX" sz="1600" dirty="0"/>
              <a:t>un proceso lógico.</a:t>
            </a:r>
          </a:p>
          <a:p>
            <a:r>
              <a:rPr lang="es-MX" sz="1600" dirty="0" smtClean="0"/>
              <a:t>Tercera generación</a:t>
            </a:r>
            <a:r>
              <a:rPr lang="es-MX" sz="1600" dirty="0"/>
              <a:t> </a:t>
            </a:r>
            <a:r>
              <a:rPr lang="es-MX" sz="1600" dirty="0" smtClean="0"/>
              <a:t>(segunda mitad de los 60 y los 70) </a:t>
            </a:r>
            <a:r>
              <a:rPr lang="es-MX" sz="1600" dirty="0"/>
              <a:t>se centra en la tecnología de microcircuitos </a:t>
            </a:r>
            <a:r>
              <a:rPr lang="es-MX" sz="1600" dirty="0" smtClean="0"/>
              <a:t>integrados o chip electrónicos, </a:t>
            </a:r>
            <a:r>
              <a:rPr lang="es-MX" sz="1600" dirty="0"/>
              <a:t>a partir de los cuales surgen </a:t>
            </a:r>
            <a:r>
              <a:rPr lang="es-MX" sz="1600" dirty="0" smtClean="0"/>
              <a:t>el teleprocesamiento, es decir el procesamiento a distancia basado en un protocolo de comunicación.</a:t>
            </a:r>
            <a:endParaRPr lang="es-MX" sz="1600" dirty="0"/>
          </a:p>
          <a:p>
            <a:r>
              <a:rPr lang="es-MX" sz="1600" dirty="0" smtClean="0"/>
              <a:t>Cuarta </a:t>
            </a:r>
            <a:r>
              <a:rPr lang="es-MX" sz="1600" dirty="0"/>
              <a:t>generación </a:t>
            </a:r>
            <a:r>
              <a:rPr lang="es-MX" sz="1600" dirty="0" smtClean="0"/>
              <a:t>(década del 70 e inicios de los 80), la miniaturización de componentes digitales permite la creación de los </a:t>
            </a:r>
            <a:r>
              <a:rPr lang="es-MX" sz="1600" dirty="0"/>
              <a:t>microprocesadores y las computadoras personales, las redes, los procesos compartidos e interactivos  </a:t>
            </a:r>
            <a:r>
              <a:rPr lang="es-MX" sz="1600" dirty="0" smtClean="0"/>
              <a:t>acompañado de la diversificación de </a:t>
            </a:r>
            <a:r>
              <a:rPr lang="es-MX" sz="1600" dirty="0"/>
              <a:t>su </a:t>
            </a:r>
            <a:r>
              <a:rPr lang="es-MX" sz="1600" dirty="0" smtClean="0"/>
              <a:t>uso desde la industria a las personas.</a:t>
            </a:r>
            <a:endParaRPr lang="es-MX" sz="1600" dirty="0"/>
          </a:p>
          <a:p>
            <a:r>
              <a:rPr lang="es-MX" sz="1600" dirty="0" smtClean="0"/>
              <a:t>Quinta </a:t>
            </a:r>
            <a:r>
              <a:rPr lang="es-MX" sz="1600" dirty="0"/>
              <a:t>generación </a:t>
            </a:r>
            <a:r>
              <a:rPr lang="es-MX" sz="1600" dirty="0" smtClean="0"/>
              <a:t>(Inicio de los 80-actualidad).   Aumenta la rapidez de procesamiento, el desarrollo de aplicaciones, se potencia la multimedia, se aplica la inteligencia artificial a los procesos de negocio y de conectividad, objeto resolver  problemas complejos, potenciar la </a:t>
            </a:r>
            <a:r>
              <a:rPr lang="es-MX" sz="1600" dirty="0"/>
              <a:t>realidad virtual, </a:t>
            </a:r>
            <a:r>
              <a:rPr lang="es-MX" sz="1600" dirty="0" smtClean="0"/>
              <a:t>mejoramiento de los procesos biométricos para el reconocimiento de patrones de diversos tipos y aplicaciones. Aparece el open </a:t>
            </a:r>
            <a:r>
              <a:rPr lang="es-MX" sz="1600" dirty="0" err="1" smtClean="0"/>
              <a:t>source</a:t>
            </a:r>
            <a:r>
              <a:rPr lang="es-MX" sz="1600" dirty="0" smtClean="0"/>
              <a:t> como  un estándar de potenciamiento en el desarrollo de diversidad de componentes y </a:t>
            </a:r>
            <a:r>
              <a:rPr lang="es-MX" sz="1600" smtClean="0"/>
              <a:t>nuevos lenguajes.</a:t>
            </a:r>
            <a:endParaRPr lang="es-MX" sz="1600" dirty="0"/>
          </a:p>
          <a:p>
            <a:pPr marL="914400" lvl="2" indent="0">
              <a:buNone/>
            </a:pPr>
            <a:endParaRPr lang="es-CL" dirty="0"/>
          </a:p>
        </p:txBody>
      </p:sp>
      <p:pic>
        <p:nvPicPr>
          <p:cNvPr id="2050" name="Picture 2" descr="https://apen.es/wp-content/uploads/2019/08/evoluci%C3%B3n-de-la-inform%C3%A1tica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160" y="0"/>
            <a:ext cx="2464434" cy="164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491" y="58065"/>
            <a:ext cx="9404723" cy="1400530"/>
          </a:xfrm>
        </p:spPr>
        <p:txBody>
          <a:bodyPr/>
          <a:lstStyle/>
          <a:p>
            <a:r>
              <a:rPr lang="es-ES" sz="4000" noProof="1" smtClean="0"/>
              <a:t>Arquitectura </a:t>
            </a:r>
            <a:r>
              <a:rPr lang="es-ES" sz="4000" noProof="1"/>
              <a:t>y Organización de Computadores.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731520" y="1557655"/>
            <a:ext cx="4297681" cy="873125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/>
              <a:t>Alcances y aportes de la arquitectura de computadores en la infraestructura de procesamiento de datos. 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117" y="1742123"/>
            <a:ext cx="58007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Grp="1" noChangeArrowheads="1"/>
          </p:cNvSpPr>
          <p:nvPr/>
        </p:nvSpPr>
        <p:spPr bwMode="auto">
          <a:xfrm>
            <a:off x="594361" y="2362200"/>
            <a:ext cx="4404360" cy="330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s-ES_tradnl" altLang="es-CL" sz="1800" dirty="0"/>
              <a:t>Reducción de Tiempos (desarrollo implantación)</a:t>
            </a:r>
          </a:p>
          <a:p>
            <a:r>
              <a:rPr lang="es-ES_tradnl" altLang="es-CL" sz="1800" dirty="0"/>
              <a:t>Reducción de </a:t>
            </a:r>
            <a:r>
              <a:rPr lang="es-ES_tradnl" altLang="es-CL" sz="1800" dirty="0" smtClean="0"/>
              <a:t>costos </a:t>
            </a:r>
            <a:r>
              <a:rPr lang="es-ES_tradnl" altLang="es-CL" sz="1800" dirty="0"/>
              <a:t>(desarrollo y mantenimiento)</a:t>
            </a:r>
          </a:p>
          <a:p>
            <a:r>
              <a:rPr lang="es-ES_tradnl" altLang="es-CL" sz="1800" dirty="0"/>
              <a:t>Mayor flexibilidad</a:t>
            </a:r>
          </a:p>
          <a:p>
            <a:r>
              <a:rPr lang="es-ES_tradnl" altLang="es-CL" sz="1800" dirty="0"/>
              <a:t>Mayor escalabilidad</a:t>
            </a:r>
          </a:p>
          <a:p>
            <a:r>
              <a:rPr lang="es-ES_tradnl" altLang="es-CL" sz="1800" dirty="0"/>
              <a:t>Mayor agilidad de reacción</a:t>
            </a:r>
          </a:p>
          <a:p>
            <a:r>
              <a:rPr lang="es-ES_tradnl" altLang="es-CL" sz="1800" dirty="0"/>
              <a:t>Mayor calidad en los servicios hacia los clientes</a:t>
            </a:r>
          </a:p>
          <a:p>
            <a:r>
              <a:rPr lang="es-ES_tradnl" altLang="es-CL" sz="1800" dirty="0"/>
              <a:t>Reducción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3819" y="116632"/>
            <a:ext cx="12144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800" b="1" dirty="0" smtClean="0"/>
              <a:t>Datos</a:t>
            </a:r>
            <a:endParaRPr lang="es-CL" sz="2800" b="1" dirty="0"/>
          </a:p>
        </p:txBody>
      </p:sp>
      <p:sp>
        <p:nvSpPr>
          <p:cNvPr id="5" name="4 Rectángulo"/>
          <p:cNvSpPr/>
          <p:nvPr/>
        </p:nvSpPr>
        <p:spPr>
          <a:xfrm>
            <a:off x="767408" y="1025972"/>
            <a:ext cx="1077757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buFont typeface="Wingdings" panose="05000000000000000000" pitchFamily="2" charset="2"/>
              <a:buChar char="q"/>
            </a:pPr>
            <a:r>
              <a:rPr lang="es-CL" sz="2000" dirty="0">
                <a:latin typeface="+mj-lt"/>
              </a:rPr>
              <a:t>Es una </a:t>
            </a:r>
            <a:r>
              <a:rPr lang="es-CL" sz="2000" b="1" dirty="0">
                <a:latin typeface="+mj-lt"/>
              </a:rPr>
              <a:t>descripción o imagen</a:t>
            </a:r>
            <a:r>
              <a:rPr lang="es-CL" sz="2000" dirty="0">
                <a:latin typeface="+mj-lt"/>
              </a:rPr>
              <a:t> relacionados con un hecho, evento, </a:t>
            </a:r>
            <a:r>
              <a:rPr lang="es-ES_tradnl" sz="2000" dirty="0">
                <a:latin typeface="+mj-lt"/>
              </a:rPr>
              <a:t>personas, objetos u otras entidades del mundo real</a:t>
            </a:r>
            <a:r>
              <a:rPr lang="es-ES_tradnl" sz="2000" dirty="0" smtClean="0">
                <a:latin typeface="+mj-lt"/>
              </a:rPr>
              <a:t>.</a:t>
            </a:r>
          </a:p>
          <a:p>
            <a:pPr marL="609600" indent="-609600" algn="just">
              <a:buFont typeface="Wingdings" panose="05000000000000000000" pitchFamily="2" charset="2"/>
              <a:buChar char="q"/>
            </a:pPr>
            <a:endParaRPr lang="es-ES_tradnl" sz="2000" dirty="0">
              <a:latin typeface="+mj-lt"/>
            </a:endParaRPr>
          </a:p>
          <a:p>
            <a:pPr marL="609600" indent="-609600" algn="just">
              <a:buFont typeface="Wingdings" panose="05000000000000000000" pitchFamily="2" charset="2"/>
              <a:buChar char="q"/>
            </a:pPr>
            <a:r>
              <a:rPr lang="es-CL" sz="2000" dirty="0">
                <a:latin typeface="+mj-lt"/>
              </a:rPr>
              <a:t>El significado </a:t>
            </a:r>
            <a:r>
              <a:rPr lang="es-ES" sz="2000" dirty="0">
                <a:latin typeface="+mj-lt"/>
              </a:rPr>
              <a:t>del dato </a:t>
            </a:r>
            <a:r>
              <a:rPr lang="es-ES" sz="2000" b="1" dirty="0">
                <a:latin typeface="+mj-lt"/>
              </a:rPr>
              <a:t>cambia dependiendo dentro del contexto</a:t>
            </a:r>
            <a:r>
              <a:rPr lang="es-ES" sz="2000" dirty="0">
                <a:latin typeface="+mj-lt"/>
              </a:rPr>
              <a:t> en que se encuentre</a:t>
            </a:r>
            <a:r>
              <a:rPr lang="es-ES" sz="2000" dirty="0" smtClean="0">
                <a:latin typeface="+mj-lt"/>
              </a:rPr>
              <a:t>.</a:t>
            </a:r>
          </a:p>
          <a:p>
            <a:pPr marL="609600" indent="-609600" algn="just">
              <a:buFont typeface="Wingdings" panose="05000000000000000000" pitchFamily="2" charset="2"/>
              <a:buChar char="q"/>
            </a:pPr>
            <a:endParaRPr lang="es-CL" sz="2000" dirty="0">
              <a:latin typeface="+mj-lt"/>
            </a:endParaRPr>
          </a:p>
          <a:p>
            <a:pPr marL="609600" indent="-6096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+mj-lt"/>
              </a:rPr>
              <a:t>Como un recurso más, debe ser </a:t>
            </a:r>
            <a:r>
              <a:rPr lang="es-ES" sz="2000" b="1" dirty="0">
                <a:latin typeface="+mj-lt"/>
              </a:rPr>
              <a:t>administrado, planificado, controlado</a:t>
            </a:r>
            <a:r>
              <a:rPr lang="es-ES" sz="2000" dirty="0">
                <a:latin typeface="+mj-lt"/>
              </a:rPr>
              <a:t> y tratado como un activo</a:t>
            </a:r>
            <a:r>
              <a:rPr lang="es-ES" sz="2000" dirty="0" smtClean="0">
                <a:latin typeface="+mj-lt"/>
              </a:rPr>
              <a:t>.</a:t>
            </a:r>
          </a:p>
          <a:p>
            <a:pPr marL="609600" indent="-609600" algn="just">
              <a:buFont typeface="Wingdings" panose="05000000000000000000" pitchFamily="2" charset="2"/>
              <a:buChar char="q"/>
            </a:pPr>
            <a:endParaRPr lang="es-MX" sz="2000" dirty="0">
              <a:latin typeface="+mj-lt"/>
            </a:endParaRPr>
          </a:p>
          <a:p>
            <a:pPr marL="609600" indent="-609600" algn="just">
              <a:buFont typeface="Wingdings" panose="05000000000000000000" pitchFamily="2" charset="2"/>
              <a:buChar char="q"/>
            </a:pPr>
            <a:r>
              <a:rPr lang="es-ES" sz="2000" dirty="0">
                <a:latin typeface="+mj-lt"/>
              </a:rPr>
              <a:t>Tiene un </a:t>
            </a:r>
            <a:r>
              <a:rPr lang="es-ES" sz="2000" b="1" dirty="0">
                <a:latin typeface="+mj-lt"/>
              </a:rPr>
              <a:t>costo y un valor</a:t>
            </a:r>
            <a:r>
              <a:rPr lang="es-ES" sz="2000" dirty="0">
                <a:latin typeface="+mj-lt"/>
              </a:rPr>
              <a:t> asociado, debe ser tratado en forma eficiente y efectivo</a:t>
            </a:r>
            <a:r>
              <a:rPr lang="es-ES" sz="2000" dirty="0" smtClean="0">
                <a:latin typeface="+mj-lt"/>
              </a:rPr>
              <a:t>.</a:t>
            </a:r>
            <a:endParaRPr lang="es-MX" sz="2000" dirty="0">
              <a:latin typeface="+mj-lt"/>
              <a:cs typeface="Times New Roman" charset="0"/>
            </a:endParaRPr>
          </a:p>
        </p:txBody>
      </p:sp>
      <p:graphicFrame>
        <p:nvGraphicFramePr>
          <p:cNvPr id="4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36421"/>
              </p:ext>
            </p:extLst>
          </p:nvPr>
        </p:nvGraphicFramePr>
        <p:xfrm>
          <a:off x="1679510" y="5013176"/>
          <a:ext cx="7694645" cy="288032"/>
        </p:xfrm>
        <a:graphic>
          <a:graphicData uri="http://schemas.openxmlformats.org/drawingml/2006/table">
            <a:tbl>
              <a:tblPr/>
              <a:tblGrid>
                <a:gridCol w="1266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9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2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85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7808670-K</a:t>
                      </a:r>
                    </a:p>
                  </a:txBody>
                  <a:tcPr marL="121920" marR="121920"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Anastasia Rojas</a:t>
                      </a:r>
                    </a:p>
                  </a:txBody>
                  <a:tcPr marL="121920" marR="121920"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05/06/2021</a:t>
                      </a:r>
                    </a:p>
                  </a:txBody>
                  <a:tcPr marL="121920" marR="121920"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1.500.000</a:t>
                      </a:r>
                    </a:p>
                  </a:txBody>
                  <a:tcPr marL="121920" marR="121920"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20.000.000</a:t>
                      </a:r>
                    </a:p>
                  </a:txBody>
                  <a:tcPr marL="121920" marR="121920"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3819" y="116632"/>
            <a:ext cx="12144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800" b="1" dirty="0" smtClean="0"/>
              <a:t>Información</a:t>
            </a:r>
            <a:endParaRPr lang="es-CL" sz="2800" b="1" dirty="0"/>
          </a:p>
        </p:txBody>
      </p:sp>
      <p:grpSp>
        <p:nvGrpSpPr>
          <p:cNvPr id="9" name="Grupo 6"/>
          <p:cNvGrpSpPr/>
          <p:nvPr/>
        </p:nvGrpSpPr>
        <p:grpSpPr>
          <a:xfrm>
            <a:off x="623392" y="1782366"/>
            <a:ext cx="4416491" cy="3518843"/>
            <a:chOff x="3059113" y="2924175"/>
            <a:chExt cx="2736305" cy="2952750"/>
          </a:xfrm>
        </p:grpSpPr>
        <p:pic>
          <p:nvPicPr>
            <p:cNvPr id="10" name="Picture 5" descr="Screenshot - 14-08-2012 , 16_00_0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113" y="3779838"/>
              <a:ext cx="2038350" cy="209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851276" y="2924175"/>
              <a:ext cx="1944142" cy="1258216"/>
            </a:xfrm>
            <a:prstGeom prst="cloudCallout">
              <a:avLst>
                <a:gd name="adj1" fmla="val -45750"/>
                <a:gd name="adj2" fmla="val 60644"/>
              </a:avLst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s-CL" sz="14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211960" y="3094792"/>
              <a:ext cx="1439441" cy="878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CL" sz="1200" dirty="0">
                  <a:latin typeface="+mn-lt"/>
                </a:rPr>
                <a:t>El </a:t>
              </a:r>
              <a:r>
                <a:rPr lang="es-CL" sz="1200" dirty="0" smtClean="0">
                  <a:latin typeface="+mn-lt"/>
                </a:rPr>
                <a:t> 76,9% </a:t>
              </a:r>
              <a:r>
                <a:rPr lang="es-CL" sz="1200" dirty="0">
                  <a:latin typeface="+mn-lt"/>
                </a:rPr>
                <a:t>de los </a:t>
              </a:r>
              <a:r>
                <a:rPr lang="es-CL" sz="1200" dirty="0" smtClean="0">
                  <a:latin typeface="+mn-lt"/>
                </a:rPr>
                <a:t>estudiantes </a:t>
              </a:r>
              <a:r>
                <a:rPr lang="es-CL" sz="1200" dirty="0">
                  <a:latin typeface="+mn-lt"/>
                </a:rPr>
                <a:t>aprobó la asignatura </a:t>
              </a:r>
              <a:r>
                <a:rPr lang="es-MX" sz="1200" dirty="0" smtClean="0">
                  <a:latin typeface="+mn-lt"/>
                </a:rPr>
                <a:t>de arquitectura y organización de computadores</a:t>
              </a:r>
              <a:endParaRPr lang="es-ES" sz="1200" dirty="0">
                <a:latin typeface="+mn-lt"/>
              </a:endParaRPr>
            </a:p>
            <a:p>
              <a:pPr eaLnBrk="1" hangingPunct="1"/>
              <a:endParaRPr lang="es-ES" sz="1400" dirty="0"/>
            </a:p>
          </p:txBody>
        </p:sp>
      </p:grpSp>
      <p:grpSp>
        <p:nvGrpSpPr>
          <p:cNvPr id="13" name="8 Grupo"/>
          <p:cNvGrpSpPr/>
          <p:nvPr/>
        </p:nvGrpSpPr>
        <p:grpSpPr>
          <a:xfrm>
            <a:off x="5039883" y="1919280"/>
            <a:ext cx="6720747" cy="2918619"/>
            <a:chOff x="989675" y="1912083"/>
            <a:chExt cx="7600914" cy="4184367"/>
          </a:xfrm>
        </p:grpSpPr>
        <p:sp>
          <p:nvSpPr>
            <p:cNvPr id="14" name="2 Elipse"/>
            <p:cNvSpPr/>
            <p:nvPr/>
          </p:nvSpPr>
          <p:spPr>
            <a:xfrm>
              <a:off x="3635896" y="3645024"/>
              <a:ext cx="2348666" cy="21602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b="1" dirty="0" smtClean="0">
                  <a:solidFill>
                    <a:srgbClr val="C00000"/>
                  </a:solidFill>
                </a:rPr>
                <a:t>PRODUCEN INFORMACIÓN</a:t>
              </a:r>
              <a:endParaRPr lang="es-CL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3 Llamada de flecha a la derecha"/>
            <p:cNvSpPr/>
            <p:nvPr/>
          </p:nvSpPr>
          <p:spPr>
            <a:xfrm rot="1203464">
              <a:off x="1250652" y="2903785"/>
              <a:ext cx="2664296" cy="1258629"/>
            </a:xfrm>
            <a:prstGeom prst="rightArrowCallout">
              <a:avLst/>
            </a:prstGeom>
            <a:solidFill>
              <a:srgbClr val="993366"/>
            </a:solidFill>
            <a:ln w="3302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Clasificación</a:t>
              </a:r>
              <a:endParaRPr lang="es-CL" sz="1000" dirty="0"/>
            </a:p>
          </p:txBody>
        </p:sp>
        <p:sp>
          <p:nvSpPr>
            <p:cNvPr id="16" name="4 Llamada de flecha a la derecha"/>
            <p:cNvSpPr/>
            <p:nvPr/>
          </p:nvSpPr>
          <p:spPr>
            <a:xfrm rot="20650189">
              <a:off x="989675" y="4797152"/>
              <a:ext cx="2664296" cy="1258629"/>
            </a:xfrm>
            <a:prstGeom prst="rightArrowCallout">
              <a:avLst/>
            </a:prstGeom>
            <a:solidFill>
              <a:srgbClr val="006699"/>
            </a:solidFill>
            <a:ln w="3302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Verificación</a:t>
              </a:r>
              <a:endParaRPr lang="es-CL" sz="1000" dirty="0"/>
            </a:p>
          </p:txBody>
        </p:sp>
        <p:sp>
          <p:nvSpPr>
            <p:cNvPr id="17" name="5 Llamada de flecha a la izquierda"/>
            <p:cNvSpPr/>
            <p:nvPr/>
          </p:nvSpPr>
          <p:spPr>
            <a:xfrm rot="20544245">
              <a:off x="5557733" y="2877758"/>
              <a:ext cx="2736304" cy="1228237"/>
            </a:xfrm>
            <a:prstGeom prst="leftArrowCallout">
              <a:avLst/>
            </a:prstGeom>
            <a:solidFill>
              <a:srgbClr val="FF0000"/>
            </a:solidFill>
            <a:ln w="3302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Ordenamiento</a:t>
              </a:r>
              <a:endParaRPr lang="es-CL" sz="1000" dirty="0"/>
            </a:p>
          </p:txBody>
        </p:sp>
        <p:sp>
          <p:nvSpPr>
            <p:cNvPr id="18" name="6 Llamada de flecha a la izquierda"/>
            <p:cNvSpPr/>
            <p:nvPr/>
          </p:nvSpPr>
          <p:spPr>
            <a:xfrm rot="970698">
              <a:off x="5854285" y="4868213"/>
              <a:ext cx="2736304" cy="1228237"/>
            </a:xfrm>
            <a:prstGeom prst="leftArrowCallout">
              <a:avLst/>
            </a:prstGeom>
            <a:solidFill>
              <a:srgbClr val="9933FF"/>
            </a:solidFill>
            <a:ln w="3302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err="1" smtClean="0"/>
                <a:t>Sumarización</a:t>
              </a:r>
              <a:endParaRPr lang="es-CL" sz="1000" dirty="0"/>
            </a:p>
          </p:txBody>
        </p:sp>
        <p:sp>
          <p:nvSpPr>
            <p:cNvPr id="19" name="7 Llamada de flecha hacia abajo"/>
            <p:cNvSpPr/>
            <p:nvPr/>
          </p:nvSpPr>
          <p:spPr>
            <a:xfrm>
              <a:off x="3812137" y="1912083"/>
              <a:ext cx="1800200" cy="1660933"/>
            </a:xfrm>
            <a:prstGeom prst="downArrowCallout">
              <a:avLst/>
            </a:prstGeom>
            <a:solidFill>
              <a:srgbClr val="92D050"/>
            </a:solidFill>
            <a:ln w="3302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smtClean="0"/>
                <a:t>Recuperación</a:t>
              </a:r>
              <a:endParaRPr lang="es-CL" sz="1000" dirty="0"/>
            </a:p>
          </p:txBody>
        </p:sp>
      </p:grpSp>
      <p:sp>
        <p:nvSpPr>
          <p:cNvPr id="20" name="Marcador de texto 2"/>
          <p:cNvSpPr txBox="1">
            <a:spLocks/>
          </p:cNvSpPr>
          <p:nvPr/>
        </p:nvSpPr>
        <p:spPr bwMode="auto">
          <a:xfrm>
            <a:off x="335360" y="987428"/>
            <a:ext cx="538691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s-ES_tradnl" sz="1600" kern="0" smtClean="0"/>
              <a:t>¿Cómo se relaciona Información con Dato?</a:t>
            </a:r>
            <a:endParaRPr lang="es-CL" sz="1600" kern="0" dirty="0"/>
          </a:p>
        </p:txBody>
      </p:sp>
      <p:sp>
        <p:nvSpPr>
          <p:cNvPr id="21" name="Marcador de texto 4"/>
          <p:cNvSpPr txBox="1">
            <a:spLocks/>
          </p:cNvSpPr>
          <p:nvPr/>
        </p:nvSpPr>
        <p:spPr>
          <a:xfrm>
            <a:off x="6418402" y="1142603"/>
            <a:ext cx="5389033" cy="6397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s-CL" sz="1600" kern="0" smtClean="0"/>
              <a:t>¿Cómo se genera información?</a:t>
            </a:r>
            <a:endParaRPr lang="es-CL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25914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3819" y="116632"/>
            <a:ext cx="12144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800" b="1" dirty="0" smtClean="0"/>
              <a:t>Dato, Información y Conocimiento</a:t>
            </a:r>
            <a:endParaRPr lang="es-CL" sz="2800" b="1" dirty="0"/>
          </a:p>
        </p:txBody>
      </p:sp>
      <p:sp>
        <p:nvSpPr>
          <p:cNvPr id="22" name="Marcador de contenido 1"/>
          <p:cNvSpPr txBox="1">
            <a:spLocks/>
          </p:cNvSpPr>
          <p:nvPr/>
        </p:nvSpPr>
        <p:spPr bwMode="auto">
          <a:xfrm>
            <a:off x="83818" y="1052737"/>
            <a:ext cx="11676811" cy="226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609600" indent="-609600" algn="just"/>
            <a:r>
              <a:rPr lang="es-ES_tradnl" sz="2000" kern="0" dirty="0" smtClean="0">
                <a:effectLst/>
              </a:rPr>
              <a:t>        Información son </a:t>
            </a:r>
            <a:r>
              <a:rPr lang="es-ES_tradnl" sz="2000" b="1" kern="0" dirty="0" smtClean="0">
                <a:effectLst/>
              </a:rPr>
              <a:t>datos que han sido organizados o preparados</a:t>
            </a:r>
            <a:r>
              <a:rPr lang="es-ES_tradnl" sz="2000" kern="0" dirty="0" smtClean="0">
                <a:effectLst/>
              </a:rPr>
              <a:t> en una forma adecuada para apoyar la toma de decisiones:</a:t>
            </a:r>
          </a:p>
          <a:p>
            <a:pPr marL="1009650" lvl="1" indent="-609600" algn="just"/>
            <a:r>
              <a:rPr lang="es-ES_tradnl" sz="2000" kern="0" dirty="0" smtClean="0">
                <a:effectLst/>
              </a:rPr>
              <a:t>Por ejemplo una lista de productos y su stock sin ningún orden son datos, pero un lista de productos ordenados por stock (de menor a mayor) representa información para el encargado de compras de un supermercado.</a:t>
            </a:r>
            <a:endParaRPr lang="es-CL" sz="2000" kern="0" dirty="0">
              <a:effectLst/>
            </a:endParaRPr>
          </a:p>
        </p:txBody>
      </p:sp>
      <p:pic>
        <p:nvPicPr>
          <p:cNvPr id="23" name="Picture 2" descr="http://www.inesgopla.com/wp-content/uploads/2011/02/Datos-info-conocimiento-21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449" y="3383657"/>
            <a:ext cx="1108710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80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051" y="908050"/>
            <a:ext cx="10752667" cy="471170"/>
          </a:xfrm>
        </p:spPr>
        <p:txBody>
          <a:bodyPr>
            <a:normAutofit/>
          </a:bodyPr>
          <a:lstStyle/>
          <a:p>
            <a:pPr algn="just"/>
            <a:r>
              <a:rPr lang="es-CL" altLang="es-CL" sz="2000" b="1" dirty="0" smtClean="0">
                <a:solidFill>
                  <a:schemeClr val="tx1"/>
                </a:solidFill>
              </a:rPr>
              <a:t>Tipos de datos elementales</a:t>
            </a:r>
          </a:p>
          <a:p>
            <a:pPr algn="just"/>
            <a:endParaRPr lang="es-CL" altLang="es-CL" sz="2000" b="1" dirty="0" smtClean="0">
              <a:solidFill>
                <a:schemeClr val="tx1"/>
              </a:solidFill>
            </a:endParaRPr>
          </a:p>
          <a:p>
            <a:pPr algn="just"/>
            <a:endParaRPr lang="es-CL" altLang="es-CL" sz="2000" dirty="0" smtClean="0">
              <a:solidFill>
                <a:schemeClr val="tx1"/>
              </a:solidFill>
            </a:endParaRPr>
          </a:p>
          <a:p>
            <a:pPr algn="just" eaLnBrk="1" hangingPunct="1"/>
            <a:endParaRPr lang="es-CL" altLang="es-CL" sz="2000" dirty="0" smtClean="0">
              <a:solidFill>
                <a:schemeClr val="tx1"/>
              </a:solidFill>
            </a:endParaRPr>
          </a:p>
          <a:p>
            <a:pPr algn="just" eaLnBrk="1" hangingPunct="1"/>
            <a:endParaRPr lang="es-CL" altLang="es-CL" sz="2000" dirty="0" smtClean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 txBox="1">
            <a:spLocks noChangeArrowheads="1"/>
          </p:cNvSpPr>
          <p:nvPr/>
        </p:nvSpPr>
        <p:spPr bwMode="auto">
          <a:xfrm>
            <a:off x="0" y="333375"/>
            <a:ext cx="1118446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2CB6C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5A39D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CL" altLang="es-CL" sz="2800" b="1" dirty="0" smtClean="0">
                <a:latin typeface="Arial" pitchFamily="34" charset="0"/>
              </a:rPr>
              <a:t>REPRESENTACION DE DATOS</a:t>
            </a:r>
            <a:endParaRPr lang="es-CL" altLang="es-CL" sz="2800" b="1" dirty="0">
              <a:latin typeface="Arial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s-ES" altLang="es-CL" sz="2800" dirty="0">
              <a:solidFill>
                <a:srgbClr val="2D2D8A"/>
              </a:solidFill>
              <a:latin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267566"/>
              </p:ext>
            </p:extLst>
          </p:nvPr>
        </p:nvGraphicFramePr>
        <p:xfrm>
          <a:off x="551805" y="1328103"/>
          <a:ext cx="10080855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85"/>
                <a:gridCol w="3360285"/>
                <a:gridCol w="3360285"/>
              </a:tblGrid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Binarios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Bit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Byte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Numéricos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Entero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Real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Coma fija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Coma flotante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Alfanuméricos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Carácter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Cadena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 smtClean="0">
                          <a:solidFill>
                            <a:schemeClr val="bg2"/>
                          </a:solidFill>
                        </a:rPr>
                        <a:t>Booleanos</a:t>
                      </a:r>
                      <a:endParaRPr lang="es-CL" sz="1800" b="0" dirty="0">
                        <a:solidFill>
                          <a:schemeClr val="bg2"/>
                        </a:solidFill>
                      </a:endParaRPr>
                    </a:p>
                  </a:txBody>
                  <a:tcPr marL="121908" marR="121908" marT="45700" marB="45700"/>
                </a:tc>
              </a:tr>
            </a:tbl>
          </a:graphicData>
        </a:graphic>
      </p:graphicFrame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472440" y="2956560"/>
            <a:ext cx="11026140" cy="121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430213" lvl="2" indent="0" algn="just">
              <a:lnSpc>
                <a:spcPct val="115000"/>
              </a:lnSpc>
              <a:spcBef>
                <a:spcPts val="1775"/>
              </a:spcBef>
              <a:spcAft>
                <a:spcPts val="1063"/>
              </a:spcAft>
              <a:buSzPct val="45000"/>
              <a:buNone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r>
              <a:rPr lang="en-GB" sz="2000" b="1" dirty="0" err="1" smtClean="0">
                <a:solidFill>
                  <a:schemeClr val="tx1"/>
                </a:solidFill>
              </a:rPr>
              <a:t>Representacion</a:t>
            </a:r>
            <a:r>
              <a:rPr lang="en-GB" sz="2000" b="1" dirty="0" smtClean="0">
                <a:solidFill>
                  <a:schemeClr val="tx1"/>
                </a:solidFill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</a:rPr>
              <a:t>Estructural</a:t>
            </a:r>
            <a:r>
              <a:rPr lang="en-GB" sz="2000" b="1" dirty="0" smtClean="0">
                <a:solidFill>
                  <a:schemeClr val="tx1"/>
                </a:solidFill>
              </a:rPr>
              <a:t> – </a:t>
            </a:r>
            <a:r>
              <a:rPr lang="en-GB" sz="2000" b="1" i="1" dirty="0" err="1" smtClean="0">
                <a:solidFill>
                  <a:schemeClr val="tx1"/>
                </a:solidFill>
                <a:cs typeface="Times New Roman" pitchFamily="18" charset="0"/>
              </a:rPr>
              <a:t>Arreglos</a:t>
            </a:r>
            <a:r>
              <a:rPr lang="en-GB" sz="2000" b="1" i="1" dirty="0" smtClean="0">
                <a:solidFill>
                  <a:schemeClr val="tx1"/>
                </a:solidFill>
                <a:cs typeface="Times New Roman" pitchFamily="18" charset="0"/>
              </a:rPr>
              <a:t> o </a:t>
            </a:r>
            <a:r>
              <a:rPr lang="en-GB" sz="2000" b="1" i="1" dirty="0" err="1" smtClean="0">
                <a:solidFill>
                  <a:schemeClr val="tx1"/>
                </a:solidFill>
                <a:cs typeface="Times New Roman" pitchFamily="18" charset="0"/>
              </a:rPr>
              <a:t>vectores</a:t>
            </a:r>
            <a:endParaRPr lang="en-GB" sz="2000" b="1" i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45000"/>
              <a:buFont typeface="Wingdings" pitchFamily="2" charset="2"/>
              <a:buChar char="q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Colección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finita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,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homogénea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y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ordenada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de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elementos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algn="just">
              <a:spcBef>
                <a:spcPct val="0"/>
              </a:spcBef>
              <a:buSzPct val="45000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n-GB" sz="1800" b="1" i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45000"/>
              <a:buFont typeface="Wingdings" pitchFamily="2" charset="2"/>
              <a:buChar char="q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r>
              <a:rPr lang="en-GB" sz="1800" b="1" u="sng" dirty="0" err="1" smtClean="0">
                <a:solidFill>
                  <a:schemeClr val="tx1"/>
                </a:solidFill>
                <a:cs typeface="Times New Roman" pitchFamily="18" charset="0"/>
              </a:rPr>
              <a:t>Finita</a:t>
            </a:r>
            <a:r>
              <a:rPr lang="en-GB" sz="1800" b="1" dirty="0" smtClean="0">
                <a:solidFill>
                  <a:schemeClr val="tx1"/>
                </a:solidFill>
                <a:cs typeface="Times New Roman" pitchFamily="18" charset="0"/>
              </a:rPr>
              <a:t>: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Todo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arreglo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tiene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un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límite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es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decir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debe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determinarse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cual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será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el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número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máximo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de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elementos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que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podrán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formar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parte del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arreglo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algn="just">
              <a:spcBef>
                <a:spcPct val="0"/>
              </a:spcBef>
              <a:buSzPct val="45000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n-GB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45000"/>
              <a:buFont typeface="Wingdings" pitchFamily="2" charset="2"/>
              <a:buChar char="q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r>
              <a:rPr lang="en-GB" sz="1800" b="1" u="sng" dirty="0" err="1" smtClean="0">
                <a:solidFill>
                  <a:schemeClr val="tx1"/>
                </a:solidFill>
                <a:cs typeface="Times New Roman" pitchFamily="18" charset="0"/>
              </a:rPr>
              <a:t>Homogénea</a:t>
            </a:r>
            <a:r>
              <a:rPr lang="en-GB" sz="1800" b="1" u="sng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r>
              <a:rPr lang="en-GB" sz="18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Todos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los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elementos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de un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arreglo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son del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mismo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tipo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o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naturaleza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(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todos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enteros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todos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booleanos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, etc.- ),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pero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nunca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una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combinación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de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distintos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tipos</a:t>
            </a:r>
            <a:r>
              <a:rPr lang="en-GB" sz="1800" b="1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algn="just">
              <a:spcBef>
                <a:spcPct val="0"/>
              </a:spcBef>
              <a:buSzPct val="45000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n-GB" sz="18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45000"/>
              <a:buFont typeface="Wingdings" pitchFamily="2" charset="2"/>
              <a:buChar char="q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r>
              <a:rPr lang="en-GB" sz="1800" b="1" u="sng" dirty="0" err="1" smtClean="0">
                <a:solidFill>
                  <a:schemeClr val="tx1"/>
                </a:solidFill>
                <a:cs typeface="Times New Roman" pitchFamily="18" charset="0"/>
              </a:rPr>
              <a:t>Ordenada</a:t>
            </a:r>
            <a:r>
              <a:rPr lang="en-GB" sz="1800" b="1" dirty="0" smtClean="0">
                <a:solidFill>
                  <a:schemeClr val="tx1"/>
                </a:solidFill>
                <a:cs typeface="Times New Roman" pitchFamily="18" charset="0"/>
              </a:rPr>
              <a:t>: 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Se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debe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determinar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cual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es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el primer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elemento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, el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segundo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, el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tercero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..... y el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enésimo</a:t>
            </a:r>
            <a:r>
              <a:rPr lang="en-GB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Times New Roman" pitchFamily="18" charset="0"/>
              </a:rPr>
              <a:t>elemento</a:t>
            </a:r>
            <a:r>
              <a:rPr lang="en-GB" sz="20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SzPct val="45000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n-GB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SzPct val="45000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n-GB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SzPct val="45000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n-GB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45000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n-GB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n-GB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>
              <a:spcBef>
                <a:spcPct val="0"/>
              </a:spcBef>
              <a:buSzPct val="45000"/>
              <a:buFont typeface="Wingdings" pitchFamily="2" charset="2"/>
              <a:buChar char="q"/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n-GB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just" eaLnBrk="1" hangingPunct="1"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s-CL" sz="2000" dirty="0" smtClean="0">
              <a:solidFill>
                <a:schemeClr val="tx1"/>
              </a:solidFill>
            </a:endParaRPr>
          </a:p>
          <a:p>
            <a:pPr algn="just" eaLnBrk="1" hangingPunct="1">
              <a:tabLst>
                <a:tab pos="642938" algn="l"/>
                <a:tab pos="1090613" algn="l"/>
                <a:tab pos="1539875" algn="l"/>
                <a:tab pos="1989138" algn="l"/>
                <a:tab pos="2438400" algn="l"/>
                <a:tab pos="2887663" algn="l"/>
                <a:tab pos="3336925" algn="l"/>
                <a:tab pos="3786188" algn="l"/>
                <a:tab pos="4235450" algn="l"/>
                <a:tab pos="4684713" algn="l"/>
                <a:tab pos="5133975" algn="l"/>
                <a:tab pos="5583238" algn="l"/>
                <a:tab pos="6032500" algn="l"/>
                <a:tab pos="6481763" algn="l"/>
                <a:tab pos="6931025" algn="l"/>
                <a:tab pos="7380288" algn="l"/>
                <a:tab pos="7829550" algn="l"/>
                <a:tab pos="8278813" algn="l"/>
                <a:tab pos="8728075" algn="l"/>
                <a:tab pos="9177338" algn="l"/>
                <a:tab pos="9626600" algn="l"/>
              </a:tabLst>
              <a:defRPr/>
            </a:pPr>
            <a:endParaRPr lang="es-CL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786</Words>
  <Application>Microsoft Office PowerPoint</Application>
  <PresentationFormat>Personalizado</PresentationFormat>
  <Paragraphs>112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Ion</vt:lpstr>
      <vt:lpstr>Arquitectura y Organización de Computadores EIN135-A </vt:lpstr>
      <vt:lpstr>Objetivos del curso</vt:lpstr>
      <vt:lpstr>Historia de la computacion e infromatica</vt:lpstr>
      <vt:lpstr>Historia de la computacion e infromatica</vt:lpstr>
      <vt:lpstr>Arquitectura y Organización de Computadores.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2018-03-12T19:49:59Z</dcterms:created>
  <dcterms:modified xsi:type="dcterms:W3CDTF">2023-03-07T04:21:12Z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